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5" r:id="rId1"/>
    <p:sldMasterId id="2147483714" r:id="rId2"/>
    <p:sldMasterId id="2147483751" r:id="rId3"/>
    <p:sldMasterId id="2147483766" r:id="rId4"/>
    <p:sldMasterId id="2147483778" r:id="rId5"/>
    <p:sldMasterId id="2147483814" r:id="rId6"/>
    <p:sldMasterId id="2147483826" r:id="rId7"/>
    <p:sldMasterId id="2147483838" r:id="rId8"/>
    <p:sldMasterId id="2147483850" r:id="rId9"/>
    <p:sldMasterId id="2147483863" r:id="rId10"/>
    <p:sldMasterId id="2147483875" r:id="rId11"/>
  </p:sldMasterIdLst>
  <p:notesMasterIdLst>
    <p:notesMasterId r:id="rId73"/>
  </p:notesMasterIdLst>
  <p:handoutMasterIdLst>
    <p:handoutMasterId r:id="rId74"/>
  </p:handoutMasterIdLst>
  <p:sldIdLst>
    <p:sldId id="455" r:id="rId12"/>
    <p:sldId id="480" r:id="rId13"/>
    <p:sldId id="430" r:id="rId14"/>
    <p:sldId id="464" r:id="rId15"/>
    <p:sldId id="452" r:id="rId16"/>
    <p:sldId id="416" r:id="rId17"/>
    <p:sldId id="442" r:id="rId18"/>
    <p:sldId id="418" r:id="rId19"/>
    <p:sldId id="419" r:id="rId20"/>
    <p:sldId id="421" r:id="rId21"/>
    <p:sldId id="422" r:id="rId22"/>
    <p:sldId id="423" r:id="rId23"/>
    <p:sldId id="489" r:id="rId24"/>
    <p:sldId id="360" r:id="rId25"/>
    <p:sldId id="470" r:id="rId26"/>
    <p:sldId id="492" r:id="rId27"/>
    <p:sldId id="476" r:id="rId28"/>
    <p:sldId id="434" r:id="rId29"/>
    <p:sldId id="478" r:id="rId30"/>
    <p:sldId id="482" r:id="rId31"/>
    <p:sldId id="425" r:id="rId32"/>
    <p:sldId id="433" r:id="rId33"/>
    <p:sldId id="426" r:id="rId34"/>
    <p:sldId id="431" r:id="rId35"/>
    <p:sldId id="356" r:id="rId36"/>
    <p:sldId id="413" r:id="rId37"/>
    <p:sldId id="357" r:id="rId38"/>
    <p:sldId id="359" r:id="rId39"/>
    <p:sldId id="384" r:id="rId40"/>
    <p:sldId id="471" r:id="rId41"/>
    <p:sldId id="472" r:id="rId42"/>
    <p:sldId id="409" r:id="rId43"/>
    <p:sldId id="407" r:id="rId44"/>
    <p:sldId id="428" r:id="rId45"/>
    <p:sldId id="456" r:id="rId46"/>
    <p:sldId id="457" r:id="rId47"/>
    <p:sldId id="458" r:id="rId48"/>
    <p:sldId id="474" r:id="rId49"/>
    <p:sldId id="475" r:id="rId50"/>
    <p:sldId id="447" r:id="rId51"/>
    <p:sldId id="459" r:id="rId52"/>
    <p:sldId id="460" r:id="rId53"/>
    <p:sldId id="461" r:id="rId54"/>
    <p:sldId id="462" r:id="rId55"/>
    <p:sldId id="463" r:id="rId56"/>
    <p:sldId id="486" r:id="rId57"/>
    <p:sldId id="487" r:id="rId58"/>
    <p:sldId id="488" r:id="rId59"/>
    <p:sldId id="465" r:id="rId60"/>
    <p:sldId id="466" r:id="rId61"/>
    <p:sldId id="467" r:id="rId62"/>
    <p:sldId id="468" r:id="rId63"/>
    <p:sldId id="469" r:id="rId64"/>
    <p:sldId id="450" r:id="rId65"/>
    <p:sldId id="481" r:id="rId66"/>
    <p:sldId id="479" r:id="rId67"/>
    <p:sldId id="429" r:id="rId68"/>
    <p:sldId id="453" r:id="rId69"/>
    <p:sldId id="490" r:id="rId70"/>
    <p:sldId id="491" r:id="rId71"/>
    <p:sldId id="451"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6600"/>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73" autoAdjust="0"/>
    <p:restoredTop sz="94222" autoAdjust="0"/>
  </p:normalViewPr>
  <p:slideViewPr>
    <p:cSldViewPr snapToGrid="0" snapToObjects="1">
      <p:cViewPr varScale="1">
        <p:scale>
          <a:sx n="105" d="100"/>
          <a:sy n="105" d="100"/>
        </p:scale>
        <p:origin x="1624" y="192"/>
      </p:cViewPr>
      <p:guideLst>
        <p:guide orient="horz" pos="2160"/>
        <p:guide pos="2880"/>
      </p:guideLst>
    </p:cSldViewPr>
  </p:slideViewPr>
  <p:notesTextViewPr>
    <p:cViewPr>
      <p:scale>
        <a:sx n="3" d="2"/>
        <a:sy n="3" d="2"/>
      </p:scale>
      <p:origin x="0" y="0"/>
    </p:cViewPr>
  </p:notesTextViewPr>
  <p:sorterViewPr>
    <p:cViewPr>
      <p:scale>
        <a:sx n="130" d="100"/>
        <a:sy n="130" d="100"/>
      </p:scale>
      <p:origin x="0" y="-59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7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355646-A25A-4249-B172-4D1949A48AEC}" type="datetimeFigureOut">
              <a:rPr lang="en-US" smtClean="0"/>
              <a:pPr/>
              <a:t>12/6/21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0D3AE9-140C-6047-92FC-D021ED66302D}" type="slidenum">
              <a:rPr lang="en-US" smtClean="0"/>
              <a:pPr/>
              <a:t>‹#›</a:t>
            </a:fld>
            <a:endParaRPr lang="en-US"/>
          </a:p>
        </p:txBody>
      </p:sp>
    </p:spTree>
    <p:extLst>
      <p:ext uri="{BB962C8B-B14F-4D97-AF65-F5344CB8AC3E}">
        <p14:creationId xmlns:p14="http://schemas.microsoft.com/office/powerpoint/2010/main" val="24893851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1F61A0-5486-4E47-8312-C7E877077D0E}" type="datetimeFigureOut">
              <a:rPr lang="en-US" smtClean="0"/>
              <a:pPr/>
              <a:t>12/6/21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19E23C-DD53-9841-B8DE-03FA1723C952}" type="slidenum">
              <a:rPr lang="en-US" smtClean="0"/>
              <a:pPr/>
              <a:t>‹#›</a:t>
            </a:fld>
            <a:endParaRPr lang="en-US"/>
          </a:p>
        </p:txBody>
      </p:sp>
    </p:spTree>
    <p:extLst>
      <p:ext uri="{BB962C8B-B14F-4D97-AF65-F5344CB8AC3E}">
        <p14:creationId xmlns:p14="http://schemas.microsoft.com/office/powerpoint/2010/main" val="15494738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dcc859b4e9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 name="Google Shape;54;gdcc859b4e9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6038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9E23C-DD53-9841-B8DE-03FA1723C9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2831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DA1FD-5223-4B73-8CC7-4D5C6EA8EF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7972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E23C-DD53-9841-B8DE-03FA1723C952}" type="slidenum">
              <a:rPr lang="en-US" smtClean="0"/>
              <a:pPr/>
              <a:t>25</a:t>
            </a:fld>
            <a:endParaRPr lang="en-US"/>
          </a:p>
        </p:txBody>
      </p:sp>
    </p:spTree>
    <p:extLst>
      <p:ext uri="{BB962C8B-B14F-4D97-AF65-F5344CB8AC3E}">
        <p14:creationId xmlns:p14="http://schemas.microsoft.com/office/powerpoint/2010/main" val="2131701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841CE-D3AB-46FB-A654-93E2A07FF9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390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9E23C-DD53-9841-B8DE-03FA1723C9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0234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6CDC232-40E6-4B8C-91E0-80BDB8DAF44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66736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E23C-DD53-9841-B8DE-03FA1723C952}" type="slidenum">
              <a:rPr lang="en-US" smtClean="0"/>
              <a:pPr/>
              <a:t>32</a:t>
            </a:fld>
            <a:endParaRPr lang="en-US"/>
          </a:p>
        </p:txBody>
      </p:sp>
    </p:spTree>
    <p:extLst>
      <p:ext uri="{BB962C8B-B14F-4D97-AF65-F5344CB8AC3E}">
        <p14:creationId xmlns:p14="http://schemas.microsoft.com/office/powerpoint/2010/main" val="507957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841CE-D3AB-46FB-A654-93E2A07FF9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456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E23C-DD53-9841-B8DE-03FA1723C952}" type="slidenum">
              <a:rPr lang="en-US" smtClean="0"/>
              <a:pPr/>
              <a:t>34</a:t>
            </a:fld>
            <a:endParaRPr lang="en-US"/>
          </a:p>
        </p:txBody>
      </p:sp>
    </p:spTree>
    <p:extLst>
      <p:ext uri="{BB962C8B-B14F-4D97-AF65-F5344CB8AC3E}">
        <p14:creationId xmlns:p14="http://schemas.microsoft.com/office/powerpoint/2010/main" val="503380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356DE-F464-4A53-A6ED-9AE057796C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04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E23C-DD53-9841-B8DE-03FA1723C952}" type="slidenum">
              <a:rPr lang="en-US" smtClean="0"/>
              <a:pPr/>
              <a:t>4</a:t>
            </a:fld>
            <a:endParaRPr lang="en-US"/>
          </a:p>
        </p:txBody>
      </p:sp>
    </p:spTree>
    <p:extLst>
      <p:ext uri="{BB962C8B-B14F-4D97-AF65-F5344CB8AC3E}">
        <p14:creationId xmlns:p14="http://schemas.microsoft.com/office/powerpoint/2010/main" val="3925770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2753C2-5880-4EAA-98C0-1818BDFE8CDC}"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8866"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p:txBody>
          <a:bodyPr>
            <a:normAutofit/>
          </a:bodyPr>
          <a:lstStyle/>
          <a:p>
            <a:endParaRPr lang="en-US" altLang="en-US" dirty="0"/>
          </a:p>
        </p:txBody>
      </p:sp>
    </p:spTree>
    <p:extLst>
      <p:ext uri="{BB962C8B-B14F-4D97-AF65-F5344CB8AC3E}">
        <p14:creationId xmlns:p14="http://schemas.microsoft.com/office/powerpoint/2010/main" val="2864978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3F7A74-9FBD-4046-BBF5-54EF783A6526}"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altLang="en-US" baseline="0" dirty="0"/>
          </a:p>
        </p:txBody>
      </p:sp>
    </p:spTree>
    <p:extLst>
      <p:ext uri="{BB962C8B-B14F-4D97-AF65-F5344CB8AC3E}">
        <p14:creationId xmlns:p14="http://schemas.microsoft.com/office/powerpoint/2010/main" val="2018907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1143000" y="685800"/>
            <a:ext cx="4572000" cy="3430588"/>
          </a:xfrm>
          <a:ln/>
        </p:spPr>
      </p:sp>
      <p:sp>
        <p:nvSpPr>
          <p:cNvPr id="727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a:p>
            <a:endParaRPr lang="en-US" altLang="en-US" dirty="0">
              <a:latin typeface="Tahoma" pitchFamily="34" charset="0"/>
              <a:cs typeface="Tahoma" pitchFamily="34" charset="0"/>
            </a:endParaRPr>
          </a:p>
        </p:txBody>
      </p:sp>
    </p:spTree>
    <p:extLst>
      <p:ext uri="{BB962C8B-B14F-4D97-AF65-F5344CB8AC3E}">
        <p14:creationId xmlns:p14="http://schemas.microsoft.com/office/powerpoint/2010/main" val="2162866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fluid-filled micropipette, considerably less sharp than one that would be used for intracellular measurements, is lowered gently onto the surface of a cell so that contact is made with the cell membrane but the membrane is not punctured. If a good seal (i.e., one with high electrical resistance) is formed between the glass and the membrane, ions moving through the membrane covered by the pipette (the patch) will give rise to an electrical signal that is transmitted through the pipette solution to an amplifier. The inside of the pipette is usually kept at a constant potential with a voltage-clamp circuit so that ion flows through channels in the patch are detected by the circuit as currents. What is actually measured are changes in current caused by abrupt openings or closings of channels in the patch. The switching on and off of channels in other parts of the cell1 membrane not covered by the pipette is normally not detected.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9E23C-DD53-9841-B8DE-03FA1723C9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850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9E23C-DD53-9841-B8DE-03FA1723C9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7936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174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491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9E23C-DD53-9841-B8DE-03FA1723C9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1880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E23C-DD53-9841-B8DE-03FA1723C952}" type="slidenum">
              <a:rPr lang="en-US" smtClean="0"/>
              <a:pPr/>
              <a:t>60</a:t>
            </a:fld>
            <a:endParaRPr lang="en-US"/>
          </a:p>
        </p:txBody>
      </p:sp>
    </p:spTree>
    <p:extLst>
      <p:ext uri="{BB962C8B-B14F-4D97-AF65-F5344CB8AC3E}">
        <p14:creationId xmlns:p14="http://schemas.microsoft.com/office/powerpoint/2010/main" val="3775265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E23C-DD53-9841-B8DE-03FA1723C952}" type="slidenum">
              <a:rPr lang="en-US" smtClean="0"/>
              <a:pPr/>
              <a:t>7</a:t>
            </a:fld>
            <a:endParaRPr lang="en-US"/>
          </a:p>
        </p:txBody>
      </p:sp>
    </p:spTree>
    <p:extLst>
      <p:ext uri="{BB962C8B-B14F-4D97-AF65-F5344CB8AC3E}">
        <p14:creationId xmlns:p14="http://schemas.microsoft.com/office/powerpoint/2010/main" val="1800433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E23C-DD53-9841-B8DE-03FA1723C952}" type="slidenum">
              <a:rPr lang="en-US" smtClean="0"/>
              <a:pPr/>
              <a:t>8</a:t>
            </a:fld>
            <a:endParaRPr lang="en-US"/>
          </a:p>
        </p:txBody>
      </p:sp>
    </p:spTree>
    <p:extLst>
      <p:ext uri="{BB962C8B-B14F-4D97-AF65-F5344CB8AC3E}">
        <p14:creationId xmlns:p14="http://schemas.microsoft.com/office/powerpoint/2010/main" val="4000916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E23C-DD53-9841-B8DE-03FA1723C952}" type="slidenum">
              <a:rPr lang="en-US" smtClean="0"/>
              <a:pPr/>
              <a:t>9</a:t>
            </a:fld>
            <a:endParaRPr lang="en-US"/>
          </a:p>
        </p:txBody>
      </p:sp>
    </p:spTree>
    <p:extLst>
      <p:ext uri="{BB962C8B-B14F-4D97-AF65-F5344CB8AC3E}">
        <p14:creationId xmlns:p14="http://schemas.microsoft.com/office/powerpoint/2010/main" val="3617427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Intravital</a:t>
            </a:r>
            <a:r>
              <a:rPr lang="en-US" baseline="0" dirty="0"/>
              <a:t> microscopy - </a:t>
            </a:r>
            <a:endParaRPr lang="en-US" dirty="0"/>
          </a:p>
        </p:txBody>
      </p:sp>
      <p:sp>
        <p:nvSpPr>
          <p:cNvPr id="4" name="Slide Number Placeholder 3"/>
          <p:cNvSpPr>
            <a:spLocks noGrp="1"/>
          </p:cNvSpPr>
          <p:nvPr>
            <p:ph type="sldNum" sz="quarter" idx="10"/>
          </p:nvPr>
        </p:nvSpPr>
        <p:spPr/>
        <p:txBody>
          <a:bodyPr/>
          <a:lstStyle/>
          <a:p>
            <a:fld id="{9B19E23C-DD53-9841-B8DE-03FA1723C952}" type="slidenum">
              <a:rPr lang="en-US" smtClean="0"/>
              <a:pPr/>
              <a:t>10</a:t>
            </a:fld>
            <a:endParaRPr lang="en-US"/>
          </a:p>
        </p:txBody>
      </p:sp>
    </p:spTree>
    <p:extLst>
      <p:ext uri="{BB962C8B-B14F-4D97-AF65-F5344CB8AC3E}">
        <p14:creationId xmlns:p14="http://schemas.microsoft.com/office/powerpoint/2010/main" val="1884631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E23C-DD53-9841-B8DE-03FA1723C952}" type="slidenum">
              <a:rPr lang="en-US" smtClean="0"/>
              <a:pPr/>
              <a:t>13</a:t>
            </a:fld>
            <a:endParaRPr lang="en-US"/>
          </a:p>
        </p:txBody>
      </p:sp>
    </p:spTree>
    <p:extLst>
      <p:ext uri="{BB962C8B-B14F-4D97-AF65-F5344CB8AC3E}">
        <p14:creationId xmlns:p14="http://schemas.microsoft.com/office/powerpoint/2010/main" val="183430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E23C-DD53-9841-B8DE-03FA1723C952}" type="slidenum">
              <a:rPr lang="en-US" smtClean="0"/>
              <a:pPr/>
              <a:t>14</a:t>
            </a:fld>
            <a:endParaRPr lang="en-US"/>
          </a:p>
        </p:txBody>
      </p:sp>
    </p:spTree>
    <p:extLst>
      <p:ext uri="{BB962C8B-B14F-4D97-AF65-F5344CB8AC3E}">
        <p14:creationId xmlns:p14="http://schemas.microsoft.com/office/powerpoint/2010/main" val="3008885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E23C-DD53-9841-B8DE-03FA1723C952}" type="slidenum">
              <a:rPr lang="en-US" smtClean="0"/>
              <a:pPr/>
              <a:t>19</a:t>
            </a:fld>
            <a:endParaRPr lang="en-US"/>
          </a:p>
        </p:txBody>
      </p:sp>
    </p:spTree>
    <p:extLst>
      <p:ext uri="{BB962C8B-B14F-4D97-AF65-F5344CB8AC3E}">
        <p14:creationId xmlns:p14="http://schemas.microsoft.com/office/powerpoint/2010/main" val="2791445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userDrawn="1"/>
        </p:nvPicPr>
        <p:blipFill>
          <a:blip r:embed="rId2"/>
          <a:stretch>
            <a:fillRect/>
          </a:stretch>
        </p:blipFill>
        <p:spPr>
          <a:xfrm>
            <a:off x="0" y="0"/>
            <a:ext cx="9156192" cy="6867144"/>
          </a:xfrm>
          <a:prstGeom prst="rect">
            <a:avLst/>
          </a:prstGeom>
        </p:spPr>
      </p:pic>
      <p:sp>
        <p:nvSpPr>
          <p:cNvPr id="2" name="Title 1"/>
          <p:cNvSpPr>
            <a:spLocks noGrp="1"/>
          </p:cNvSpPr>
          <p:nvPr>
            <p:ph type="ctrTitle"/>
          </p:nvPr>
        </p:nvSpPr>
        <p:spPr>
          <a:xfrm>
            <a:off x="685799" y="1435315"/>
            <a:ext cx="5776975" cy="2148634"/>
          </a:xfrm>
        </p:spPr>
        <p:txBody>
          <a:bodyPr anchor="t">
            <a:normAutofit/>
          </a:bodyPr>
          <a:lstStyle>
            <a:lvl1pPr algn="l">
              <a:lnSpc>
                <a:spcPts val="4800"/>
              </a:lnSpc>
              <a:defRPr sz="4500" b="1">
                <a:solidFill>
                  <a:srgbClr val="FFFFFF"/>
                </a:solidFill>
                <a:latin typeface="Times New Roman"/>
                <a:cs typeface="Times New Roman"/>
              </a:defRPr>
            </a:lvl1pPr>
          </a:lstStyle>
          <a:p>
            <a:r>
              <a:rPr lang="en-US" dirty="0"/>
              <a:t>Click to edit Master title style</a:t>
            </a:r>
          </a:p>
        </p:txBody>
      </p:sp>
      <p:sp>
        <p:nvSpPr>
          <p:cNvPr id="3" name="Subtitle 2"/>
          <p:cNvSpPr>
            <a:spLocks noGrp="1"/>
          </p:cNvSpPr>
          <p:nvPr>
            <p:ph type="subTitle" idx="1"/>
          </p:nvPr>
        </p:nvSpPr>
        <p:spPr>
          <a:xfrm>
            <a:off x="685800" y="3705733"/>
            <a:ext cx="4681000" cy="1791975"/>
          </a:xfrm>
        </p:spPr>
        <p:txBody>
          <a:bodyPr>
            <a:normAutofit/>
          </a:bodyPr>
          <a:lstStyle>
            <a:lvl1pPr marL="0" indent="0" algn="l">
              <a:lnSpc>
                <a:spcPts val="2700"/>
              </a:lnSpc>
              <a:buNone/>
              <a:defRPr sz="23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A51AD-DA46-4EC4-9FA0-8D6CDFB9184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4035E36-A140-4731-8E25-8B8C4BF165E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96EE460-145D-43E9-AAAC-7D09171AA8C9}"/>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5" name="Footer Placeholder 4">
            <a:extLst>
              <a:ext uri="{FF2B5EF4-FFF2-40B4-BE49-F238E27FC236}">
                <a16:creationId xmlns:a16="http://schemas.microsoft.com/office/drawing/2014/main" id="{25080C20-5665-4ECF-91B4-873C770A2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1478B-1033-45E4-A2C6-3A3969B7ED50}"/>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27767701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A51AD-DA46-4EC4-9FA0-8D6CDFB9184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4035E36-A140-4731-8E25-8B8C4BF165E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96EE460-145D-43E9-AAAC-7D09171AA8C9}"/>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5" name="Footer Placeholder 4">
            <a:extLst>
              <a:ext uri="{FF2B5EF4-FFF2-40B4-BE49-F238E27FC236}">
                <a16:creationId xmlns:a16="http://schemas.microsoft.com/office/drawing/2014/main" id="{25080C20-5665-4ECF-91B4-873C770A2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1478B-1033-45E4-A2C6-3A3969B7ED50}"/>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1886456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9E75-F4A1-491D-8045-C41E434680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CFE68-1504-4611-A30F-9FB465AB7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2E687-F9DB-435B-876E-0A4BA5BF1056}"/>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5" name="Footer Placeholder 4">
            <a:extLst>
              <a:ext uri="{FF2B5EF4-FFF2-40B4-BE49-F238E27FC236}">
                <a16:creationId xmlns:a16="http://schemas.microsoft.com/office/drawing/2014/main" id="{211B6A0B-ED8A-4CE6-A3B1-11BD0A9B0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CA974-9770-48DB-B40C-C53AF1389C53}"/>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26112657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0A0BA-CF25-48CC-8F69-807D7F29608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E9E53ED-960F-4E36-AC40-D82A617D5D6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ED4048-CD87-403A-A3C0-A15D7228C4C8}"/>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5" name="Footer Placeholder 4">
            <a:extLst>
              <a:ext uri="{FF2B5EF4-FFF2-40B4-BE49-F238E27FC236}">
                <a16:creationId xmlns:a16="http://schemas.microsoft.com/office/drawing/2014/main" id="{A4430665-D238-4212-B91F-FE70D09F0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07841-0224-4F05-8B00-0BFF79383AFA}"/>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3519598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BBAFF-A8E5-4F6C-AB99-06FC7CA4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C6C944-1476-4622-8CC2-CB82800E973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D9219F-7FD4-4995-AF2B-23FE8AE1DB7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74FE76-B870-4AC9-883C-56596DDE07AC}"/>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6" name="Footer Placeholder 5">
            <a:extLst>
              <a:ext uri="{FF2B5EF4-FFF2-40B4-BE49-F238E27FC236}">
                <a16:creationId xmlns:a16="http://schemas.microsoft.com/office/drawing/2014/main" id="{7EE622F1-9BDB-4036-A46A-7F0766ECE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0DCFDA-A5AA-4857-B07F-4932BBFF12FA}"/>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10861172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67A64-C82F-4F07-98F6-A36E3637B20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B0C651-9BB6-41CA-AAE4-0F7B5BDEAA4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3640226-2C67-478F-95B2-A0CC5711473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1D143A-0C79-453D-8B1B-A37590C3147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3535708-622D-4C40-B8EE-95EC5433A1D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8A7EF9-1503-4F04-9F86-668D5BFE0FB5}"/>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8" name="Footer Placeholder 7">
            <a:extLst>
              <a:ext uri="{FF2B5EF4-FFF2-40B4-BE49-F238E27FC236}">
                <a16:creationId xmlns:a16="http://schemas.microsoft.com/office/drawing/2014/main" id="{D6D78441-E61A-47FD-A2FA-FFB3EF525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D8888D-A0F6-4800-936B-28AB736EBB12}"/>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7066794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3A8CF-ED1F-4074-9C86-F3115C0295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A3490C-91BD-4FAB-ADD7-FEA9CFCF946B}"/>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4" name="Footer Placeholder 3">
            <a:extLst>
              <a:ext uri="{FF2B5EF4-FFF2-40B4-BE49-F238E27FC236}">
                <a16:creationId xmlns:a16="http://schemas.microsoft.com/office/drawing/2014/main" id="{CD74D151-2233-46AB-B179-6EC1989946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8A33F5-0634-4AF7-B12C-8763C5539BFB}"/>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40642357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23E483-CBB6-4F68-963E-516D83BAD9FF}"/>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3" name="Footer Placeholder 2">
            <a:extLst>
              <a:ext uri="{FF2B5EF4-FFF2-40B4-BE49-F238E27FC236}">
                <a16:creationId xmlns:a16="http://schemas.microsoft.com/office/drawing/2014/main" id="{48D1ECE5-0DEB-4FD8-938E-478F86372B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56C8B4-DF4F-4F4B-B870-C6A4DDC0D6A8}"/>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34175208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4E3E-02BD-46B2-B5B0-9827E5D319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10E24EE-A619-4434-8C02-DC640B9532C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703BA2-6598-4224-A961-F93A34C6500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FB50A22-487E-4DBB-8A83-55A4A2E7A9D0}"/>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6" name="Footer Placeholder 5">
            <a:extLst>
              <a:ext uri="{FF2B5EF4-FFF2-40B4-BE49-F238E27FC236}">
                <a16:creationId xmlns:a16="http://schemas.microsoft.com/office/drawing/2014/main" id="{3BA77F4A-7878-4957-9924-D971FA891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9673BC-4941-4834-AD6E-7A52BCFE2070}"/>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17246626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A5EC2-06DD-4D71-A25B-E7A10D93D13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15E39A5-DAA9-46E7-B7E5-2162288F3CF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82838D0-CE6C-427C-B881-7F75C5100FF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5DA769A-B4AC-447D-ACFD-53CCD8CD6372}"/>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6" name="Footer Placeholder 5">
            <a:extLst>
              <a:ext uri="{FF2B5EF4-FFF2-40B4-BE49-F238E27FC236}">
                <a16:creationId xmlns:a16="http://schemas.microsoft.com/office/drawing/2014/main" id="{04D47526-39A7-4BE6-964A-A3E3E981F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09EAB4-F28A-476F-B358-4F8A4489DE46}"/>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36291041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C456-10B3-48CC-9D3C-7C3108748C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1F6B6F-E1EA-49BE-BF42-AABDF867A9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81186-2113-41EC-A520-1B22851D2F9A}"/>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5" name="Footer Placeholder 4">
            <a:extLst>
              <a:ext uri="{FF2B5EF4-FFF2-40B4-BE49-F238E27FC236}">
                <a16:creationId xmlns:a16="http://schemas.microsoft.com/office/drawing/2014/main" id="{970FEA39-DFCA-46CF-BAD5-033CCAC60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A911A-162F-457C-80A0-553E66A66F11}"/>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2788454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9E75-F4A1-491D-8045-C41E434680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CFE68-1504-4611-A30F-9FB465AB7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2E687-F9DB-435B-876E-0A4BA5BF1056}"/>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5" name="Footer Placeholder 4">
            <a:extLst>
              <a:ext uri="{FF2B5EF4-FFF2-40B4-BE49-F238E27FC236}">
                <a16:creationId xmlns:a16="http://schemas.microsoft.com/office/drawing/2014/main" id="{211B6A0B-ED8A-4CE6-A3B1-11BD0A9B0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CA974-9770-48DB-B40C-C53AF1389C53}"/>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27024194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111687-F323-4948-9C5E-B7B79E1E700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9CF391-720B-4E38-A2AF-C8BEE6232C8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7EF33-5AEC-4EC9-ABAC-528DCFB7E018}"/>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5" name="Footer Placeholder 4">
            <a:extLst>
              <a:ext uri="{FF2B5EF4-FFF2-40B4-BE49-F238E27FC236}">
                <a16:creationId xmlns:a16="http://schemas.microsoft.com/office/drawing/2014/main" id="{66F5A8D2-B5E1-4209-82A6-2F350CAD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0DB62-C7A9-4A4A-8AFD-10FA04886178}"/>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37180622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EFD278E-5462-4F55-AD5F-5A1A78BCB91B}" type="datetimeFigureOut">
              <a:rPr kumimoji="1" lang="ja-JP" altLang="en-US" smtClean="0"/>
              <a:t>2021/12/6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A3C785-EBE8-4A2B-9B74-46A729DC67B8}" type="slidenum">
              <a:rPr kumimoji="1" lang="ja-JP" altLang="en-US" smtClean="0"/>
              <a:t>‹#›</a:t>
            </a:fld>
            <a:endParaRPr kumimoji="1" lang="ja-JP" altLang="en-US"/>
          </a:p>
        </p:txBody>
      </p:sp>
    </p:spTree>
    <p:extLst>
      <p:ext uri="{BB962C8B-B14F-4D97-AF65-F5344CB8AC3E}">
        <p14:creationId xmlns:p14="http://schemas.microsoft.com/office/powerpoint/2010/main" val="6636043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EFD278E-5462-4F55-AD5F-5A1A78BCB91B}" type="datetimeFigureOut">
              <a:rPr kumimoji="1" lang="ja-JP" altLang="en-US" smtClean="0"/>
              <a:t>2021/12/6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A3C785-EBE8-4A2B-9B74-46A729DC67B8}" type="slidenum">
              <a:rPr kumimoji="1" lang="ja-JP" altLang="en-US" smtClean="0"/>
              <a:t>‹#›</a:t>
            </a:fld>
            <a:endParaRPr kumimoji="1" lang="ja-JP" altLang="en-US"/>
          </a:p>
        </p:txBody>
      </p:sp>
    </p:spTree>
    <p:extLst>
      <p:ext uri="{BB962C8B-B14F-4D97-AF65-F5344CB8AC3E}">
        <p14:creationId xmlns:p14="http://schemas.microsoft.com/office/powerpoint/2010/main" val="42721945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EFD278E-5462-4F55-AD5F-5A1A78BCB91B}" type="datetimeFigureOut">
              <a:rPr kumimoji="1" lang="ja-JP" altLang="en-US" smtClean="0"/>
              <a:t>2021/12/6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A3C785-EBE8-4A2B-9B74-46A729DC67B8}" type="slidenum">
              <a:rPr kumimoji="1" lang="ja-JP" altLang="en-US" smtClean="0"/>
              <a:t>‹#›</a:t>
            </a:fld>
            <a:endParaRPr kumimoji="1" lang="ja-JP" altLang="en-US"/>
          </a:p>
        </p:txBody>
      </p:sp>
    </p:spTree>
    <p:extLst>
      <p:ext uri="{BB962C8B-B14F-4D97-AF65-F5344CB8AC3E}">
        <p14:creationId xmlns:p14="http://schemas.microsoft.com/office/powerpoint/2010/main" val="37394301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EFD278E-5462-4F55-AD5F-5A1A78BCB91B}" type="datetimeFigureOut">
              <a:rPr kumimoji="1" lang="ja-JP" altLang="en-US" smtClean="0"/>
              <a:t>2021/12/6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6A3C785-EBE8-4A2B-9B74-46A729DC67B8}" type="slidenum">
              <a:rPr kumimoji="1" lang="ja-JP" altLang="en-US" smtClean="0"/>
              <a:t>‹#›</a:t>
            </a:fld>
            <a:endParaRPr kumimoji="1" lang="ja-JP" altLang="en-US"/>
          </a:p>
        </p:txBody>
      </p:sp>
    </p:spTree>
    <p:extLst>
      <p:ext uri="{BB962C8B-B14F-4D97-AF65-F5344CB8AC3E}">
        <p14:creationId xmlns:p14="http://schemas.microsoft.com/office/powerpoint/2010/main" val="14304525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EFD278E-5462-4F55-AD5F-5A1A78BCB91B}" type="datetimeFigureOut">
              <a:rPr kumimoji="1" lang="ja-JP" altLang="en-US" smtClean="0"/>
              <a:t>2021/12/6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6A3C785-EBE8-4A2B-9B74-46A729DC67B8}" type="slidenum">
              <a:rPr kumimoji="1" lang="ja-JP" altLang="en-US" smtClean="0"/>
              <a:t>‹#›</a:t>
            </a:fld>
            <a:endParaRPr kumimoji="1" lang="ja-JP" altLang="en-US"/>
          </a:p>
        </p:txBody>
      </p:sp>
    </p:spTree>
    <p:extLst>
      <p:ext uri="{BB962C8B-B14F-4D97-AF65-F5344CB8AC3E}">
        <p14:creationId xmlns:p14="http://schemas.microsoft.com/office/powerpoint/2010/main" val="34204340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EFD278E-5462-4F55-AD5F-5A1A78BCB91B}" type="datetimeFigureOut">
              <a:rPr kumimoji="1" lang="ja-JP" altLang="en-US" smtClean="0"/>
              <a:t>2021/12/6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6A3C785-EBE8-4A2B-9B74-46A729DC67B8}" type="slidenum">
              <a:rPr kumimoji="1" lang="ja-JP" altLang="en-US" smtClean="0"/>
              <a:t>‹#›</a:t>
            </a:fld>
            <a:endParaRPr kumimoji="1" lang="ja-JP" altLang="en-US"/>
          </a:p>
        </p:txBody>
      </p:sp>
    </p:spTree>
    <p:extLst>
      <p:ext uri="{BB962C8B-B14F-4D97-AF65-F5344CB8AC3E}">
        <p14:creationId xmlns:p14="http://schemas.microsoft.com/office/powerpoint/2010/main" val="35363032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FD278E-5462-4F55-AD5F-5A1A78BCB91B}" type="datetimeFigureOut">
              <a:rPr kumimoji="1" lang="ja-JP" altLang="en-US" smtClean="0"/>
              <a:t>2021/12/6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6A3C785-EBE8-4A2B-9B74-46A729DC67B8}" type="slidenum">
              <a:rPr kumimoji="1" lang="ja-JP" altLang="en-US" smtClean="0"/>
              <a:t>‹#›</a:t>
            </a:fld>
            <a:endParaRPr kumimoji="1" lang="ja-JP" altLang="en-US"/>
          </a:p>
        </p:txBody>
      </p:sp>
    </p:spTree>
    <p:extLst>
      <p:ext uri="{BB962C8B-B14F-4D97-AF65-F5344CB8AC3E}">
        <p14:creationId xmlns:p14="http://schemas.microsoft.com/office/powerpoint/2010/main" val="14615720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EFD278E-5462-4F55-AD5F-5A1A78BCB91B}" type="datetimeFigureOut">
              <a:rPr kumimoji="1" lang="ja-JP" altLang="en-US" smtClean="0"/>
              <a:t>2021/12/6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6A3C785-EBE8-4A2B-9B74-46A729DC67B8}" type="slidenum">
              <a:rPr kumimoji="1" lang="ja-JP" altLang="en-US" smtClean="0"/>
              <a:t>‹#›</a:t>
            </a:fld>
            <a:endParaRPr kumimoji="1" lang="ja-JP" altLang="en-US"/>
          </a:p>
        </p:txBody>
      </p:sp>
    </p:spTree>
    <p:extLst>
      <p:ext uri="{BB962C8B-B14F-4D97-AF65-F5344CB8AC3E}">
        <p14:creationId xmlns:p14="http://schemas.microsoft.com/office/powerpoint/2010/main" val="14416164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EFD278E-5462-4F55-AD5F-5A1A78BCB91B}" type="datetimeFigureOut">
              <a:rPr kumimoji="1" lang="ja-JP" altLang="en-US" smtClean="0"/>
              <a:t>2021/12/6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6A3C785-EBE8-4A2B-9B74-46A729DC67B8}" type="slidenum">
              <a:rPr kumimoji="1" lang="ja-JP" altLang="en-US" smtClean="0"/>
              <a:t>‹#›</a:t>
            </a:fld>
            <a:endParaRPr kumimoji="1" lang="ja-JP" altLang="en-US"/>
          </a:p>
        </p:txBody>
      </p:sp>
    </p:spTree>
    <p:extLst>
      <p:ext uri="{BB962C8B-B14F-4D97-AF65-F5344CB8AC3E}">
        <p14:creationId xmlns:p14="http://schemas.microsoft.com/office/powerpoint/2010/main" val="2051122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0A0BA-CF25-48CC-8F69-807D7F29608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E9E53ED-960F-4E36-AC40-D82A617D5D6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ED4048-CD87-403A-A3C0-A15D7228C4C8}"/>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5" name="Footer Placeholder 4">
            <a:extLst>
              <a:ext uri="{FF2B5EF4-FFF2-40B4-BE49-F238E27FC236}">
                <a16:creationId xmlns:a16="http://schemas.microsoft.com/office/drawing/2014/main" id="{A4430665-D238-4212-B91F-FE70D09F0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07841-0224-4F05-8B00-0BFF79383AFA}"/>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21947896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EFD278E-5462-4F55-AD5F-5A1A78BCB91B}" type="datetimeFigureOut">
              <a:rPr kumimoji="1" lang="ja-JP" altLang="en-US" smtClean="0"/>
              <a:t>2021/12/6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A3C785-EBE8-4A2B-9B74-46A729DC67B8}" type="slidenum">
              <a:rPr kumimoji="1" lang="ja-JP" altLang="en-US" smtClean="0"/>
              <a:t>‹#›</a:t>
            </a:fld>
            <a:endParaRPr kumimoji="1" lang="ja-JP" altLang="en-US"/>
          </a:p>
        </p:txBody>
      </p:sp>
    </p:spTree>
    <p:extLst>
      <p:ext uri="{BB962C8B-B14F-4D97-AF65-F5344CB8AC3E}">
        <p14:creationId xmlns:p14="http://schemas.microsoft.com/office/powerpoint/2010/main" val="25038824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EFD278E-5462-4F55-AD5F-5A1A78BCB91B}" type="datetimeFigureOut">
              <a:rPr kumimoji="1" lang="ja-JP" altLang="en-US" smtClean="0"/>
              <a:t>2021/12/6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A3C785-EBE8-4A2B-9B74-46A729DC67B8}" type="slidenum">
              <a:rPr kumimoji="1" lang="ja-JP" altLang="en-US" smtClean="0"/>
              <a:t>‹#›</a:t>
            </a:fld>
            <a:endParaRPr kumimoji="1" lang="ja-JP" altLang="en-US"/>
          </a:p>
        </p:txBody>
      </p:sp>
    </p:spTree>
    <p:extLst>
      <p:ext uri="{BB962C8B-B14F-4D97-AF65-F5344CB8AC3E}">
        <p14:creationId xmlns:p14="http://schemas.microsoft.com/office/powerpoint/2010/main" val="1598244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BBAFF-A8E5-4F6C-AB99-06FC7CA4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C6C944-1476-4622-8CC2-CB82800E973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D9219F-7FD4-4995-AF2B-23FE8AE1DB7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74FE76-B870-4AC9-883C-56596DDE07AC}"/>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6" name="Footer Placeholder 5">
            <a:extLst>
              <a:ext uri="{FF2B5EF4-FFF2-40B4-BE49-F238E27FC236}">
                <a16:creationId xmlns:a16="http://schemas.microsoft.com/office/drawing/2014/main" id="{7EE622F1-9BDB-4036-A46A-7F0766ECE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0DCFDA-A5AA-4857-B07F-4932BBFF12FA}"/>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1347887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67A64-C82F-4F07-98F6-A36E3637B20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B0C651-9BB6-41CA-AAE4-0F7B5BDEAA4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3640226-2C67-478F-95B2-A0CC5711473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1D143A-0C79-453D-8B1B-A37590C3147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3535708-622D-4C40-B8EE-95EC5433A1D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8A7EF9-1503-4F04-9F86-668D5BFE0FB5}"/>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8" name="Footer Placeholder 7">
            <a:extLst>
              <a:ext uri="{FF2B5EF4-FFF2-40B4-BE49-F238E27FC236}">
                <a16:creationId xmlns:a16="http://schemas.microsoft.com/office/drawing/2014/main" id="{D6D78441-E61A-47FD-A2FA-FFB3EF525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D8888D-A0F6-4800-936B-28AB736EBB12}"/>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4144913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3A8CF-ED1F-4074-9C86-F3115C0295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A3490C-91BD-4FAB-ADD7-FEA9CFCF946B}"/>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4" name="Footer Placeholder 3">
            <a:extLst>
              <a:ext uri="{FF2B5EF4-FFF2-40B4-BE49-F238E27FC236}">
                <a16:creationId xmlns:a16="http://schemas.microsoft.com/office/drawing/2014/main" id="{CD74D151-2233-46AB-B179-6EC1989946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8A33F5-0634-4AF7-B12C-8763C5539BFB}"/>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1268893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23E483-CBB6-4F68-963E-516D83BAD9FF}"/>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3" name="Footer Placeholder 2">
            <a:extLst>
              <a:ext uri="{FF2B5EF4-FFF2-40B4-BE49-F238E27FC236}">
                <a16:creationId xmlns:a16="http://schemas.microsoft.com/office/drawing/2014/main" id="{48D1ECE5-0DEB-4FD8-938E-478F86372B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56C8B4-DF4F-4F4B-B870-C6A4DDC0D6A8}"/>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2481267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4E3E-02BD-46B2-B5B0-9827E5D319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10E24EE-A619-4434-8C02-DC640B9532C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703BA2-6598-4224-A961-F93A34C6500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FB50A22-487E-4DBB-8A83-55A4A2E7A9D0}"/>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6" name="Footer Placeholder 5">
            <a:extLst>
              <a:ext uri="{FF2B5EF4-FFF2-40B4-BE49-F238E27FC236}">
                <a16:creationId xmlns:a16="http://schemas.microsoft.com/office/drawing/2014/main" id="{3BA77F4A-7878-4957-9924-D971FA891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9673BC-4941-4834-AD6E-7A52BCFE2070}"/>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3299635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A5EC2-06DD-4D71-A25B-E7A10D93D13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15E39A5-DAA9-46E7-B7E5-2162288F3CF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82838D0-CE6C-427C-B881-7F75C5100FF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5DA769A-B4AC-447D-ACFD-53CCD8CD6372}"/>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6" name="Footer Placeholder 5">
            <a:extLst>
              <a:ext uri="{FF2B5EF4-FFF2-40B4-BE49-F238E27FC236}">
                <a16:creationId xmlns:a16="http://schemas.microsoft.com/office/drawing/2014/main" id="{04D47526-39A7-4BE6-964A-A3E3E981F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09EAB4-F28A-476F-B358-4F8A4489DE46}"/>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2568757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C456-10B3-48CC-9D3C-7C3108748C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1F6B6F-E1EA-49BE-BF42-AABDF867A9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81186-2113-41EC-A520-1B22851D2F9A}"/>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5" name="Footer Placeholder 4">
            <a:extLst>
              <a:ext uri="{FF2B5EF4-FFF2-40B4-BE49-F238E27FC236}">
                <a16:creationId xmlns:a16="http://schemas.microsoft.com/office/drawing/2014/main" id="{970FEA39-DFCA-46CF-BAD5-033CCAC60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A911A-162F-457C-80A0-553E66A66F11}"/>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548010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pptbacktoc-02.jpg"/>
          <p:cNvPicPr>
            <a:picLocks noChangeAspect="1"/>
          </p:cNvPicPr>
          <p:nvPr userDrawn="1"/>
        </p:nvPicPr>
        <p:blipFill>
          <a:blip r:embed="rId2"/>
          <a:stretch>
            <a:fillRect/>
          </a:stretch>
        </p:blipFill>
        <p:spPr>
          <a:xfrm>
            <a:off x="0" y="0"/>
            <a:ext cx="9156192" cy="6867144"/>
          </a:xfrm>
          <a:prstGeom prst="rect">
            <a:avLst/>
          </a:prstGeom>
        </p:spPr>
      </p:pic>
      <p:sp>
        <p:nvSpPr>
          <p:cNvPr id="6" name="Title 5"/>
          <p:cNvSpPr>
            <a:spLocks noGrp="1"/>
          </p:cNvSpPr>
          <p:nvPr>
            <p:ph type="title"/>
          </p:nvPr>
        </p:nvSpPr>
        <p:spPr/>
        <p:txBody>
          <a:bodyPr>
            <a:normAutofit/>
          </a:bodyPr>
          <a:lstStyle>
            <a:lvl1pPr>
              <a:defRPr sz="2900">
                <a:solidFill>
                  <a:srgbClr val="FFFFFF"/>
                </a:solidFill>
              </a:defRPr>
            </a:lvl1pPr>
          </a:lstStyle>
          <a:p>
            <a:r>
              <a:rPr lang="en-US" dirty="0"/>
              <a:t>Click to edit Master title style</a:t>
            </a:r>
          </a:p>
        </p:txBody>
      </p:sp>
      <p:sp>
        <p:nvSpPr>
          <p:cNvPr id="8" name="Content Placeholder 7"/>
          <p:cNvSpPr>
            <a:spLocks noGrp="1"/>
          </p:cNvSpPr>
          <p:nvPr>
            <p:ph sz="quarter" idx="10"/>
          </p:nvPr>
        </p:nvSpPr>
        <p:spPr>
          <a:xfrm>
            <a:off x="457200" y="1493586"/>
            <a:ext cx="8229600" cy="4688266"/>
          </a:xfrm>
        </p:spPr>
        <p:txBody>
          <a:bodyPr>
            <a:normAutofit/>
          </a:bodyPr>
          <a:lstStyle>
            <a:lvl1pPr marL="457200" indent="-457200">
              <a:lnSpc>
                <a:spcPct val="150000"/>
              </a:lnSpc>
              <a:buSzPct val="100000"/>
              <a:buFont typeface="+mj-lt"/>
              <a:buAutoNum type="arabicPeriod"/>
              <a:defRPr sz="2300">
                <a:solidFill>
                  <a:schemeClr val="bg1"/>
                </a:solidFill>
              </a:defRPr>
            </a:lvl1pPr>
            <a:lvl2pPr marL="800100" indent="-342900">
              <a:buFont typeface="+mj-lt"/>
              <a:buAutoNum type="arabicPeriod"/>
              <a:defRPr>
                <a:solidFill>
                  <a:schemeClr val="bg1"/>
                </a:solidFill>
              </a:defRPr>
            </a:lvl2pPr>
            <a:lvl3pPr marL="1257300" indent="-342900">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dirty="0"/>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111687-F323-4948-9C5E-B7B79E1E700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9CF391-720B-4E38-A2AF-C8BEE6232C8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7EF33-5AEC-4EC9-ABAC-528DCFB7E018}"/>
              </a:ext>
            </a:extLst>
          </p:cNvPr>
          <p:cNvSpPr>
            <a:spLocks noGrp="1"/>
          </p:cNvSpPr>
          <p:nvPr>
            <p:ph type="dt" sz="half" idx="10"/>
          </p:nvPr>
        </p:nvSpPr>
        <p:spPr/>
        <p:txBody>
          <a:bodyPr/>
          <a:lstStyle/>
          <a:p>
            <a:fld id="{92337558-4E54-4104-AD68-E4245395484F}" type="datetimeFigureOut">
              <a:rPr lang="en-US" smtClean="0"/>
              <a:t>12/6/21</a:t>
            </a:fld>
            <a:endParaRPr lang="en-US"/>
          </a:p>
        </p:txBody>
      </p:sp>
      <p:sp>
        <p:nvSpPr>
          <p:cNvPr id="5" name="Footer Placeholder 4">
            <a:extLst>
              <a:ext uri="{FF2B5EF4-FFF2-40B4-BE49-F238E27FC236}">
                <a16:creationId xmlns:a16="http://schemas.microsoft.com/office/drawing/2014/main" id="{66F5A8D2-B5E1-4209-82A6-2F350CAD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0DB62-C7A9-4A4A-8AFD-10FA04886178}"/>
              </a:ext>
            </a:extLst>
          </p:cNvPr>
          <p:cNvSpPr>
            <a:spLocks noGrp="1"/>
          </p:cNvSpPr>
          <p:nvPr>
            <p:ph type="sldNum" sz="quarter" idx="12"/>
          </p:nvPr>
        </p:nvSpPr>
        <p:spPr/>
        <p:txBody>
          <a:bodyPr/>
          <a:lstStyle/>
          <a:p>
            <a:fld id="{D81AA2E8-7FE2-4AB2-A292-E1FE0154CCC7}" type="slidenum">
              <a:rPr lang="en-US" smtClean="0"/>
              <a:t>‹#›</a:t>
            </a:fld>
            <a:endParaRPr lang="en-US"/>
          </a:p>
        </p:txBody>
      </p:sp>
    </p:spTree>
    <p:extLst>
      <p:ext uri="{BB962C8B-B14F-4D97-AF65-F5344CB8AC3E}">
        <p14:creationId xmlns:p14="http://schemas.microsoft.com/office/powerpoint/2010/main" val="2957058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C148E8-82D2-4A6E-B0E9-65F1E766B3C1}" type="datetimeFigureOut">
              <a:rPr lang="en-US" smtClean="0"/>
              <a:pPr/>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6907A-4767-4B4D-901A-8BC7E996584B}" type="slidenum">
              <a:rPr lang="en-US" smtClean="0"/>
              <a:pPr/>
              <a:t>‹#›</a:t>
            </a:fld>
            <a:endParaRPr lang="en-US"/>
          </a:p>
        </p:txBody>
      </p:sp>
    </p:spTree>
    <p:extLst>
      <p:ext uri="{BB962C8B-B14F-4D97-AF65-F5344CB8AC3E}">
        <p14:creationId xmlns:p14="http://schemas.microsoft.com/office/powerpoint/2010/main" val="832641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148E8-82D2-4A6E-B0E9-65F1E766B3C1}" type="datetimeFigureOut">
              <a:rPr lang="en-US" smtClean="0"/>
              <a:pPr/>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6907A-4767-4B4D-901A-8BC7E996584B}" type="slidenum">
              <a:rPr lang="en-US" smtClean="0"/>
              <a:pPr/>
              <a:t>‹#›</a:t>
            </a:fld>
            <a:endParaRPr lang="en-US"/>
          </a:p>
        </p:txBody>
      </p:sp>
    </p:spTree>
    <p:extLst>
      <p:ext uri="{BB962C8B-B14F-4D97-AF65-F5344CB8AC3E}">
        <p14:creationId xmlns:p14="http://schemas.microsoft.com/office/powerpoint/2010/main" val="3618103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C148E8-82D2-4A6E-B0E9-65F1E766B3C1}" type="datetimeFigureOut">
              <a:rPr lang="en-US" smtClean="0"/>
              <a:pPr/>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6907A-4767-4B4D-901A-8BC7E996584B}" type="slidenum">
              <a:rPr lang="en-US" smtClean="0"/>
              <a:pPr/>
              <a:t>‹#›</a:t>
            </a:fld>
            <a:endParaRPr lang="en-US"/>
          </a:p>
        </p:txBody>
      </p:sp>
    </p:spTree>
    <p:extLst>
      <p:ext uri="{BB962C8B-B14F-4D97-AF65-F5344CB8AC3E}">
        <p14:creationId xmlns:p14="http://schemas.microsoft.com/office/powerpoint/2010/main" val="3202728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C148E8-82D2-4A6E-B0E9-65F1E766B3C1}" type="datetimeFigureOut">
              <a:rPr lang="en-US" smtClean="0"/>
              <a:pPr/>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6907A-4767-4B4D-901A-8BC7E996584B}" type="slidenum">
              <a:rPr lang="en-US" smtClean="0"/>
              <a:pPr/>
              <a:t>‹#›</a:t>
            </a:fld>
            <a:endParaRPr lang="en-US"/>
          </a:p>
        </p:txBody>
      </p:sp>
    </p:spTree>
    <p:extLst>
      <p:ext uri="{BB962C8B-B14F-4D97-AF65-F5344CB8AC3E}">
        <p14:creationId xmlns:p14="http://schemas.microsoft.com/office/powerpoint/2010/main" val="3244647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C148E8-82D2-4A6E-B0E9-65F1E766B3C1}" type="datetimeFigureOut">
              <a:rPr lang="en-US" smtClean="0"/>
              <a:pPr/>
              <a:t>12/6/21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B6907A-4767-4B4D-901A-8BC7E996584B}" type="slidenum">
              <a:rPr lang="en-US" smtClean="0"/>
              <a:pPr/>
              <a:t>‹#›</a:t>
            </a:fld>
            <a:endParaRPr lang="en-US"/>
          </a:p>
        </p:txBody>
      </p:sp>
    </p:spTree>
    <p:extLst>
      <p:ext uri="{BB962C8B-B14F-4D97-AF65-F5344CB8AC3E}">
        <p14:creationId xmlns:p14="http://schemas.microsoft.com/office/powerpoint/2010/main" val="4117877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C148E8-82D2-4A6E-B0E9-65F1E766B3C1}" type="datetimeFigureOut">
              <a:rPr lang="en-US" smtClean="0"/>
              <a:pPr/>
              <a:t>12/6/21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B6907A-4767-4B4D-901A-8BC7E996584B}" type="slidenum">
              <a:rPr lang="en-US" smtClean="0"/>
              <a:pPr/>
              <a:t>‹#›</a:t>
            </a:fld>
            <a:endParaRPr lang="en-US"/>
          </a:p>
        </p:txBody>
      </p:sp>
    </p:spTree>
    <p:extLst>
      <p:ext uri="{BB962C8B-B14F-4D97-AF65-F5344CB8AC3E}">
        <p14:creationId xmlns:p14="http://schemas.microsoft.com/office/powerpoint/2010/main" val="329091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C148E8-82D2-4A6E-B0E9-65F1E766B3C1}" type="datetimeFigureOut">
              <a:rPr lang="en-US" smtClean="0"/>
              <a:pPr/>
              <a:t>12/6/21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B6907A-4767-4B4D-901A-8BC7E996584B}" type="slidenum">
              <a:rPr lang="en-US" smtClean="0"/>
              <a:pPr/>
              <a:t>‹#›</a:t>
            </a:fld>
            <a:endParaRPr lang="en-US"/>
          </a:p>
        </p:txBody>
      </p:sp>
    </p:spTree>
    <p:extLst>
      <p:ext uri="{BB962C8B-B14F-4D97-AF65-F5344CB8AC3E}">
        <p14:creationId xmlns:p14="http://schemas.microsoft.com/office/powerpoint/2010/main" val="3824753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3C148E8-82D2-4A6E-B0E9-65F1E766B3C1}" type="datetimeFigureOut">
              <a:rPr lang="en-US" smtClean="0"/>
              <a:pPr/>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6907A-4767-4B4D-901A-8BC7E996584B}" type="slidenum">
              <a:rPr lang="en-US" smtClean="0"/>
              <a:pPr/>
              <a:t>‹#›</a:t>
            </a:fld>
            <a:endParaRPr lang="en-US"/>
          </a:p>
        </p:txBody>
      </p:sp>
    </p:spTree>
    <p:extLst>
      <p:ext uri="{BB962C8B-B14F-4D97-AF65-F5344CB8AC3E}">
        <p14:creationId xmlns:p14="http://schemas.microsoft.com/office/powerpoint/2010/main" val="3208270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3C148E8-82D2-4A6E-B0E9-65F1E766B3C1}" type="datetimeFigureOut">
              <a:rPr lang="en-US" smtClean="0"/>
              <a:pPr/>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6907A-4767-4B4D-901A-8BC7E996584B}" type="slidenum">
              <a:rPr lang="en-US" smtClean="0"/>
              <a:pPr/>
              <a:t>‹#›</a:t>
            </a:fld>
            <a:endParaRPr lang="en-US"/>
          </a:p>
        </p:txBody>
      </p:sp>
    </p:spTree>
    <p:extLst>
      <p:ext uri="{BB962C8B-B14F-4D97-AF65-F5344CB8AC3E}">
        <p14:creationId xmlns:p14="http://schemas.microsoft.com/office/powerpoint/2010/main" val="671207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pptbacktoc-02.jpg"/>
          <p:cNvPicPr>
            <a:picLocks noChangeAspect="1"/>
          </p:cNvPicPr>
          <p:nvPr userDrawn="1"/>
        </p:nvPicPr>
        <p:blipFill>
          <a:blip r:embed="rId2"/>
          <a:stretch>
            <a:fillRect/>
          </a:stretch>
        </p:blipFill>
        <p:spPr>
          <a:xfrm>
            <a:off x="0" y="0"/>
            <a:ext cx="9156192" cy="6867144"/>
          </a:xfrm>
          <a:prstGeom prst="rect">
            <a:avLst/>
          </a:prstGeom>
        </p:spPr>
      </p:pic>
      <p:sp>
        <p:nvSpPr>
          <p:cNvPr id="2" name="Title 1"/>
          <p:cNvSpPr>
            <a:spLocks noGrp="1"/>
          </p:cNvSpPr>
          <p:nvPr>
            <p:ph type="title" hasCustomPrompt="1"/>
          </p:nvPr>
        </p:nvSpPr>
        <p:spPr>
          <a:xfrm>
            <a:off x="722313" y="1684143"/>
            <a:ext cx="7772400" cy="2700106"/>
          </a:xfrm>
        </p:spPr>
        <p:txBody>
          <a:bodyPr anchor="t">
            <a:noAutofit/>
          </a:bodyPr>
          <a:lstStyle>
            <a:lvl1pPr algn="l">
              <a:lnSpc>
                <a:spcPts val="4800"/>
              </a:lnSpc>
              <a:defRPr sz="4500" b="1" cap="none">
                <a:solidFill>
                  <a:schemeClr val="bg1"/>
                </a:solidFill>
              </a:defRPr>
            </a:lvl1pPr>
          </a:lstStyle>
          <a:p>
            <a:r>
              <a:rPr lang="en-US" dirty="0"/>
              <a:t>Click to edit master title style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148E8-82D2-4A6E-B0E9-65F1E766B3C1}" type="datetimeFigureOut">
              <a:rPr lang="en-US" smtClean="0"/>
              <a:pPr/>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6907A-4767-4B4D-901A-8BC7E996584B}" type="slidenum">
              <a:rPr lang="en-US" smtClean="0"/>
              <a:pPr/>
              <a:t>‹#›</a:t>
            </a:fld>
            <a:endParaRPr lang="en-US"/>
          </a:p>
        </p:txBody>
      </p:sp>
    </p:spTree>
    <p:extLst>
      <p:ext uri="{BB962C8B-B14F-4D97-AF65-F5344CB8AC3E}">
        <p14:creationId xmlns:p14="http://schemas.microsoft.com/office/powerpoint/2010/main" val="2134705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148E8-82D2-4A6E-B0E9-65F1E766B3C1}" type="datetimeFigureOut">
              <a:rPr lang="en-US" smtClean="0"/>
              <a:pPr/>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6907A-4767-4B4D-901A-8BC7E996584B}" type="slidenum">
              <a:rPr lang="en-US" smtClean="0"/>
              <a:pPr/>
              <a:t>‹#›</a:t>
            </a:fld>
            <a:endParaRPr lang="en-US"/>
          </a:p>
        </p:txBody>
      </p:sp>
    </p:spTree>
    <p:extLst>
      <p:ext uri="{BB962C8B-B14F-4D97-AF65-F5344CB8AC3E}">
        <p14:creationId xmlns:p14="http://schemas.microsoft.com/office/powerpoint/2010/main" val="3235959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2627D8F4-8047-4705-851F-464455F1DC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721477"/>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1125"/>
            </a:lvl1pPr>
          </a:lstStyle>
          <a:p>
            <a:r>
              <a:rPr lang="en-US"/>
              <a:t>Click to edit Master title style</a:t>
            </a:r>
            <a:endParaRPr lang="en-US" dirty="0"/>
          </a:p>
        </p:txBody>
      </p:sp>
      <p:sp>
        <p:nvSpPr>
          <p:cNvPr id="7" name="Text Placeholder 2"/>
          <p:cNvSpPr>
            <a:spLocks noGrp="1"/>
          </p:cNvSpPr>
          <p:nvPr>
            <p:ph type="body" idx="1"/>
          </p:nvPr>
        </p:nvSpPr>
        <p:spPr>
          <a:xfrm>
            <a:off x="457200" y="1739782"/>
            <a:ext cx="8229600" cy="4197252"/>
          </a:xfrm>
        </p:spPr>
        <p:txBody>
          <a:bodyPr/>
          <a:lstStyle>
            <a:lvl1pPr marL="0" indent="0">
              <a:lnSpc>
                <a:spcPts val="2925"/>
              </a:lnSpc>
              <a:buNone/>
              <a:defRPr sz="2869" b="1">
                <a:solidFill>
                  <a:schemeClr val="accent1"/>
                </a:solidFill>
                <a:latin typeface="Times New Roman"/>
                <a:cs typeface="Times New Roman"/>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
        <p:nvSpPr>
          <p:cNvPr id="5" name="Footer Placeholder 3">
            <a:extLst>
              <a:ext uri="{FF2B5EF4-FFF2-40B4-BE49-F238E27FC236}">
                <a16:creationId xmlns:a16="http://schemas.microsoft.com/office/drawing/2014/main" id="{FE083B29-F59F-4696-A186-33C7F878D63B}"/>
              </a:ext>
            </a:extLst>
          </p:cNvPr>
          <p:cNvSpPr>
            <a:spLocks noGrp="1"/>
          </p:cNvSpPr>
          <p:nvPr>
            <p:ph type="ftr" sz="quarter" idx="10"/>
          </p:nvPr>
        </p:nvSpPr>
        <p:spPr/>
        <p:txBody>
          <a:bodyPr/>
          <a:lstStyle>
            <a:lvl1pPr>
              <a:defRPr/>
            </a:lvl1pPr>
          </a:lstStyle>
          <a:p>
            <a:pPr>
              <a:defRPr/>
            </a:pPr>
            <a:r>
              <a:rPr lang="en-US"/>
              <a:t>Mount Sinai / Presentation Name / Date</a:t>
            </a:r>
            <a:endParaRPr lang="en-US" dirty="0"/>
          </a:p>
        </p:txBody>
      </p:sp>
      <p:sp>
        <p:nvSpPr>
          <p:cNvPr id="6" name="Slide Number Placeholder 4">
            <a:extLst>
              <a:ext uri="{FF2B5EF4-FFF2-40B4-BE49-F238E27FC236}">
                <a16:creationId xmlns:a16="http://schemas.microsoft.com/office/drawing/2014/main" id="{5071D89D-B531-4C59-8644-1C8D83422B53}"/>
              </a:ext>
            </a:extLst>
          </p:cNvPr>
          <p:cNvSpPr>
            <a:spLocks noGrp="1"/>
          </p:cNvSpPr>
          <p:nvPr>
            <p:ph type="sldNum" sz="quarter" idx="11"/>
          </p:nvPr>
        </p:nvSpPr>
        <p:spPr/>
        <p:txBody>
          <a:bodyPr/>
          <a:lstStyle>
            <a:lvl1pPr>
              <a:defRPr/>
            </a:lvl1pPr>
          </a:lstStyle>
          <a:p>
            <a:fld id="{C740E536-CCB1-4844-B045-76B8B7CCCB20}" type="slidenum">
              <a:rPr lang="en-US" altLang="en-US"/>
              <a:pPr/>
              <a:t>‹#›</a:t>
            </a:fld>
            <a:endParaRPr lang="en-US" altLang="en-US"/>
          </a:p>
        </p:txBody>
      </p:sp>
    </p:spTree>
    <p:extLst>
      <p:ext uri="{BB962C8B-B14F-4D97-AF65-F5344CB8AC3E}">
        <p14:creationId xmlns:p14="http://schemas.microsoft.com/office/powerpoint/2010/main" val="3434877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C69A87B1-B0C1-4437-8B45-78A1F9128B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721477"/>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1125"/>
            </a:lvl1pPr>
          </a:lstStyle>
          <a:p>
            <a:r>
              <a:rPr lang="en-US"/>
              <a:t>Click to edit Master title style</a:t>
            </a:r>
            <a:endParaRPr lang="en-US" dirty="0"/>
          </a:p>
        </p:txBody>
      </p:sp>
      <p:sp>
        <p:nvSpPr>
          <p:cNvPr id="7" name="Text Placeholder 2"/>
          <p:cNvSpPr>
            <a:spLocks noGrp="1"/>
          </p:cNvSpPr>
          <p:nvPr>
            <p:ph type="body" idx="1"/>
          </p:nvPr>
        </p:nvSpPr>
        <p:spPr>
          <a:xfrm>
            <a:off x="457200" y="1739782"/>
            <a:ext cx="8229600" cy="4197252"/>
          </a:xfrm>
        </p:spPr>
        <p:txBody>
          <a:bodyPr/>
          <a:lstStyle>
            <a:lvl1pPr marL="0" indent="0">
              <a:lnSpc>
                <a:spcPts val="2925"/>
              </a:lnSpc>
              <a:buNone/>
              <a:defRPr sz="2869" b="1">
                <a:solidFill>
                  <a:schemeClr val="accent1"/>
                </a:solidFill>
                <a:latin typeface="Times New Roman"/>
                <a:cs typeface="Times New Roman"/>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
        <p:nvSpPr>
          <p:cNvPr id="5" name="Footer Placeholder 3">
            <a:extLst>
              <a:ext uri="{FF2B5EF4-FFF2-40B4-BE49-F238E27FC236}">
                <a16:creationId xmlns:a16="http://schemas.microsoft.com/office/drawing/2014/main" id="{24AF756A-9694-4B12-8F84-B97206370FEA}"/>
              </a:ext>
            </a:extLst>
          </p:cNvPr>
          <p:cNvSpPr>
            <a:spLocks noGrp="1"/>
          </p:cNvSpPr>
          <p:nvPr>
            <p:ph type="ftr" sz="quarter" idx="10"/>
          </p:nvPr>
        </p:nvSpPr>
        <p:spPr/>
        <p:txBody>
          <a:bodyPr/>
          <a:lstStyle>
            <a:lvl1pPr>
              <a:defRPr/>
            </a:lvl1pPr>
          </a:lstStyle>
          <a:p>
            <a:pPr>
              <a:defRPr/>
            </a:pPr>
            <a:r>
              <a:rPr lang="en-US"/>
              <a:t>Mount Sinai / Presentation Name / Date</a:t>
            </a:r>
            <a:endParaRPr lang="en-US" dirty="0"/>
          </a:p>
        </p:txBody>
      </p:sp>
      <p:sp>
        <p:nvSpPr>
          <p:cNvPr id="6" name="Slide Number Placeholder 4">
            <a:extLst>
              <a:ext uri="{FF2B5EF4-FFF2-40B4-BE49-F238E27FC236}">
                <a16:creationId xmlns:a16="http://schemas.microsoft.com/office/drawing/2014/main" id="{3D74688C-597C-4FED-8786-9F2EC7E28C20}"/>
              </a:ext>
            </a:extLst>
          </p:cNvPr>
          <p:cNvSpPr>
            <a:spLocks noGrp="1"/>
          </p:cNvSpPr>
          <p:nvPr>
            <p:ph type="sldNum" sz="quarter" idx="11"/>
          </p:nvPr>
        </p:nvSpPr>
        <p:spPr/>
        <p:txBody>
          <a:bodyPr/>
          <a:lstStyle>
            <a:lvl1pPr>
              <a:defRPr smtClean="0"/>
            </a:lvl1pPr>
          </a:lstStyle>
          <a:p>
            <a:pPr>
              <a:defRPr/>
            </a:pPr>
            <a:fld id="{E3F4CA7F-8718-4D40-B838-2FB0F51075D3}" type="slidenum">
              <a:rPr lang="en-US" altLang="en-US"/>
              <a:pPr>
                <a:defRPr/>
              </a:pPr>
              <a:t>‹#›</a:t>
            </a:fld>
            <a:endParaRPr lang="en-US" altLang="en-US"/>
          </a:p>
        </p:txBody>
      </p:sp>
    </p:spTree>
    <p:extLst>
      <p:ext uri="{BB962C8B-B14F-4D97-AF65-F5344CB8AC3E}">
        <p14:creationId xmlns:p14="http://schemas.microsoft.com/office/powerpoint/2010/main" val="6140791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721477"/>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1125"/>
            </a:lvl1pPr>
          </a:lstStyle>
          <a:p>
            <a:r>
              <a:rPr lang="en-US"/>
              <a:t>Click to edit Master title style</a:t>
            </a:r>
            <a:endParaRPr lang="en-US" dirty="0"/>
          </a:p>
        </p:txBody>
      </p:sp>
      <p:sp>
        <p:nvSpPr>
          <p:cNvPr id="7" name="Text Placeholder 2"/>
          <p:cNvSpPr>
            <a:spLocks noGrp="1"/>
          </p:cNvSpPr>
          <p:nvPr>
            <p:ph type="body" idx="1"/>
          </p:nvPr>
        </p:nvSpPr>
        <p:spPr>
          <a:xfrm>
            <a:off x="457200" y="1739782"/>
            <a:ext cx="8229600" cy="4197252"/>
          </a:xfrm>
        </p:spPr>
        <p:txBody>
          <a:bodyPr/>
          <a:lstStyle>
            <a:lvl1pPr marL="0" indent="0">
              <a:lnSpc>
                <a:spcPts val="2925"/>
              </a:lnSpc>
              <a:buNone/>
              <a:defRPr sz="2869" b="1">
                <a:solidFill>
                  <a:schemeClr val="accent1"/>
                </a:solidFill>
                <a:latin typeface="Times New Roman"/>
                <a:cs typeface="Times New Roman"/>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
        <p:nvSpPr>
          <p:cNvPr id="5" name="Footer Placeholder 3"/>
          <p:cNvSpPr>
            <a:spLocks noGrp="1"/>
          </p:cNvSpPr>
          <p:nvPr>
            <p:ph type="ftr" sz="quarter" idx="10"/>
          </p:nvPr>
        </p:nvSpPr>
        <p:spPr/>
        <p:txBody>
          <a:bodyPr/>
          <a:lstStyle>
            <a:lvl1pPr>
              <a:defRPr/>
            </a:lvl1pPr>
          </a:lstStyle>
          <a:p>
            <a:pPr>
              <a:defRPr/>
            </a:pPr>
            <a:r>
              <a:rPr lang="en-US"/>
              <a:t>Mount Sinai / Presentation Name / Date</a:t>
            </a:r>
            <a:endParaRPr lang="en-US" dirty="0"/>
          </a:p>
        </p:txBody>
      </p:sp>
      <p:sp>
        <p:nvSpPr>
          <p:cNvPr id="6" name="Slide Number Placeholder 4"/>
          <p:cNvSpPr>
            <a:spLocks noGrp="1"/>
          </p:cNvSpPr>
          <p:nvPr>
            <p:ph type="sldNum" sz="quarter" idx="11"/>
          </p:nvPr>
        </p:nvSpPr>
        <p:spPr/>
        <p:txBody>
          <a:bodyPr/>
          <a:lstStyle>
            <a:lvl1pPr>
              <a:defRPr/>
            </a:lvl1pPr>
          </a:lstStyle>
          <a:p>
            <a:pPr>
              <a:defRPr/>
            </a:pPr>
            <a:fld id="{AF909A3D-7888-47E5-AE54-090B1001C5DC}" type="slidenum">
              <a:rPr lang="en-US"/>
              <a:pPr>
                <a:defRPr/>
              </a:pPr>
              <a:t>‹#›</a:t>
            </a:fld>
            <a:endParaRPr lang="en-US"/>
          </a:p>
        </p:txBody>
      </p:sp>
    </p:spTree>
    <p:extLst>
      <p:ext uri="{BB962C8B-B14F-4D97-AF65-F5344CB8AC3E}">
        <p14:creationId xmlns:p14="http://schemas.microsoft.com/office/powerpoint/2010/main" val="133050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15212C5-B9F3-44AD-96D2-6EEE7B8CE316}"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96BDF-84D3-4A7D-99E9-E5AC7B2A7F61}" type="slidenum">
              <a:rPr lang="en-US" smtClean="0"/>
              <a:t>‹#›</a:t>
            </a:fld>
            <a:endParaRPr lang="en-US"/>
          </a:p>
        </p:txBody>
      </p:sp>
    </p:spTree>
    <p:extLst>
      <p:ext uri="{BB962C8B-B14F-4D97-AF65-F5344CB8AC3E}">
        <p14:creationId xmlns:p14="http://schemas.microsoft.com/office/powerpoint/2010/main" val="1346106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5212C5-B9F3-44AD-96D2-6EEE7B8CE316}"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96BDF-84D3-4A7D-99E9-E5AC7B2A7F61}" type="slidenum">
              <a:rPr lang="en-US" smtClean="0"/>
              <a:t>‹#›</a:t>
            </a:fld>
            <a:endParaRPr lang="en-US"/>
          </a:p>
        </p:txBody>
      </p:sp>
    </p:spTree>
    <p:extLst>
      <p:ext uri="{BB962C8B-B14F-4D97-AF65-F5344CB8AC3E}">
        <p14:creationId xmlns:p14="http://schemas.microsoft.com/office/powerpoint/2010/main" val="968564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5212C5-B9F3-44AD-96D2-6EEE7B8CE316}"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96BDF-84D3-4A7D-99E9-E5AC7B2A7F61}" type="slidenum">
              <a:rPr lang="en-US" smtClean="0"/>
              <a:t>‹#›</a:t>
            </a:fld>
            <a:endParaRPr lang="en-US"/>
          </a:p>
        </p:txBody>
      </p:sp>
    </p:spTree>
    <p:extLst>
      <p:ext uri="{BB962C8B-B14F-4D97-AF65-F5344CB8AC3E}">
        <p14:creationId xmlns:p14="http://schemas.microsoft.com/office/powerpoint/2010/main" val="36885290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5212C5-B9F3-44AD-96D2-6EEE7B8CE316}"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96BDF-84D3-4A7D-99E9-E5AC7B2A7F61}" type="slidenum">
              <a:rPr lang="en-US" smtClean="0"/>
              <a:t>‹#›</a:t>
            </a:fld>
            <a:endParaRPr lang="en-US"/>
          </a:p>
        </p:txBody>
      </p:sp>
    </p:spTree>
    <p:extLst>
      <p:ext uri="{BB962C8B-B14F-4D97-AF65-F5344CB8AC3E}">
        <p14:creationId xmlns:p14="http://schemas.microsoft.com/office/powerpoint/2010/main" val="39504397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5212C5-B9F3-44AD-96D2-6EEE7B8CE316}" type="datetimeFigureOut">
              <a:rPr lang="en-US" smtClean="0"/>
              <a:t>12/6/21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696BDF-84D3-4A7D-99E9-E5AC7B2A7F61}" type="slidenum">
              <a:rPr lang="en-US" smtClean="0"/>
              <a:t>‹#›</a:t>
            </a:fld>
            <a:endParaRPr lang="en-US"/>
          </a:p>
        </p:txBody>
      </p:sp>
    </p:spTree>
    <p:extLst>
      <p:ext uri="{BB962C8B-B14F-4D97-AF65-F5344CB8AC3E}">
        <p14:creationId xmlns:p14="http://schemas.microsoft.com/office/powerpoint/2010/main" val="162116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dirty="0"/>
              <a:t>Click to edit Master title style</a:t>
            </a:r>
          </a:p>
        </p:txBody>
      </p:sp>
      <p:sp>
        <p:nvSpPr>
          <p:cNvPr id="4" name="Footer Placeholder 3"/>
          <p:cNvSpPr>
            <a:spLocks noGrp="1"/>
          </p:cNvSpPr>
          <p:nvPr>
            <p:ph type="ftr" sz="quarter" idx="11"/>
          </p:nvPr>
        </p:nvSpPr>
        <p:spPr>
          <a:xfrm>
            <a:off x="457200" y="6356350"/>
            <a:ext cx="2895600" cy="365125"/>
          </a:xfrm>
          <a:prstGeom prst="rect">
            <a:avLst/>
          </a:prstGeom>
        </p:spPr>
        <p:txBody>
          <a:bodyPr/>
          <a:lstStyle/>
          <a:p>
            <a:r>
              <a:rPr lang="en-US"/>
              <a:t>Mount Sinai / Presentation Slide / December 5, 2012</a:t>
            </a:r>
          </a:p>
        </p:txBody>
      </p:sp>
      <p:sp>
        <p:nvSpPr>
          <p:cNvPr id="5" name="Slide Number Placeholder 4"/>
          <p:cNvSpPr>
            <a:spLocks noGrp="1"/>
          </p:cNvSpPr>
          <p:nvPr>
            <p:ph type="sldNum" sz="quarter" idx="12"/>
          </p:nvPr>
        </p:nvSpPr>
        <p:spPr/>
        <p:txBody>
          <a:bodyPr/>
          <a:lstStyle/>
          <a:p>
            <a:fld id="{9F8FBD0B-D5BA-AC4A-B182-CCF391B5588A}" type="slidenum">
              <a:rPr lang="en-US" smtClean="0"/>
              <a:pPr/>
              <a:t>‹#›</a:t>
            </a:fld>
            <a:endParaRPr lang="en-US"/>
          </a:p>
        </p:txBody>
      </p:sp>
      <p:sp>
        <p:nvSpPr>
          <p:cNvPr id="7" name="Text Placeholder 2"/>
          <p:cNvSpPr>
            <a:spLocks noGrp="1"/>
          </p:cNvSpPr>
          <p:nvPr>
            <p:ph type="body" idx="1"/>
          </p:nvPr>
        </p:nvSpPr>
        <p:spPr>
          <a:xfrm>
            <a:off x="457200" y="1739781"/>
            <a:ext cx="8229600" cy="4197252"/>
          </a:xfrm>
        </p:spPr>
        <p:txBody>
          <a:bodyPr anchor="t">
            <a:normAutofit/>
          </a:bodyPr>
          <a:lstStyle>
            <a:lvl1pPr marL="0" indent="0">
              <a:lnSpc>
                <a:spcPts val="5200"/>
              </a:lnSpc>
              <a:buNone/>
              <a:defRPr sz="5100" b="1">
                <a:solidFill>
                  <a:srgbClr val="666666"/>
                </a:solidFill>
                <a:latin typeface="Times New Roman"/>
                <a:cs typeface="Times New Roman"/>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5212C5-B9F3-44AD-96D2-6EEE7B8CE316}" type="datetimeFigureOut">
              <a:rPr lang="en-US" smtClean="0"/>
              <a:t>12/6/21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696BDF-84D3-4A7D-99E9-E5AC7B2A7F61}" type="slidenum">
              <a:rPr lang="en-US" smtClean="0"/>
              <a:t>‹#›</a:t>
            </a:fld>
            <a:endParaRPr lang="en-US"/>
          </a:p>
        </p:txBody>
      </p:sp>
    </p:spTree>
    <p:extLst>
      <p:ext uri="{BB962C8B-B14F-4D97-AF65-F5344CB8AC3E}">
        <p14:creationId xmlns:p14="http://schemas.microsoft.com/office/powerpoint/2010/main" val="20159674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212C5-B9F3-44AD-96D2-6EEE7B8CE316}" type="datetimeFigureOut">
              <a:rPr lang="en-US" smtClean="0"/>
              <a:t>12/6/21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696BDF-84D3-4A7D-99E9-E5AC7B2A7F61}" type="slidenum">
              <a:rPr lang="en-US" smtClean="0"/>
              <a:t>‹#›</a:t>
            </a:fld>
            <a:endParaRPr lang="en-US"/>
          </a:p>
        </p:txBody>
      </p:sp>
    </p:spTree>
    <p:extLst>
      <p:ext uri="{BB962C8B-B14F-4D97-AF65-F5344CB8AC3E}">
        <p14:creationId xmlns:p14="http://schemas.microsoft.com/office/powerpoint/2010/main" val="3187802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15212C5-B9F3-44AD-96D2-6EEE7B8CE316}"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96BDF-84D3-4A7D-99E9-E5AC7B2A7F61}" type="slidenum">
              <a:rPr lang="en-US" smtClean="0"/>
              <a:t>‹#›</a:t>
            </a:fld>
            <a:endParaRPr lang="en-US"/>
          </a:p>
        </p:txBody>
      </p:sp>
    </p:spTree>
    <p:extLst>
      <p:ext uri="{BB962C8B-B14F-4D97-AF65-F5344CB8AC3E}">
        <p14:creationId xmlns:p14="http://schemas.microsoft.com/office/powerpoint/2010/main" val="1612629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15212C5-B9F3-44AD-96D2-6EEE7B8CE316}"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96BDF-84D3-4A7D-99E9-E5AC7B2A7F61}" type="slidenum">
              <a:rPr lang="en-US" smtClean="0"/>
              <a:t>‹#›</a:t>
            </a:fld>
            <a:endParaRPr lang="en-US"/>
          </a:p>
        </p:txBody>
      </p:sp>
    </p:spTree>
    <p:extLst>
      <p:ext uri="{BB962C8B-B14F-4D97-AF65-F5344CB8AC3E}">
        <p14:creationId xmlns:p14="http://schemas.microsoft.com/office/powerpoint/2010/main" val="18488525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5212C5-B9F3-44AD-96D2-6EEE7B8CE316}"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96BDF-84D3-4A7D-99E9-E5AC7B2A7F61}" type="slidenum">
              <a:rPr lang="en-US" smtClean="0"/>
              <a:t>‹#›</a:t>
            </a:fld>
            <a:endParaRPr lang="en-US"/>
          </a:p>
        </p:txBody>
      </p:sp>
    </p:spTree>
    <p:extLst>
      <p:ext uri="{BB962C8B-B14F-4D97-AF65-F5344CB8AC3E}">
        <p14:creationId xmlns:p14="http://schemas.microsoft.com/office/powerpoint/2010/main" val="4202707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5212C5-B9F3-44AD-96D2-6EEE7B8CE316}"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96BDF-84D3-4A7D-99E9-E5AC7B2A7F61}" type="slidenum">
              <a:rPr lang="en-US" smtClean="0"/>
              <a:t>‹#›</a:t>
            </a:fld>
            <a:endParaRPr lang="en-US"/>
          </a:p>
        </p:txBody>
      </p:sp>
    </p:spTree>
    <p:extLst>
      <p:ext uri="{BB962C8B-B14F-4D97-AF65-F5344CB8AC3E}">
        <p14:creationId xmlns:p14="http://schemas.microsoft.com/office/powerpoint/2010/main" val="14430144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5B20C1-7429-4345-B71E-E85ADA496A23}"/>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76FB6BF-9F58-46C5-BD6A-88FD4CD0A25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76BBAC9-2485-4865-8AE1-54B38D92F2FB}"/>
              </a:ext>
            </a:extLst>
          </p:cNvPr>
          <p:cNvSpPr>
            <a:spLocks noGrp="1"/>
          </p:cNvSpPr>
          <p:nvPr>
            <p:ph type="dt" sz="half" idx="10"/>
          </p:nvPr>
        </p:nvSpPr>
        <p:spPr/>
        <p:txBody>
          <a:bodyPr/>
          <a:lstStyle/>
          <a:p>
            <a:fld id="{5C237324-8FC5-4AF3-AF81-38E65B0CF562}" type="datetimeFigureOut">
              <a:rPr kumimoji="1" lang="ja-JP" altLang="en-US" smtClean="0"/>
              <a:t>2021/12/6</a:t>
            </a:fld>
            <a:endParaRPr kumimoji="1" lang="ja-JP" altLang="en-US"/>
          </a:p>
        </p:txBody>
      </p:sp>
      <p:sp>
        <p:nvSpPr>
          <p:cNvPr id="5" name="フッター プレースホルダー 4">
            <a:extLst>
              <a:ext uri="{FF2B5EF4-FFF2-40B4-BE49-F238E27FC236}">
                <a16:creationId xmlns:a16="http://schemas.microsoft.com/office/drawing/2014/main" id="{4A6D3376-7F8E-4266-A0EE-4EACFFE2751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E2E349-E0DB-46D0-A1B1-755B9AB3F412}"/>
              </a:ext>
            </a:extLst>
          </p:cNvPr>
          <p:cNvSpPr>
            <a:spLocks noGrp="1"/>
          </p:cNvSpPr>
          <p:nvPr>
            <p:ph type="sldNum" sz="quarter" idx="12"/>
          </p:nvPr>
        </p:nvSpPr>
        <p:spPr/>
        <p:txBody>
          <a:bodyPr/>
          <a:lstStyle/>
          <a:p>
            <a:fld id="{62C53729-D234-4629-8F19-7B62E5B00926}" type="slidenum">
              <a:rPr kumimoji="1" lang="ja-JP" altLang="en-US" smtClean="0"/>
              <a:t>‹#›</a:t>
            </a:fld>
            <a:endParaRPr kumimoji="1" lang="ja-JP" altLang="en-US"/>
          </a:p>
        </p:txBody>
      </p:sp>
    </p:spTree>
    <p:extLst>
      <p:ext uri="{BB962C8B-B14F-4D97-AF65-F5344CB8AC3E}">
        <p14:creationId xmlns:p14="http://schemas.microsoft.com/office/powerpoint/2010/main" val="25609712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B63072-6FB8-48EA-9F3E-C588851E6FB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6F466C7-57F2-48D2-9823-F9FAF86CC33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DBFF902-D484-46BC-ABE8-2146C6A636F6}"/>
              </a:ext>
            </a:extLst>
          </p:cNvPr>
          <p:cNvSpPr>
            <a:spLocks noGrp="1"/>
          </p:cNvSpPr>
          <p:nvPr>
            <p:ph type="dt" sz="half" idx="10"/>
          </p:nvPr>
        </p:nvSpPr>
        <p:spPr/>
        <p:txBody>
          <a:bodyPr/>
          <a:lstStyle/>
          <a:p>
            <a:fld id="{5C237324-8FC5-4AF3-AF81-38E65B0CF562}" type="datetimeFigureOut">
              <a:rPr kumimoji="1" lang="ja-JP" altLang="en-US" smtClean="0"/>
              <a:t>2021/12/6</a:t>
            </a:fld>
            <a:endParaRPr kumimoji="1" lang="ja-JP" altLang="en-US"/>
          </a:p>
        </p:txBody>
      </p:sp>
      <p:sp>
        <p:nvSpPr>
          <p:cNvPr id="5" name="フッター プレースホルダー 4">
            <a:extLst>
              <a:ext uri="{FF2B5EF4-FFF2-40B4-BE49-F238E27FC236}">
                <a16:creationId xmlns:a16="http://schemas.microsoft.com/office/drawing/2014/main" id="{439A461C-8C1F-44FB-ABE7-C1AE984DD45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F12DCE-513E-4331-ADDD-B348670C53AC}"/>
              </a:ext>
            </a:extLst>
          </p:cNvPr>
          <p:cNvSpPr>
            <a:spLocks noGrp="1"/>
          </p:cNvSpPr>
          <p:nvPr>
            <p:ph type="sldNum" sz="quarter" idx="12"/>
          </p:nvPr>
        </p:nvSpPr>
        <p:spPr/>
        <p:txBody>
          <a:bodyPr/>
          <a:lstStyle/>
          <a:p>
            <a:fld id="{62C53729-D234-4629-8F19-7B62E5B00926}" type="slidenum">
              <a:rPr kumimoji="1" lang="ja-JP" altLang="en-US" smtClean="0"/>
              <a:t>‹#›</a:t>
            </a:fld>
            <a:endParaRPr kumimoji="1" lang="ja-JP" altLang="en-US"/>
          </a:p>
        </p:txBody>
      </p:sp>
    </p:spTree>
    <p:extLst>
      <p:ext uri="{BB962C8B-B14F-4D97-AF65-F5344CB8AC3E}">
        <p14:creationId xmlns:p14="http://schemas.microsoft.com/office/powerpoint/2010/main" val="3513080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D91163-BA48-4B28-A298-69990FB298D8}"/>
              </a:ext>
            </a:extLst>
          </p:cNvPr>
          <p:cNvSpPr>
            <a:spLocks noGrp="1"/>
          </p:cNvSpPr>
          <p:nvPr>
            <p:ph type="title"/>
          </p:nvPr>
        </p:nvSpPr>
        <p:spPr>
          <a:xfrm>
            <a:off x="623888" y="1709739"/>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7E7B054-F8A7-4B53-ABD0-E0171C7CCB20}"/>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14D45E7-58B5-453C-B6B8-D97CEECD650B}"/>
              </a:ext>
            </a:extLst>
          </p:cNvPr>
          <p:cNvSpPr>
            <a:spLocks noGrp="1"/>
          </p:cNvSpPr>
          <p:nvPr>
            <p:ph type="dt" sz="half" idx="10"/>
          </p:nvPr>
        </p:nvSpPr>
        <p:spPr/>
        <p:txBody>
          <a:bodyPr/>
          <a:lstStyle/>
          <a:p>
            <a:fld id="{5C237324-8FC5-4AF3-AF81-38E65B0CF562}" type="datetimeFigureOut">
              <a:rPr kumimoji="1" lang="ja-JP" altLang="en-US" smtClean="0"/>
              <a:t>2021/12/6</a:t>
            </a:fld>
            <a:endParaRPr kumimoji="1" lang="ja-JP" altLang="en-US"/>
          </a:p>
        </p:txBody>
      </p:sp>
      <p:sp>
        <p:nvSpPr>
          <p:cNvPr id="5" name="フッター プレースホルダー 4">
            <a:extLst>
              <a:ext uri="{FF2B5EF4-FFF2-40B4-BE49-F238E27FC236}">
                <a16:creationId xmlns:a16="http://schemas.microsoft.com/office/drawing/2014/main" id="{445E957A-E3F4-4F92-B727-7DC313EB37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6E45A0A-F5B1-407A-9C71-1D896DDC37F8}"/>
              </a:ext>
            </a:extLst>
          </p:cNvPr>
          <p:cNvSpPr>
            <a:spLocks noGrp="1"/>
          </p:cNvSpPr>
          <p:nvPr>
            <p:ph type="sldNum" sz="quarter" idx="12"/>
          </p:nvPr>
        </p:nvSpPr>
        <p:spPr/>
        <p:txBody>
          <a:bodyPr/>
          <a:lstStyle/>
          <a:p>
            <a:fld id="{62C53729-D234-4629-8F19-7B62E5B00926}" type="slidenum">
              <a:rPr kumimoji="1" lang="ja-JP" altLang="en-US" smtClean="0"/>
              <a:t>‹#›</a:t>
            </a:fld>
            <a:endParaRPr kumimoji="1" lang="ja-JP" altLang="en-US"/>
          </a:p>
        </p:txBody>
      </p:sp>
    </p:spTree>
    <p:extLst>
      <p:ext uri="{BB962C8B-B14F-4D97-AF65-F5344CB8AC3E}">
        <p14:creationId xmlns:p14="http://schemas.microsoft.com/office/powerpoint/2010/main" val="250694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83F961-3D22-4CE3-A4FC-EC6C3784AC2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7282238-2F03-4BD8-BE20-EA726D0DB9A8}"/>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91BBE00-2CED-4440-B3A6-36A07A5F2ECD}"/>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55A5772-DCEA-41EF-B23C-FDE1070295D1}"/>
              </a:ext>
            </a:extLst>
          </p:cNvPr>
          <p:cNvSpPr>
            <a:spLocks noGrp="1"/>
          </p:cNvSpPr>
          <p:nvPr>
            <p:ph type="dt" sz="half" idx="10"/>
          </p:nvPr>
        </p:nvSpPr>
        <p:spPr/>
        <p:txBody>
          <a:bodyPr/>
          <a:lstStyle/>
          <a:p>
            <a:fld id="{5C237324-8FC5-4AF3-AF81-38E65B0CF562}" type="datetimeFigureOut">
              <a:rPr kumimoji="1" lang="ja-JP" altLang="en-US" smtClean="0"/>
              <a:t>2021/12/6</a:t>
            </a:fld>
            <a:endParaRPr kumimoji="1" lang="ja-JP" altLang="en-US"/>
          </a:p>
        </p:txBody>
      </p:sp>
      <p:sp>
        <p:nvSpPr>
          <p:cNvPr id="6" name="フッター プレースホルダー 5">
            <a:extLst>
              <a:ext uri="{FF2B5EF4-FFF2-40B4-BE49-F238E27FC236}">
                <a16:creationId xmlns:a16="http://schemas.microsoft.com/office/drawing/2014/main" id="{BAAF27AA-BF15-42C2-B849-D25575D4E2B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FA9F568-72FE-490E-A681-522BE9D11B8D}"/>
              </a:ext>
            </a:extLst>
          </p:cNvPr>
          <p:cNvSpPr>
            <a:spLocks noGrp="1"/>
          </p:cNvSpPr>
          <p:nvPr>
            <p:ph type="sldNum" sz="quarter" idx="12"/>
          </p:nvPr>
        </p:nvSpPr>
        <p:spPr/>
        <p:txBody>
          <a:bodyPr/>
          <a:lstStyle/>
          <a:p>
            <a:fld id="{62C53729-D234-4629-8F19-7B62E5B00926}" type="slidenum">
              <a:rPr kumimoji="1" lang="ja-JP" altLang="en-US" smtClean="0"/>
              <a:t>‹#›</a:t>
            </a:fld>
            <a:endParaRPr kumimoji="1" lang="ja-JP" altLang="en-US"/>
          </a:p>
        </p:txBody>
      </p:sp>
    </p:spTree>
    <p:extLst>
      <p:ext uri="{BB962C8B-B14F-4D97-AF65-F5344CB8AC3E}">
        <p14:creationId xmlns:p14="http://schemas.microsoft.com/office/powerpoint/2010/main" val="1910405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457200" y="1493086"/>
            <a:ext cx="8229600" cy="4525963"/>
          </a:xfrm>
        </p:spPr>
        <p:txBody>
          <a:bodyPr/>
          <a:lstStyle>
            <a:lvl1pPr>
              <a:lnSpc>
                <a:spcPts val="2300"/>
              </a:lnSpc>
              <a:defRPr/>
            </a:lvl1pPr>
            <a:lvl4pPr>
              <a:defRPr>
                <a:latin typeface="Arial"/>
                <a:cs typeface="Aria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57200" y="6356350"/>
            <a:ext cx="2895600" cy="365125"/>
          </a:xfrm>
          <a:prstGeom prst="rect">
            <a:avLst/>
          </a:prstGeom>
        </p:spPr>
        <p:txBody>
          <a:bodyPr/>
          <a:lstStyle/>
          <a:p>
            <a:r>
              <a:rPr lang="en-US"/>
              <a:t>Mount Sinai / Presentation Slide / December 5, 2012</a:t>
            </a:r>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A6D617-24EF-47E2-B28F-05410A7F9D9C}"/>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534799C-5007-4C34-9148-F5C7C1991C07}"/>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266C850-227E-4CC3-9752-BE5F4EE399A9}"/>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3B53833-2774-40B8-A642-A1DEEB16C403}"/>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8F5A6FF-6A99-44C3-8229-637BADB96647}"/>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0500E3C-9F60-4ECE-8C99-0CDFE80E04DF}"/>
              </a:ext>
            </a:extLst>
          </p:cNvPr>
          <p:cNvSpPr>
            <a:spLocks noGrp="1"/>
          </p:cNvSpPr>
          <p:nvPr>
            <p:ph type="dt" sz="half" idx="10"/>
          </p:nvPr>
        </p:nvSpPr>
        <p:spPr/>
        <p:txBody>
          <a:bodyPr/>
          <a:lstStyle/>
          <a:p>
            <a:fld id="{5C237324-8FC5-4AF3-AF81-38E65B0CF562}" type="datetimeFigureOut">
              <a:rPr kumimoji="1" lang="ja-JP" altLang="en-US" smtClean="0"/>
              <a:t>2021/12/6</a:t>
            </a:fld>
            <a:endParaRPr kumimoji="1" lang="ja-JP" altLang="en-US"/>
          </a:p>
        </p:txBody>
      </p:sp>
      <p:sp>
        <p:nvSpPr>
          <p:cNvPr id="8" name="フッター プレースホルダー 7">
            <a:extLst>
              <a:ext uri="{FF2B5EF4-FFF2-40B4-BE49-F238E27FC236}">
                <a16:creationId xmlns:a16="http://schemas.microsoft.com/office/drawing/2014/main" id="{3D9F49FB-CA6D-468B-A9B6-D1332EE5489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B87749B-D1B3-4A86-99B1-B1C794594832}"/>
              </a:ext>
            </a:extLst>
          </p:cNvPr>
          <p:cNvSpPr>
            <a:spLocks noGrp="1"/>
          </p:cNvSpPr>
          <p:nvPr>
            <p:ph type="sldNum" sz="quarter" idx="12"/>
          </p:nvPr>
        </p:nvSpPr>
        <p:spPr/>
        <p:txBody>
          <a:bodyPr/>
          <a:lstStyle/>
          <a:p>
            <a:fld id="{62C53729-D234-4629-8F19-7B62E5B00926}" type="slidenum">
              <a:rPr kumimoji="1" lang="ja-JP" altLang="en-US" smtClean="0"/>
              <a:t>‹#›</a:t>
            </a:fld>
            <a:endParaRPr kumimoji="1" lang="ja-JP" altLang="en-US"/>
          </a:p>
        </p:txBody>
      </p:sp>
    </p:spTree>
    <p:extLst>
      <p:ext uri="{BB962C8B-B14F-4D97-AF65-F5344CB8AC3E}">
        <p14:creationId xmlns:p14="http://schemas.microsoft.com/office/powerpoint/2010/main" val="4196577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C0526-1DC5-46DF-831A-8869FFB4910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A61BC13-8764-4816-A946-8D7D43FA8A9F}"/>
              </a:ext>
            </a:extLst>
          </p:cNvPr>
          <p:cNvSpPr>
            <a:spLocks noGrp="1"/>
          </p:cNvSpPr>
          <p:nvPr>
            <p:ph type="dt" sz="half" idx="10"/>
          </p:nvPr>
        </p:nvSpPr>
        <p:spPr/>
        <p:txBody>
          <a:bodyPr/>
          <a:lstStyle/>
          <a:p>
            <a:fld id="{5C237324-8FC5-4AF3-AF81-38E65B0CF562}" type="datetimeFigureOut">
              <a:rPr kumimoji="1" lang="ja-JP" altLang="en-US" smtClean="0"/>
              <a:t>2021/12/6</a:t>
            </a:fld>
            <a:endParaRPr kumimoji="1" lang="ja-JP" altLang="en-US"/>
          </a:p>
        </p:txBody>
      </p:sp>
      <p:sp>
        <p:nvSpPr>
          <p:cNvPr id="4" name="フッター プレースホルダー 3">
            <a:extLst>
              <a:ext uri="{FF2B5EF4-FFF2-40B4-BE49-F238E27FC236}">
                <a16:creationId xmlns:a16="http://schemas.microsoft.com/office/drawing/2014/main" id="{7D33AFC7-12D5-455F-B3B4-81B1FBCC95B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F82DD8C-CDC6-4088-81F0-07209108B9E4}"/>
              </a:ext>
            </a:extLst>
          </p:cNvPr>
          <p:cNvSpPr>
            <a:spLocks noGrp="1"/>
          </p:cNvSpPr>
          <p:nvPr>
            <p:ph type="sldNum" sz="quarter" idx="12"/>
          </p:nvPr>
        </p:nvSpPr>
        <p:spPr/>
        <p:txBody>
          <a:bodyPr/>
          <a:lstStyle/>
          <a:p>
            <a:fld id="{62C53729-D234-4629-8F19-7B62E5B00926}" type="slidenum">
              <a:rPr kumimoji="1" lang="ja-JP" altLang="en-US" smtClean="0"/>
              <a:t>‹#›</a:t>
            </a:fld>
            <a:endParaRPr kumimoji="1" lang="ja-JP" altLang="en-US"/>
          </a:p>
        </p:txBody>
      </p:sp>
    </p:spTree>
    <p:extLst>
      <p:ext uri="{BB962C8B-B14F-4D97-AF65-F5344CB8AC3E}">
        <p14:creationId xmlns:p14="http://schemas.microsoft.com/office/powerpoint/2010/main" val="24935747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EB274F3-9926-4F25-A726-2514983CE51B}"/>
              </a:ext>
            </a:extLst>
          </p:cNvPr>
          <p:cNvSpPr>
            <a:spLocks noGrp="1"/>
          </p:cNvSpPr>
          <p:nvPr>
            <p:ph type="dt" sz="half" idx="10"/>
          </p:nvPr>
        </p:nvSpPr>
        <p:spPr/>
        <p:txBody>
          <a:bodyPr/>
          <a:lstStyle/>
          <a:p>
            <a:fld id="{5C237324-8FC5-4AF3-AF81-38E65B0CF562}" type="datetimeFigureOut">
              <a:rPr kumimoji="1" lang="ja-JP" altLang="en-US" smtClean="0"/>
              <a:t>2021/12/6</a:t>
            </a:fld>
            <a:endParaRPr kumimoji="1" lang="ja-JP" altLang="en-US"/>
          </a:p>
        </p:txBody>
      </p:sp>
      <p:sp>
        <p:nvSpPr>
          <p:cNvPr id="3" name="フッター プレースホルダー 2">
            <a:extLst>
              <a:ext uri="{FF2B5EF4-FFF2-40B4-BE49-F238E27FC236}">
                <a16:creationId xmlns:a16="http://schemas.microsoft.com/office/drawing/2014/main" id="{D8A687C5-0954-4900-8DD5-6C82AEB05C8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5553650-7892-4C6E-972C-AE3A0B07033E}"/>
              </a:ext>
            </a:extLst>
          </p:cNvPr>
          <p:cNvSpPr>
            <a:spLocks noGrp="1"/>
          </p:cNvSpPr>
          <p:nvPr>
            <p:ph type="sldNum" sz="quarter" idx="12"/>
          </p:nvPr>
        </p:nvSpPr>
        <p:spPr/>
        <p:txBody>
          <a:bodyPr/>
          <a:lstStyle/>
          <a:p>
            <a:fld id="{62C53729-D234-4629-8F19-7B62E5B00926}" type="slidenum">
              <a:rPr kumimoji="1" lang="ja-JP" altLang="en-US" smtClean="0"/>
              <a:t>‹#›</a:t>
            </a:fld>
            <a:endParaRPr kumimoji="1" lang="ja-JP" altLang="en-US"/>
          </a:p>
        </p:txBody>
      </p:sp>
    </p:spTree>
    <p:extLst>
      <p:ext uri="{BB962C8B-B14F-4D97-AF65-F5344CB8AC3E}">
        <p14:creationId xmlns:p14="http://schemas.microsoft.com/office/powerpoint/2010/main" val="4086229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542BFA-B417-474B-8DA1-CB60634F1147}"/>
              </a:ext>
            </a:extLst>
          </p:cNvPr>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6EF46DE-39DF-4FB1-AF6D-DEBADF7A4E9F}"/>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F4A0C59-4F01-45F6-9C6B-5883DED162B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AF9C4A9-296C-492C-A782-66AC72BC89F0}"/>
              </a:ext>
            </a:extLst>
          </p:cNvPr>
          <p:cNvSpPr>
            <a:spLocks noGrp="1"/>
          </p:cNvSpPr>
          <p:nvPr>
            <p:ph type="dt" sz="half" idx="10"/>
          </p:nvPr>
        </p:nvSpPr>
        <p:spPr/>
        <p:txBody>
          <a:bodyPr/>
          <a:lstStyle/>
          <a:p>
            <a:fld id="{5C237324-8FC5-4AF3-AF81-38E65B0CF562}" type="datetimeFigureOut">
              <a:rPr kumimoji="1" lang="ja-JP" altLang="en-US" smtClean="0"/>
              <a:t>2021/12/6</a:t>
            </a:fld>
            <a:endParaRPr kumimoji="1" lang="ja-JP" altLang="en-US"/>
          </a:p>
        </p:txBody>
      </p:sp>
      <p:sp>
        <p:nvSpPr>
          <p:cNvPr id="6" name="フッター プレースホルダー 5">
            <a:extLst>
              <a:ext uri="{FF2B5EF4-FFF2-40B4-BE49-F238E27FC236}">
                <a16:creationId xmlns:a16="http://schemas.microsoft.com/office/drawing/2014/main" id="{234E582B-EC84-4583-A366-71576E48ADE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0026709-2C5C-4DE2-8228-32E4A9F0DB0B}"/>
              </a:ext>
            </a:extLst>
          </p:cNvPr>
          <p:cNvSpPr>
            <a:spLocks noGrp="1"/>
          </p:cNvSpPr>
          <p:nvPr>
            <p:ph type="sldNum" sz="quarter" idx="12"/>
          </p:nvPr>
        </p:nvSpPr>
        <p:spPr/>
        <p:txBody>
          <a:bodyPr/>
          <a:lstStyle/>
          <a:p>
            <a:fld id="{62C53729-D234-4629-8F19-7B62E5B00926}" type="slidenum">
              <a:rPr kumimoji="1" lang="ja-JP" altLang="en-US" smtClean="0"/>
              <a:t>‹#›</a:t>
            </a:fld>
            <a:endParaRPr kumimoji="1" lang="ja-JP" altLang="en-US"/>
          </a:p>
        </p:txBody>
      </p:sp>
    </p:spTree>
    <p:extLst>
      <p:ext uri="{BB962C8B-B14F-4D97-AF65-F5344CB8AC3E}">
        <p14:creationId xmlns:p14="http://schemas.microsoft.com/office/powerpoint/2010/main" val="1730577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6E4207-6C65-4DE0-9FBB-2C8C71C463D2}"/>
              </a:ext>
            </a:extLst>
          </p:cNvPr>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26E82FD-10EA-4513-A34B-DD1693EEDBD6}"/>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D306159-59EB-483C-A8FC-8C585DC99365}"/>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6C13985-C73F-425F-9A4D-D10E53932986}"/>
              </a:ext>
            </a:extLst>
          </p:cNvPr>
          <p:cNvSpPr>
            <a:spLocks noGrp="1"/>
          </p:cNvSpPr>
          <p:nvPr>
            <p:ph type="dt" sz="half" idx="10"/>
          </p:nvPr>
        </p:nvSpPr>
        <p:spPr/>
        <p:txBody>
          <a:bodyPr/>
          <a:lstStyle/>
          <a:p>
            <a:fld id="{5C237324-8FC5-4AF3-AF81-38E65B0CF562}" type="datetimeFigureOut">
              <a:rPr kumimoji="1" lang="ja-JP" altLang="en-US" smtClean="0"/>
              <a:t>2021/12/6</a:t>
            </a:fld>
            <a:endParaRPr kumimoji="1" lang="ja-JP" altLang="en-US"/>
          </a:p>
        </p:txBody>
      </p:sp>
      <p:sp>
        <p:nvSpPr>
          <p:cNvPr id="6" name="フッター プレースホルダー 5">
            <a:extLst>
              <a:ext uri="{FF2B5EF4-FFF2-40B4-BE49-F238E27FC236}">
                <a16:creationId xmlns:a16="http://schemas.microsoft.com/office/drawing/2014/main" id="{0F66A536-B0F2-45B2-AA69-FA1DA672BB0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072929E-D085-4BEC-AA81-AD5D921E9D2E}"/>
              </a:ext>
            </a:extLst>
          </p:cNvPr>
          <p:cNvSpPr>
            <a:spLocks noGrp="1"/>
          </p:cNvSpPr>
          <p:nvPr>
            <p:ph type="sldNum" sz="quarter" idx="12"/>
          </p:nvPr>
        </p:nvSpPr>
        <p:spPr/>
        <p:txBody>
          <a:bodyPr/>
          <a:lstStyle/>
          <a:p>
            <a:fld id="{62C53729-D234-4629-8F19-7B62E5B00926}" type="slidenum">
              <a:rPr kumimoji="1" lang="ja-JP" altLang="en-US" smtClean="0"/>
              <a:t>‹#›</a:t>
            </a:fld>
            <a:endParaRPr kumimoji="1" lang="ja-JP" altLang="en-US"/>
          </a:p>
        </p:txBody>
      </p:sp>
    </p:spTree>
    <p:extLst>
      <p:ext uri="{BB962C8B-B14F-4D97-AF65-F5344CB8AC3E}">
        <p14:creationId xmlns:p14="http://schemas.microsoft.com/office/powerpoint/2010/main" val="24187950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EF59A5-B71E-43AE-AFAE-CB651EA50DA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D002ED1-650E-4C64-BCE3-91E9B58091C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E4F2497-C813-44A4-91A0-7730BFFF2B8F}"/>
              </a:ext>
            </a:extLst>
          </p:cNvPr>
          <p:cNvSpPr>
            <a:spLocks noGrp="1"/>
          </p:cNvSpPr>
          <p:nvPr>
            <p:ph type="dt" sz="half" idx="10"/>
          </p:nvPr>
        </p:nvSpPr>
        <p:spPr/>
        <p:txBody>
          <a:bodyPr/>
          <a:lstStyle/>
          <a:p>
            <a:fld id="{5C237324-8FC5-4AF3-AF81-38E65B0CF562}" type="datetimeFigureOut">
              <a:rPr kumimoji="1" lang="ja-JP" altLang="en-US" smtClean="0"/>
              <a:t>2021/12/6</a:t>
            </a:fld>
            <a:endParaRPr kumimoji="1" lang="ja-JP" altLang="en-US"/>
          </a:p>
        </p:txBody>
      </p:sp>
      <p:sp>
        <p:nvSpPr>
          <p:cNvPr id="5" name="フッター プレースホルダー 4">
            <a:extLst>
              <a:ext uri="{FF2B5EF4-FFF2-40B4-BE49-F238E27FC236}">
                <a16:creationId xmlns:a16="http://schemas.microsoft.com/office/drawing/2014/main" id="{EAB39C11-629A-4E63-8D9E-63C9F72F9C1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C649D3A-F700-4202-9B19-C0B86D6416B0}"/>
              </a:ext>
            </a:extLst>
          </p:cNvPr>
          <p:cNvSpPr>
            <a:spLocks noGrp="1"/>
          </p:cNvSpPr>
          <p:nvPr>
            <p:ph type="sldNum" sz="quarter" idx="12"/>
          </p:nvPr>
        </p:nvSpPr>
        <p:spPr/>
        <p:txBody>
          <a:bodyPr/>
          <a:lstStyle/>
          <a:p>
            <a:fld id="{62C53729-D234-4629-8F19-7B62E5B00926}" type="slidenum">
              <a:rPr kumimoji="1" lang="ja-JP" altLang="en-US" smtClean="0"/>
              <a:t>‹#›</a:t>
            </a:fld>
            <a:endParaRPr kumimoji="1" lang="ja-JP" altLang="en-US"/>
          </a:p>
        </p:txBody>
      </p:sp>
    </p:spTree>
    <p:extLst>
      <p:ext uri="{BB962C8B-B14F-4D97-AF65-F5344CB8AC3E}">
        <p14:creationId xmlns:p14="http://schemas.microsoft.com/office/powerpoint/2010/main" val="39068271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EBA6AF9-C2D1-48BF-91DC-F85AE996AE0D}"/>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FB467A2-FC86-4D3C-BB15-C7BDF32F77E6}"/>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BAF98DD-3516-463E-AEC9-1709B223B8EA}"/>
              </a:ext>
            </a:extLst>
          </p:cNvPr>
          <p:cNvSpPr>
            <a:spLocks noGrp="1"/>
          </p:cNvSpPr>
          <p:nvPr>
            <p:ph type="dt" sz="half" idx="10"/>
          </p:nvPr>
        </p:nvSpPr>
        <p:spPr/>
        <p:txBody>
          <a:bodyPr/>
          <a:lstStyle/>
          <a:p>
            <a:fld id="{5C237324-8FC5-4AF3-AF81-38E65B0CF562}" type="datetimeFigureOut">
              <a:rPr kumimoji="1" lang="ja-JP" altLang="en-US" smtClean="0"/>
              <a:t>2021/12/6</a:t>
            </a:fld>
            <a:endParaRPr kumimoji="1" lang="ja-JP" altLang="en-US"/>
          </a:p>
        </p:txBody>
      </p:sp>
      <p:sp>
        <p:nvSpPr>
          <p:cNvPr id="5" name="フッター プレースホルダー 4">
            <a:extLst>
              <a:ext uri="{FF2B5EF4-FFF2-40B4-BE49-F238E27FC236}">
                <a16:creationId xmlns:a16="http://schemas.microsoft.com/office/drawing/2014/main" id="{BBD1369A-86F8-4059-A348-59123CBC2AA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ADEF38D-36EA-4C63-81C5-24DB1C238EF6}"/>
              </a:ext>
            </a:extLst>
          </p:cNvPr>
          <p:cNvSpPr>
            <a:spLocks noGrp="1"/>
          </p:cNvSpPr>
          <p:nvPr>
            <p:ph type="sldNum" sz="quarter" idx="12"/>
          </p:nvPr>
        </p:nvSpPr>
        <p:spPr/>
        <p:txBody>
          <a:bodyPr/>
          <a:lstStyle/>
          <a:p>
            <a:fld id="{62C53729-D234-4629-8F19-7B62E5B00926}" type="slidenum">
              <a:rPr kumimoji="1" lang="ja-JP" altLang="en-US" smtClean="0"/>
              <a:t>‹#›</a:t>
            </a:fld>
            <a:endParaRPr kumimoji="1" lang="ja-JP" altLang="en-US"/>
          </a:p>
        </p:txBody>
      </p:sp>
    </p:spTree>
    <p:extLst>
      <p:ext uri="{BB962C8B-B14F-4D97-AF65-F5344CB8AC3E}">
        <p14:creationId xmlns:p14="http://schemas.microsoft.com/office/powerpoint/2010/main" val="234979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AAB48C-F314-4F37-AEB5-53F1FFA663F6}"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B0B9F-86FA-438E-B0F8-F1290E52C5C0}" type="slidenum">
              <a:rPr lang="en-US" smtClean="0"/>
              <a:t>‹#›</a:t>
            </a:fld>
            <a:endParaRPr lang="en-US"/>
          </a:p>
        </p:txBody>
      </p:sp>
    </p:spTree>
    <p:extLst>
      <p:ext uri="{BB962C8B-B14F-4D97-AF65-F5344CB8AC3E}">
        <p14:creationId xmlns:p14="http://schemas.microsoft.com/office/powerpoint/2010/main" val="35956855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AAB48C-F314-4F37-AEB5-53F1FFA663F6}"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B0B9F-86FA-438E-B0F8-F1290E52C5C0}" type="slidenum">
              <a:rPr lang="en-US" smtClean="0"/>
              <a:t>‹#›</a:t>
            </a:fld>
            <a:endParaRPr lang="en-US"/>
          </a:p>
        </p:txBody>
      </p:sp>
    </p:spTree>
    <p:extLst>
      <p:ext uri="{BB962C8B-B14F-4D97-AF65-F5344CB8AC3E}">
        <p14:creationId xmlns:p14="http://schemas.microsoft.com/office/powerpoint/2010/main" val="22457665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AAB48C-F314-4F37-AEB5-53F1FFA663F6}"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B0B9F-86FA-438E-B0F8-F1290E52C5C0}" type="slidenum">
              <a:rPr lang="en-US" smtClean="0"/>
              <a:t>‹#›</a:t>
            </a:fld>
            <a:endParaRPr lang="en-US"/>
          </a:p>
        </p:txBody>
      </p:sp>
    </p:spTree>
    <p:extLst>
      <p:ext uri="{BB962C8B-B14F-4D97-AF65-F5344CB8AC3E}">
        <p14:creationId xmlns:p14="http://schemas.microsoft.com/office/powerpoint/2010/main" val="3930364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D9F3A31B-1D63-4099-A7FF-CF99B3B0D0AC}" type="slidenum">
              <a:rPr lang="en-US" altLang="en-US"/>
              <a:pPr/>
              <a:t>‹#›</a:t>
            </a:fld>
            <a:endParaRPr lang="en-US" altLang="en-US"/>
          </a:p>
        </p:txBody>
      </p:sp>
    </p:spTree>
    <p:extLst>
      <p:ext uri="{BB962C8B-B14F-4D97-AF65-F5344CB8AC3E}">
        <p14:creationId xmlns:p14="http://schemas.microsoft.com/office/powerpoint/2010/main" val="23094974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AAB48C-F314-4F37-AEB5-53F1FFA663F6}"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B0B9F-86FA-438E-B0F8-F1290E52C5C0}" type="slidenum">
              <a:rPr lang="en-US" smtClean="0"/>
              <a:t>‹#›</a:t>
            </a:fld>
            <a:endParaRPr lang="en-US"/>
          </a:p>
        </p:txBody>
      </p:sp>
    </p:spTree>
    <p:extLst>
      <p:ext uri="{BB962C8B-B14F-4D97-AF65-F5344CB8AC3E}">
        <p14:creationId xmlns:p14="http://schemas.microsoft.com/office/powerpoint/2010/main" val="19102502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AAB48C-F314-4F37-AEB5-53F1FFA663F6}" type="datetimeFigureOut">
              <a:rPr lang="en-US" smtClean="0"/>
              <a:t>12/6/21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FB0B9F-86FA-438E-B0F8-F1290E52C5C0}" type="slidenum">
              <a:rPr lang="en-US" smtClean="0"/>
              <a:t>‹#›</a:t>
            </a:fld>
            <a:endParaRPr lang="en-US"/>
          </a:p>
        </p:txBody>
      </p:sp>
    </p:spTree>
    <p:extLst>
      <p:ext uri="{BB962C8B-B14F-4D97-AF65-F5344CB8AC3E}">
        <p14:creationId xmlns:p14="http://schemas.microsoft.com/office/powerpoint/2010/main" val="2917378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AAB48C-F314-4F37-AEB5-53F1FFA663F6}" type="datetimeFigureOut">
              <a:rPr lang="en-US" smtClean="0"/>
              <a:t>12/6/21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FB0B9F-86FA-438E-B0F8-F1290E52C5C0}" type="slidenum">
              <a:rPr lang="en-US" smtClean="0"/>
              <a:t>‹#›</a:t>
            </a:fld>
            <a:endParaRPr lang="en-US"/>
          </a:p>
        </p:txBody>
      </p:sp>
    </p:spTree>
    <p:extLst>
      <p:ext uri="{BB962C8B-B14F-4D97-AF65-F5344CB8AC3E}">
        <p14:creationId xmlns:p14="http://schemas.microsoft.com/office/powerpoint/2010/main" val="27237003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AAB48C-F314-4F37-AEB5-53F1FFA663F6}" type="datetimeFigureOut">
              <a:rPr lang="en-US" smtClean="0"/>
              <a:t>12/6/21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FB0B9F-86FA-438E-B0F8-F1290E52C5C0}" type="slidenum">
              <a:rPr lang="en-US" smtClean="0"/>
              <a:t>‹#›</a:t>
            </a:fld>
            <a:endParaRPr lang="en-US"/>
          </a:p>
        </p:txBody>
      </p:sp>
    </p:spTree>
    <p:extLst>
      <p:ext uri="{BB962C8B-B14F-4D97-AF65-F5344CB8AC3E}">
        <p14:creationId xmlns:p14="http://schemas.microsoft.com/office/powerpoint/2010/main" val="42357022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AAB48C-F314-4F37-AEB5-53F1FFA663F6}"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B0B9F-86FA-438E-B0F8-F1290E52C5C0}" type="slidenum">
              <a:rPr lang="en-US" smtClean="0"/>
              <a:t>‹#›</a:t>
            </a:fld>
            <a:endParaRPr lang="en-US"/>
          </a:p>
        </p:txBody>
      </p:sp>
    </p:spTree>
    <p:extLst>
      <p:ext uri="{BB962C8B-B14F-4D97-AF65-F5344CB8AC3E}">
        <p14:creationId xmlns:p14="http://schemas.microsoft.com/office/powerpoint/2010/main" val="20746121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AAB48C-F314-4F37-AEB5-53F1FFA663F6}"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B0B9F-86FA-438E-B0F8-F1290E52C5C0}" type="slidenum">
              <a:rPr lang="en-US" smtClean="0"/>
              <a:t>‹#›</a:t>
            </a:fld>
            <a:endParaRPr lang="en-US"/>
          </a:p>
        </p:txBody>
      </p:sp>
    </p:spTree>
    <p:extLst>
      <p:ext uri="{BB962C8B-B14F-4D97-AF65-F5344CB8AC3E}">
        <p14:creationId xmlns:p14="http://schemas.microsoft.com/office/powerpoint/2010/main" val="26436657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AAB48C-F314-4F37-AEB5-53F1FFA663F6}"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B0B9F-86FA-438E-B0F8-F1290E52C5C0}" type="slidenum">
              <a:rPr lang="en-US" smtClean="0"/>
              <a:t>‹#›</a:t>
            </a:fld>
            <a:endParaRPr lang="en-US"/>
          </a:p>
        </p:txBody>
      </p:sp>
    </p:spTree>
    <p:extLst>
      <p:ext uri="{BB962C8B-B14F-4D97-AF65-F5344CB8AC3E}">
        <p14:creationId xmlns:p14="http://schemas.microsoft.com/office/powerpoint/2010/main" val="1455577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AAB48C-F314-4F37-AEB5-53F1FFA663F6}"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B0B9F-86FA-438E-B0F8-F1290E52C5C0}" type="slidenum">
              <a:rPr lang="en-US" smtClean="0"/>
              <a:t>‹#›</a:t>
            </a:fld>
            <a:endParaRPr lang="en-US"/>
          </a:p>
        </p:txBody>
      </p:sp>
    </p:spTree>
    <p:extLst>
      <p:ext uri="{BB962C8B-B14F-4D97-AF65-F5344CB8AC3E}">
        <p14:creationId xmlns:p14="http://schemas.microsoft.com/office/powerpoint/2010/main" val="8230502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323BDC-6366-B04C-927C-8AE29282734A}"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08F08-9C52-6449-8BF0-229977C87188}" type="slidenum">
              <a:rPr lang="en-US" smtClean="0"/>
              <a:t>‹#›</a:t>
            </a:fld>
            <a:endParaRPr lang="en-US"/>
          </a:p>
        </p:txBody>
      </p:sp>
    </p:spTree>
    <p:extLst>
      <p:ext uri="{BB962C8B-B14F-4D97-AF65-F5344CB8AC3E}">
        <p14:creationId xmlns:p14="http://schemas.microsoft.com/office/powerpoint/2010/main" val="5626422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23BDC-6366-B04C-927C-8AE29282734A}"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08F08-9C52-6449-8BF0-229977C87188}" type="slidenum">
              <a:rPr lang="en-US" smtClean="0"/>
              <a:t>‹#›</a:t>
            </a:fld>
            <a:endParaRPr lang="en-US"/>
          </a:p>
        </p:txBody>
      </p:sp>
    </p:spTree>
    <p:extLst>
      <p:ext uri="{BB962C8B-B14F-4D97-AF65-F5344CB8AC3E}">
        <p14:creationId xmlns:p14="http://schemas.microsoft.com/office/powerpoint/2010/main" val="1558681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820" b="0" i="0" u="none" strike="noStrike" kern="1200" cap="none" spc="0" normalizeH="0" baseline="0" noProof="0">
              <a:ln>
                <a:noFill/>
              </a:ln>
              <a:solidFill>
                <a:srgbClr val="000000">
                  <a:tint val="75000"/>
                </a:srgbClr>
              </a:solidFill>
              <a:effectLst/>
              <a:uLnTx/>
              <a:uFillTx/>
              <a:latin typeface="Arial"/>
              <a:ea typeface="+mn-ea"/>
              <a:cs typeface="Aria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820" b="0" i="0" u="none" strike="noStrike" kern="1200" cap="none" spc="0" normalizeH="0" baseline="0" noProof="0">
              <a:ln>
                <a:noFill/>
              </a:ln>
              <a:solidFill>
                <a:srgbClr val="000000">
                  <a:tint val="75000"/>
                </a:srgbClr>
              </a:solidFill>
              <a:effectLst/>
              <a:uLnTx/>
              <a:uFillTx/>
              <a:latin typeface="Arial"/>
              <a:ea typeface="+mn-ea"/>
              <a:cs typeface="Aria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F52DF74-F18F-456D-8804-CA9A5C215C74}" type="slidenum">
              <a:rPr kumimoji="0" lang="en-US" altLang="en-US" sz="820" b="0" i="0" u="none" strike="noStrike" kern="1200" cap="none" spc="0" normalizeH="0" baseline="0" noProof="0">
                <a:ln>
                  <a:noFill/>
                </a:ln>
                <a:solidFill>
                  <a:srgbClr val="000000">
                    <a:tint val="75000"/>
                  </a:srgb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820" b="0" i="0" u="none" strike="noStrike" kern="1200" cap="none" spc="0" normalizeH="0" baseline="0" noProof="0">
              <a:ln>
                <a:noFill/>
              </a:ln>
              <a:solidFill>
                <a:srgbClr val="000000">
                  <a:tint val="75000"/>
                </a:srgbClr>
              </a:solidFill>
              <a:effectLst/>
              <a:uLnTx/>
              <a:uFillTx/>
              <a:latin typeface="Arial"/>
              <a:ea typeface="+mn-ea"/>
              <a:cs typeface="Arial"/>
            </a:endParaRPr>
          </a:p>
        </p:txBody>
      </p:sp>
    </p:spTree>
    <p:extLst>
      <p:ext uri="{BB962C8B-B14F-4D97-AF65-F5344CB8AC3E}">
        <p14:creationId xmlns:p14="http://schemas.microsoft.com/office/powerpoint/2010/main" val="40281397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23BDC-6366-B04C-927C-8AE29282734A}"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08F08-9C52-6449-8BF0-229977C87188}" type="slidenum">
              <a:rPr lang="en-US" smtClean="0"/>
              <a:t>‹#›</a:t>
            </a:fld>
            <a:endParaRPr lang="en-US"/>
          </a:p>
        </p:txBody>
      </p:sp>
    </p:spTree>
    <p:extLst>
      <p:ext uri="{BB962C8B-B14F-4D97-AF65-F5344CB8AC3E}">
        <p14:creationId xmlns:p14="http://schemas.microsoft.com/office/powerpoint/2010/main" val="28183110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323BDC-6366-B04C-927C-8AE29282734A}"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08F08-9C52-6449-8BF0-229977C87188}" type="slidenum">
              <a:rPr lang="en-US" smtClean="0"/>
              <a:t>‹#›</a:t>
            </a:fld>
            <a:endParaRPr lang="en-US"/>
          </a:p>
        </p:txBody>
      </p:sp>
    </p:spTree>
    <p:extLst>
      <p:ext uri="{BB962C8B-B14F-4D97-AF65-F5344CB8AC3E}">
        <p14:creationId xmlns:p14="http://schemas.microsoft.com/office/powerpoint/2010/main" val="25199108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323BDC-6366-B04C-927C-8AE29282734A}" type="datetimeFigureOut">
              <a:rPr lang="en-US" smtClean="0"/>
              <a:t>12/6/21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B08F08-9C52-6449-8BF0-229977C87188}" type="slidenum">
              <a:rPr lang="en-US" smtClean="0"/>
              <a:t>‹#›</a:t>
            </a:fld>
            <a:endParaRPr lang="en-US"/>
          </a:p>
        </p:txBody>
      </p:sp>
    </p:spTree>
    <p:extLst>
      <p:ext uri="{BB962C8B-B14F-4D97-AF65-F5344CB8AC3E}">
        <p14:creationId xmlns:p14="http://schemas.microsoft.com/office/powerpoint/2010/main" val="19249533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323BDC-6366-B04C-927C-8AE29282734A}" type="datetimeFigureOut">
              <a:rPr lang="en-US" smtClean="0"/>
              <a:t>12/6/21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B08F08-9C52-6449-8BF0-229977C87188}" type="slidenum">
              <a:rPr lang="en-US" smtClean="0"/>
              <a:t>‹#›</a:t>
            </a:fld>
            <a:endParaRPr lang="en-US"/>
          </a:p>
        </p:txBody>
      </p:sp>
    </p:spTree>
    <p:extLst>
      <p:ext uri="{BB962C8B-B14F-4D97-AF65-F5344CB8AC3E}">
        <p14:creationId xmlns:p14="http://schemas.microsoft.com/office/powerpoint/2010/main" val="29020580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23BDC-6366-B04C-927C-8AE29282734A}" type="datetimeFigureOut">
              <a:rPr lang="en-US" smtClean="0"/>
              <a:t>12/6/21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B08F08-9C52-6449-8BF0-229977C87188}" type="slidenum">
              <a:rPr lang="en-US" smtClean="0"/>
              <a:t>‹#›</a:t>
            </a:fld>
            <a:endParaRPr lang="en-US"/>
          </a:p>
        </p:txBody>
      </p:sp>
    </p:spTree>
    <p:extLst>
      <p:ext uri="{BB962C8B-B14F-4D97-AF65-F5344CB8AC3E}">
        <p14:creationId xmlns:p14="http://schemas.microsoft.com/office/powerpoint/2010/main" val="3384026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323BDC-6366-B04C-927C-8AE29282734A}"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08F08-9C52-6449-8BF0-229977C87188}" type="slidenum">
              <a:rPr lang="en-US" smtClean="0"/>
              <a:t>‹#›</a:t>
            </a:fld>
            <a:endParaRPr lang="en-US"/>
          </a:p>
        </p:txBody>
      </p:sp>
    </p:spTree>
    <p:extLst>
      <p:ext uri="{BB962C8B-B14F-4D97-AF65-F5344CB8AC3E}">
        <p14:creationId xmlns:p14="http://schemas.microsoft.com/office/powerpoint/2010/main" val="42661045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323BDC-6366-B04C-927C-8AE29282734A}"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08F08-9C52-6449-8BF0-229977C87188}" type="slidenum">
              <a:rPr lang="en-US" smtClean="0"/>
              <a:t>‹#›</a:t>
            </a:fld>
            <a:endParaRPr lang="en-US"/>
          </a:p>
        </p:txBody>
      </p:sp>
    </p:spTree>
    <p:extLst>
      <p:ext uri="{BB962C8B-B14F-4D97-AF65-F5344CB8AC3E}">
        <p14:creationId xmlns:p14="http://schemas.microsoft.com/office/powerpoint/2010/main" val="40643854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23BDC-6366-B04C-927C-8AE29282734A}"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08F08-9C52-6449-8BF0-229977C87188}" type="slidenum">
              <a:rPr lang="en-US" smtClean="0"/>
              <a:t>‹#›</a:t>
            </a:fld>
            <a:endParaRPr lang="en-US"/>
          </a:p>
        </p:txBody>
      </p:sp>
    </p:spTree>
    <p:extLst>
      <p:ext uri="{BB962C8B-B14F-4D97-AF65-F5344CB8AC3E}">
        <p14:creationId xmlns:p14="http://schemas.microsoft.com/office/powerpoint/2010/main" val="36874374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23BDC-6366-B04C-927C-8AE29282734A}"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08F08-9C52-6449-8BF0-229977C87188}" type="slidenum">
              <a:rPr lang="en-US" smtClean="0"/>
              <a:t>‹#›</a:t>
            </a:fld>
            <a:endParaRPr lang="en-US"/>
          </a:p>
        </p:txBody>
      </p:sp>
    </p:spTree>
    <p:extLst>
      <p:ext uri="{BB962C8B-B14F-4D97-AF65-F5344CB8AC3E}">
        <p14:creationId xmlns:p14="http://schemas.microsoft.com/office/powerpoint/2010/main" val="42831985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2008767"/>
            <a:ext cx="85206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4794833"/>
            <a:ext cx="85206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4" name="Google Shape;14;p2"/>
          <p:cNvPicPr preferRelativeResize="0"/>
          <p:nvPr/>
        </p:nvPicPr>
        <p:blipFill>
          <a:blip r:embed="rId2">
            <a:alphaModFix/>
          </a:blip>
          <a:stretch>
            <a:fillRect/>
          </a:stretch>
        </p:blipFill>
        <p:spPr>
          <a:xfrm>
            <a:off x="1" y="0"/>
            <a:ext cx="9144003" cy="1662552"/>
          </a:xfrm>
          <a:prstGeom prst="rect">
            <a:avLst/>
          </a:prstGeom>
          <a:noFill/>
          <a:ln>
            <a:noFill/>
          </a:ln>
        </p:spPr>
      </p:pic>
    </p:spTree>
    <p:extLst>
      <p:ext uri="{BB962C8B-B14F-4D97-AF65-F5344CB8AC3E}">
        <p14:creationId xmlns:p14="http://schemas.microsoft.com/office/powerpoint/2010/main" val="2743898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dirty="0"/>
              <a:t>Click to edit Master title style</a:t>
            </a:r>
          </a:p>
        </p:txBody>
      </p:sp>
      <p:sp>
        <p:nvSpPr>
          <p:cNvPr id="4" name="Footer Placeholder 3"/>
          <p:cNvSpPr>
            <a:spLocks noGrp="1"/>
          </p:cNvSpPr>
          <p:nvPr>
            <p:ph type="ftr" sz="quarter" idx="11"/>
          </p:nvPr>
        </p:nvSpPr>
        <p:spPr>
          <a:xfrm>
            <a:off x="457200" y="6356350"/>
            <a:ext cx="2895600" cy="365125"/>
          </a:xfrm>
          <a:prstGeom prst="rect">
            <a:avLst/>
          </a:prstGeom>
        </p:spPr>
        <p:txBody>
          <a:bodyPr/>
          <a:lstStyle/>
          <a:p>
            <a:r>
              <a:rPr lang="en-US"/>
              <a:t>Mount Sinai / Presentation Slide / December 5, 2012</a:t>
            </a:r>
          </a:p>
        </p:txBody>
      </p:sp>
      <p:sp>
        <p:nvSpPr>
          <p:cNvPr id="5" name="Slide Number Placeholder 4"/>
          <p:cNvSpPr>
            <a:spLocks noGrp="1"/>
          </p:cNvSpPr>
          <p:nvPr>
            <p:ph type="sldNum" sz="quarter" idx="12"/>
          </p:nvPr>
        </p:nvSpPr>
        <p:spPr/>
        <p:txBody>
          <a:bodyPr/>
          <a:lstStyle/>
          <a:p>
            <a:fld id="{9F8FBD0B-D5BA-AC4A-B182-CCF391B5588A}" type="slidenum">
              <a:rPr lang="en-US" smtClean="0"/>
              <a:pPr/>
              <a:t>‹#›</a:t>
            </a:fld>
            <a:endParaRPr lang="en-US"/>
          </a:p>
        </p:txBody>
      </p:sp>
      <p:sp>
        <p:nvSpPr>
          <p:cNvPr id="7" name="Text Placeholder 2"/>
          <p:cNvSpPr>
            <a:spLocks noGrp="1"/>
          </p:cNvSpPr>
          <p:nvPr>
            <p:ph type="body" idx="1"/>
          </p:nvPr>
        </p:nvSpPr>
        <p:spPr>
          <a:xfrm>
            <a:off x="457200" y="1739781"/>
            <a:ext cx="8229600" cy="4197252"/>
          </a:xfrm>
        </p:spPr>
        <p:txBody>
          <a:bodyPr anchor="t">
            <a:normAutofit/>
          </a:bodyPr>
          <a:lstStyle>
            <a:lvl1pPr marL="0" indent="0">
              <a:lnSpc>
                <a:spcPts val="5200"/>
              </a:lnSpc>
              <a:buNone/>
              <a:defRPr sz="5100" b="1">
                <a:solidFill>
                  <a:srgbClr val="666666"/>
                </a:solidFill>
                <a:latin typeface="Times New Roman"/>
                <a:cs typeface="Times New Roman"/>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429590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364981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2885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231833"/>
            <a:ext cx="8520600" cy="5154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15511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62222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6653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268136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510737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2" name="Google Shape;42;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44733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87446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9" name="Google Shape;49;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24506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ítol 1"/>
          <p:cNvSpPr>
            <a:spLocks noGrp="1"/>
          </p:cNvSpPr>
          <p:nvPr>
            <p:ph type="ctrTitle"/>
          </p:nvPr>
        </p:nvSpPr>
        <p:spPr>
          <a:xfrm>
            <a:off x="1143000" y="1122363"/>
            <a:ext cx="6858000" cy="2387600"/>
          </a:xfrm>
        </p:spPr>
        <p:txBody>
          <a:bodyPr anchor="b"/>
          <a:lstStyle>
            <a:lvl1pPr algn="ctr">
              <a:defRPr sz="4500"/>
            </a:lvl1pPr>
          </a:lstStyle>
          <a:p>
            <a:r>
              <a:rPr lang="ca-ES"/>
              <a:t>Feu clic aquí per editar l'estil</a:t>
            </a:r>
            <a:endParaRPr lang="es-ES"/>
          </a:p>
        </p:txBody>
      </p:sp>
      <p:sp>
        <p:nvSpPr>
          <p:cNvPr id="3" name="Subtíto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a-ES"/>
              <a:t>Feu clic aquí per editar l'estil de subtítols del patró.</a:t>
            </a:r>
            <a:endParaRPr lang="es-ES"/>
          </a:p>
        </p:txBody>
      </p:sp>
      <p:sp>
        <p:nvSpPr>
          <p:cNvPr id="4" name="Contenidor de data 3"/>
          <p:cNvSpPr>
            <a:spLocks noGrp="1"/>
          </p:cNvSpPr>
          <p:nvPr>
            <p:ph type="dt" sz="half" idx="10"/>
          </p:nvPr>
        </p:nvSpPr>
        <p:spPr/>
        <p:txBody>
          <a:bodyPr/>
          <a:lstStyle>
            <a:lvl1pPr>
              <a:defRPr/>
            </a:lvl1pPr>
          </a:lstStyle>
          <a:p>
            <a:pPr>
              <a:defRPr/>
            </a:pPr>
            <a:fld id="{7C5B177B-307B-4417-BACD-C7585D8A3CB8}" type="datetimeFigureOut">
              <a:rPr lang="es-ES"/>
              <a:pPr>
                <a:defRPr/>
              </a:pPr>
              <a:t>6/12/21</a:t>
            </a:fld>
            <a:endParaRPr lang="es-ES"/>
          </a:p>
        </p:txBody>
      </p:sp>
      <p:sp>
        <p:nvSpPr>
          <p:cNvPr id="5" name="Contenidor de peu de pàgina 4"/>
          <p:cNvSpPr>
            <a:spLocks noGrp="1"/>
          </p:cNvSpPr>
          <p:nvPr>
            <p:ph type="ftr" sz="quarter" idx="11"/>
          </p:nvPr>
        </p:nvSpPr>
        <p:spPr/>
        <p:txBody>
          <a:bodyPr/>
          <a:lstStyle>
            <a:lvl1pPr>
              <a:defRPr/>
            </a:lvl1pPr>
          </a:lstStyle>
          <a:p>
            <a:pPr>
              <a:defRPr/>
            </a:pPr>
            <a:endParaRPr lang="es-ES"/>
          </a:p>
        </p:txBody>
      </p:sp>
      <p:sp>
        <p:nvSpPr>
          <p:cNvPr id="6" name="Contenidor de número de diapositiva 5"/>
          <p:cNvSpPr>
            <a:spLocks noGrp="1"/>
          </p:cNvSpPr>
          <p:nvPr>
            <p:ph type="sldNum" sz="quarter" idx="12"/>
          </p:nvPr>
        </p:nvSpPr>
        <p:spPr/>
        <p:txBody>
          <a:bodyPr/>
          <a:lstStyle>
            <a:lvl1pPr>
              <a:defRPr/>
            </a:lvl1pPr>
          </a:lstStyle>
          <a:p>
            <a:pPr>
              <a:defRPr/>
            </a:pPr>
            <a:fld id="{75F782E8-E1A5-4C5E-A872-739F3D436133}" type="slidenum">
              <a:rPr lang="es-ES" altLang="en-US"/>
              <a:pPr>
                <a:defRPr/>
              </a:pPr>
              <a:t>‹#›</a:t>
            </a:fld>
            <a:endParaRPr lang="es-ES" altLang="en-US"/>
          </a:p>
        </p:txBody>
      </p:sp>
    </p:spTree>
    <p:extLst>
      <p:ext uri="{BB962C8B-B14F-4D97-AF65-F5344CB8AC3E}">
        <p14:creationId xmlns:p14="http://schemas.microsoft.com/office/powerpoint/2010/main" val="61275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C148E8-82D2-4A6E-B0E9-65F1E766B3C1}" type="datetimeFigureOut">
              <a:rPr lang="en-US" smtClean="0"/>
              <a:pPr/>
              <a:t>12/6/21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B6907A-4767-4B4D-901A-8BC7E996584B}" type="slidenum">
              <a:rPr lang="en-US" smtClean="0"/>
              <a:pPr/>
              <a:t>‹#›</a:t>
            </a:fld>
            <a:endParaRPr lang="en-US"/>
          </a:p>
        </p:txBody>
      </p:sp>
    </p:spTree>
    <p:extLst>
      <p:ext uri="{BB962C8B-B14F-4D97-AF65-F5344CB8AC3E}">
        <p14:creationId xmlns:p14="http://schemas.microsoft.com/office/powerpoint/2010/main" val="34616070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a:t>Feu clic aquí per editar l'estil</a:t>
            </a:r>
            <a:endParaRPr lang="es-ES"/>
          </a:p>
        </p:txBody>
      </p:sp>
      <p:sp>
        <p:nvSpPr>
          <p:cNvPr id="3" name="Contenidor de contingut 2"/>
          <p:cNvSpPr>
            <a:spLocks noGrp="1"/>
          </p:cNvSpPr>
          <p:nvPr>
            <p:ph idx="1"/>
          </p:nvPr>
        </p:nvSpPr>
        <p:spPr/>
        <p:txBody>
          <a:body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p:cNvSpPr>
            <a:spLocks noGrp="1"/>
          </p:cNvSpPr>
          <p:nvPr>
            <p:ph type="dt" sz="half" idx="10"/>
          </p:nvPr>
        </p:nvSpPr>
        <p:spPr/>
        <p:txBody>
          <a:bodyPr/>
          <a:lstStyle>
            <a:lvl1pPr>
              <a:defRPr/>
            </a:lvl1pPr>
          </a:lstStyle>
          <a:p>
            <a:pPr>
              <a:defRPr/>
            </a:pPr>
            <a:fld id="{8FDE0034-E7B2-4492-9824-AE52CD8EED53}" type="datetimeFigureOut">
              <a:rPr lang="es-ES"/>
              <a:pPr>
                <a:defRPr/>
              </a:pPr>
              <a:t>6/12/21</a:t>
            </a:fld>
            <a:endParaRPr lang="es-ES"/>
          </a:p>
        </p:txBody>
      </p:sp>
      <p:sp>
        <p:nvSpPr>
          <p:cNvPr id="5" name="Contenidor de peu de pàgina 4"/>
          <p:cNvSpPr>
            <a:spLocks noGrp="1"/>
          </p:cNvSpPr>
          <p:nvPr>
            <p:ph type="ftr" sz="quarter" idx="11"/>
          </p:nvPr>
        </p:nvSpPr>
        <p:spPr/>
        <p:txBody>
          <a:bodyPr/>
          <a:lstStyle>
            <a:lvl1pPr>
              <a:defRPr/>
            </a:lvl1pPr>
          </a:lstStyle>
          <a:p>
            <a:pPr>
              <a:defRPr/>
            </a:pPr>
            <a:endParaRPr lang="es-ES"/>
          </a:p>
        </p:txBody>
      </p:sp>
      <p:sp>
        <p:nvSpPr>
          <p:cNvPr id="6" name="Contenidor de número de diapositiva 5"/>
          <p:cNvSpPr>
            <a:spLocks noGrp="1"/>
          </p:cNvSpPr>
          <p:nvPr>
            <p:ph type="sldNum" sz="quarter" idx="12"/>
          </p:nvPr>
        </p:nvSpPr>
        <p:spPr/>
        <p:txBody>
          <a:bodyPr/>
          <a:lstStyle>
            <a:lvl1pPr>
              <a:defRPr/>
            </a:lvl1pPr>
          </a:lstStyle>
          <a:p>
            <a:pPr>
              <a:defRPr/>
            </a:pPr>
            <a:fld id="{F98787C5-384B-4292-81DE-CF3243A01B64}" type="slidenum">
              <a:rPr lang="es-ES" altLang="en-US"/>
              <a:pPr>
                <a:defRPr/>
              </a:pPr>
              <a:t>‹#›</a:t>
            </a:fld>
            <a:endParaRPr lang="es-ES" altLang="en-US"/>
          </a:p>
        </p:txBody>
      </p:sp>
    </p:spTree>
    <p:extLst>
      <p:ext uri="{BB962C8B-B14F-4D97-AF65-F5344CB8AC3E}">
        <p14:creationId xmlns:p14="http://schemas.microsoft.com/office/powerpoint/2010/main" val="36239040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ítol 1"/>
          <p:cNvSpPr>
            <a:spLocks noGrp="1"/>
          </p:cNvSpPr>
          <p:nvPr>
            <p:ph type="title"/>
          </p:nvPr>
        </p:nvSpPr>
        <p:spPr>
          <a:xfrm>
            <a:off x="623888" y="1709739"/>
            <a:ext cx="7886700" cy="2852737"/>
          </a:xfrm>
        </p:spPr>
        <p:txBody>
          <a:bodyPr anchor="b"/>
          <a:lstStyle>
            <a:lvl1pPr>
              <a:defRPr sz="4500"/>
            </a:lvl1pPr>
          </a:lstStyle>
          <a:p>
            <a:r>
              <a:rPr lang="ca-ES"/>
              <a:t>Feu clic aquí per editar l'estil</a:t>
            </a:r>
            <a:endParaRPr lang="es-ES"/>
          </a:p>
        </p:txBody>
      </p:sp>
      <p:sp>
        <p:nvSpPr>
          <p:cNvPr id="3" name="Contenidor de tex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a-ES"/>
              <a:t>Feu clic aquí per editar estils</a:t>
            </a:r>
          </a:p>
        </p:txBody>
      </p:sp>
      <p:sp>
        <p:nvSpPr>
          <p:cNvPr id="4" name="Contenidor de data 3"/>
          <p:cNvSpPr>
            <a:spLocks noGrp="1"/>
          </p:cNvSpPr>
          <p:nvPr>
            <p:ph type="dt" sz="half" idx="10"/>
          </p:nvPr>
        </p:nvSpPr>
        <p:spPr/>
        <p:txBody>
          <a:bodyPr/>
          <a:lstStyle>
            <a:lvl1pPr>
              <a:defRPr/>
            </a:lvl1pPr>
          </a:lstStyle>
          <a:p>
            <a:pPr>
              <a:defRPr/>
            </a:pPr>
            <a:fld id="{D195B537-D035-4012-A782-AF4BAF33D58E}" type="datetimeFigureOut">
              <a:rPr lang="es-ES"/>
              <a:pPr>
                <a:defRPr/>
              </a:pPr>
              <a:t>6/12/21</a:t>
            </a:fld>
            <a:endParaRPr lang="es-ES"/>
          </a:p>
        </p:txBody>
      </p:sp>
      <p:sp>
        <p:nvSpPr>
          <p:cNvPr id="5" name="Contenidor de peu de pàgina 4"/>
          <p:cNvSpPr>
            <a:spLocks noGrp="1"/>
          </p:cNvSpPr>
          <p:nvPr>
            <p:ph type="ftr" sz="quarter" idx="11"/>
          </p:nvPr>
        </p:nvSpPr>
        <p:spPr/>
        <p:txBody>
          <a:bodyPr/>
          <a:lstStyle>
            <a:lvl1pPr>
              <a:defRPr/>
            </a:lvl1pPr>
          </a:lstStyle>
          <a:p>
            <a:pPr>
              <a:defRPr/>
            </a:pPr>
            <a:endParaRPr lang="es-ES"/>
          </a:p>
        </p:txBody>
      </p:sp>
      <p:sp>
        <p:nvSpPr>
          <p:cNvPr id="6" name="Contenidor de número de diapositiva 5"/>
          <p:cNvSpPr>
            <a:spLocks noGrp="1"/>
          </p:cNvSpPr>
          <p:nvPr>
            <p:ph type="sldNum" sz="quarter" idx="12"/>
          </p:nvPr>
        </p:nvSpPr>
        <p:spPr/>
        <p:txBody>
          <a:bodyPr/>
          <a:lstStyle>
            <a:lvl1pPr>
              <a:defRPr/>
            </a:lvl1pPr>
          </a:lstStyle>
          <a:p>
            <a:pPr>
              <a:defRPr/>
            </a:pPr>
            <a:fld id="{39D939D7-0CD5-45E4-B8FD-51D9D66970B6}" type="slidenum">
              <a:rPr lang="es-ES" altLang="en-US"/>
              <a:pPr>
                <a:defRPr/>
              </a:pPr>
              <a:t>‹#›</a:t>
            </a:fld>
            <a:endParaRPr lang="es-ES" altLang="en-US"/>
          </a:p>
        </p:txBody>
      </p:sp>
    </p:spTree>
    <p:extLst>
      <p:ext uri="{BB962C8B-B14F-4D97-AF65-F5344CB8AC3E}">
        <p14:creationId xmlns:p14="http://schemas.microsoft.com/office/powerpoint/2010/main" val="12211102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a:t>Feu clic aquí per editar l'estil</a:t>
            </a:r>
            <a:endParaRPr lang="es-ES"/>
          </a:p>
        </p:txBody>
      </p:sp>
      <p:sp>
        <p:nvSpPr>
          <p:cNvPr id="3" name="Contenidor de contingut 2"/>
          <p:cNvSpPr>
            <a:spLocks noGrp="1"/>
          </p:cNvSpPr>
          <p:nvPr>
            <p:ph sz="half" idx="1"/>
          </p:nvPr>
        </p:nvSpPr>
        <p:spPr>
          <a:xfrm>
            <a:off x="628650" y="1825625"/>
            <a:ext cx="3886200" cy="4351338"/>
          </a:xfrm>
        </p:spPr>
        <p:txBody>
          <a:body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contingut 3"/>
          <p:cNvSpPr>
            <a:spLocks noGrp="1"/>
          </p:cNvSpPr>
          <p:nvPr>
            <p:ph sz="half" idx="2"/>
          </p:nvPr>
        </p:nvSpPr>
        <p:spPr>
          <a:xfrm>
            <a:off x="4629150" y="1825625"/>
            <a:ext cx="3886200" cy="4351338"/>
          </a:xfrm>
        </p:spPr>
        <p:txBody>
          <a:body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data 3"/>
          <p:cNvSpPr>
            <a:spLocks noGrp="1"/>
          </p:cNvSpPr>
          <p:nvPr>
            <p:ph type="dt" sz="half" idx="10"/>
          </p:nvPr>
        </p:nvSpPr>
        <p:spPr/>
        <p:txBody>
          <a:bodyPr/>
          <a:lstStyle>
            <a:lvl1pPr>
              <a:defRPr/>
            </a:lvl1pPr>
          </a:lstStyle>
          <a:p>
            <a:pPr>
              <a:defRPr/>
            </a:pPr>
            <a:fld id="{A6AB3C10-6F2F-445F-849A-8A975AD2665B}" type="datetimeFigureOut">
              <a:rPr lang="es-ES"/>
              <a:pPr>
                <a:defRPr/>
              </a:pPr>
              <a:t>6/12/21</a:t>
            </a:fld>
            <a:endParaRPr lang="es-ES"/>
          </a:p>
        </p:txBody>
      </p:sp>
      <p:sp>
        <p:nvSpPr>
          <p:cNvPr id="6" name="Contenidor de peu de pàgina 4"/>
          <p:cNvSpPr>
            <a:spLocks noGrp="1"/>
          </p:cNvSpPr>
          <p:nvPr>
            <p:ph type="ftr" sz="quarter" idx="11"/>
          </p:nvPr>
        </p:nvSpPr>
        <p:spPr/>
        <p:txBody>
          <a:bodyPr/>
          <a:lstStyle>
            <a:lvl1pPr>
              <a:defRPr/>
            </a:lvl1pPr>
          </a:lstStyle>
          <a:p>
            <a:pPr>
              <a:defRPr/>
            </a:pPr>
            <a:endParaRPr lang="es-ES"/>
          </a:p>
        </p:txBody>
      </p:sp>
      <p:sp>
        <p:nvSpPr>
          <p:cNvPr id="7" name="Contenidor de número de diapositiva 5"/>
          <p:cNvSpPr>
            <a:spLocks noGrp="1"/>
          </p:cNvSpPr>
          <p:nvPr>
            <p:ph type="sldNum" sz="quarter" idx="12"/>
          </p:nvPr>
        </p:nvSpPr>
        <p:spPr/>
        <p:txBody>
          <a:bodyPr/>
          <a:lstStyle>
            <a:lvl1pPr>
              <a:defRPr/>
            </a:lvl1pPr>
          </a:lstStyle>
          <a:p>
            <a:pPr>
              <a:defRPr/>
            </a:pPr>
            <a:fld id="{9EC5D498-9235-4343-9A86-811F5833C416}" type="slidenum">
              <a:rPr lang="es-ES" altLang="en-US"/>
              <a:pPr>
                <a:defRPr/>
              </a:pPr>
              <a:t>‹#›</a:t>
            </a:fld>
            <a:endParaRPr lang="es-ES" altLang="en-US"/>
          </a:p>
        </p:txBody>
      </p:sp>
    </p:spTree>
    <p:extLst>
      <p:ext uri="{BB962C8B-B14F-4D97-AF65-F5344CB8AC3E}">
        <p14:creationId xmlns:p14="http://schemas.microsoft.com/office/powerpoint/2010/main" val="16019010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p:cNvSpPr>
            <a:spLocks noGrp="1"/>
          </p:cNvSpPr>
          <p:nvPr>
            <p:ph type="title"/>
          </p:nvPr>
        </p:nvSpPr>
        <p:spPr>
          <a:xfrm>
            <a:off x="629841" y="365126"/>
            <a:ext cx="7886700" cy="1325563"/>
          </a:xfrm>
        </p:spPr>
        <p:txBody>
          <a:bodyPr/>
          <a:lstStyle/>
          <a:p>
            <a:r>
              <a:rPr lang="ca-ES"/>
              <a:t>Feu clic aquí per editar l'estil</a:t>
            </a:r>
            <a:endParaRPr lang="es-ES"/>
          </a:p>
        </p:txBody>
      </p:sp>
      <p:sp>
        <p:nvSpPr>
          <p:cNvPr id="3" name="Contenidor de tex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a-ES"/>
              <a:t>Feu clic aquí per editar estils</a:t>
            </a:r>
          </a:p>
        </p:txBody>
      </p:sp>
      <p:sp>
        <p:nvSpPr>
          <p:cNvPr id="4" name="Contenidor de contingut 3"/>
          <p:cNvSpPr>
            <a:spLocks noGrp="1"/>
          </p:cNvSpPr>
          <p:nvPr>
            <p:ph sz="half" idx="2"/>
          </p:nvPr>
        </p:nvSpPr>
        <p:spPr>
          <a:xfrm>
            <a:off x="629842" y="2505075"/>
            <a:ext cx="3868340" cy="3684588"/>
          </a:xfrm>
        </p:spPr>
        <p:txBody>
          <a:body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tex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a-ES"/>
              <a:t>Feu clic aquí per editar estils</a:t>
            </a:r>
          </a:p>
        </p:txBody>
      </p:sp>
      <p:sp>
        <p:nvSpPr>
          <p:cNvPr id="6" name="Contenidor de contingut 5"/>
          <p:cNvSpPr>
            <a:spLocks noGrp="1"/>
          </p:cNvSpPr>
          <p:nvPr>
            <p:ph sz="quarter" idx="4"/>
          </p:nvPr>
        </p:nvSpPr>
        <p:spPr>
          <a:xfrm>
            <a:off x="4629150" y="2505075"/>
            <a:ext cx="3887391" cy="3684588"/>
          </a:xfrm>
        </p:spPr>
        <p:txBody>
          <a:body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s-ES"/>
          </a:p>
        </p:txBody>
      </p:sp>
      <p:sp>
        <p:nvSpPr>
          <p:cNvPr id="7" name="Contenidor de data 3"/>
          <p:cNvSpPr>
            <a:spLocks noGrp="1"/>
          </p:cNvSpPr>
          <p:nvPr>
            <p:ph type="dt" sz="half" idx="10"/>
          </p:nvPr>
        </p:nvSpPr>
        <p:spPr/>
        <p:txBody>
          <a:bodyPr/>
          <a:lstStyle>
            <a:lvl1pPr>
              <a:defRPr/>
            </a:lvl1pPr>
          </a:lstStyle>
          <a:p>
            <a:pPr>
              <a:defRPr/>
            </a:pPr>
            <a:fld id="{C7EC97B1-2228-4D49-8E60-54DD32B5A6FD}" type="datetimeFigureOut">
              <a:rPr lang="es-ES"/>
              <a:pPr>
                <a:defRPr/>
              </a:pPr>
              <a:t>6/12/21</a:t>
            </a:fld>
            <a:endParaRPr lang="es-ES"/>
          </a:p>
        </p:txBody>
      </p:sp>
      <p:sp>
        <p:nvSpPr>
          <p:cNvPr id="8" name="Contenidor de peu de pàgina 4"/>
          <p:cNvSpPr>
            <a:spLocks noGrp="1"/>
          </p:cNvSpPr>
          <p:nvPr>
            <p:ph type="ftr" sz="quarter" idx="11"/>
          </p:nvPr>
        </p:nvSpPr>
        <p:spPr/>
        <p:txBody>
          <a:bodyPr/>
          <a:lstStyle>
            <a:lvl1pPr>
              <a:defRPr/>
            </a:lvl1pPr>
          </a:lstStyle>
          <a:p>
            <a:pPr>
              <a:defRPr/>
            </a:pPr>
            <a:endParaRPr lang="es-ES"/>
          </a:p>
        </p:txBody>
      </p:sp>
      <p:sp>
        <p:nvSpPr>
          <p:cNvPr id="9" name="Contenidor de número de diapositiva 5"/>
          <p:cNvSpPr>
            <a:spLocks noGrp="1"/>
          </p:cNvSpPr>
          <p:nvPr>
            <p:ph type="sldNum" sz="quarter" idx="12"/>
          </p:nvPr>
        </p:nvSpPr>
        <p:spPr/>
        <p:txBody>
          <a:bodyPr/>
          <a:lstStyle>
            <a:lvl1pPr>
              <a:defRPr/>
            </a:lvl1pPr>
          </a:lstStyle>
          <a:p>
            <a:pPr>
              <a:defRPr/>
            </a:pPr>
            <a:fld id="{FEAC8703-A2E8-4B6A-99EF-A141ECF4372D}" type="slidenum">
              <a:rPr lang="es-ES" altLang="en-US"/>
              <a:pPr>
                <a:defRPr/>
              </a:pPr>
              <a:t>‹#›</a:t>
            </a:fld>
            <a:endParaRPr lang="es-ES" altLang="en-US"/>
          </a:p>
        </p:txBody>
      </p:sp>
    </p:spTree>
    <p:extLst>
      <p:ext uri="{BB962C8B-B14F-4D97-AF65-F5344CB8AC3E}">
        <p14:creationId xmlns:p14="http://schemas.microsoft.com/office/powerpoint/2010/main" val="38847923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a:t>Feu clic aquí per editar l'estil</a:t>
            </a:r>
            <a:endParaRPr lang="es-ES"/>
          </a:p>
        </p:txBody>
      </p:sp>
      <p:sp>
        <p:nvSpPr>
          <p:cNvPr id="3" name="Contenidor de data 3"/>
          <p:cNvSpPr>
            <a:spLocks noGrp="1"/>
          </p:cNvSpPr>
          <p:nvPr>
            <p:ph type="dt" sz="half" idx="10"/>
          </p:nvPr>
        </p:nvSpPr>
        <p:spPr/>
        <p:txBody>
          <a:bodyPr/>
          <a:lstStyle>
            <a:lvl1pPr>
              <a:defRPr/>
            </a:lvl1pPr>
          </a:lstStyle>
          <a:p>
            <a:pPr>
              <a:defRPr/>
            </a:pPr>
            <a:fld id="{81F695DD-88FF-4E7B-864F-F05CF87F34C7}" type="datetimeFigureOut">
              <a:rPr lang="es-ES"/>
              <a:pPr>
                <a:defRPr/>
              </a:pPr>
              <a:t>6/12/21</a:t>
            </a:fld>
            <a:endParaRPr lang="es-ES"/>
          </a:p>
        </p:txBody>
      </p:sp>
      <p:sp>
        <p:nvSpPr>
          <p:cNvPr id="4" name="Contenidor de peu de pàgina 4"/>
          <p:cNvSpPr>
            <a:spLocks noGrp="1"/>
          </p:cNvSpPr>
          <p:nvPr>
            <p:ph type="ftr" sz="quarter" idx="11"/>
          </p:nvPr>
        </p:nvSpPr>
        <p:spPr/>
        <p:txBody>
          <a:bodyPr/>
          <a:lstStyle>
            <a:lvl1pPr>
              <a:defRPr/>
            </a:lvl1pPr>
          </a:lstStyle>
          <a:p>
            <a:pPr>
              <a:defRPr/>
            </a:pPr>
            <a:endParaRPr lang="es-ES"/>
          </a:p>
        </p:txBody>
      </p:sp>
      <p:sp>
        <p:nvSpPr>
          <p:cNvPr id="5" name="Contenidor de número de diapositiva 5"/>
          <p:cNvSpPr>
            <a:spLocks noGrp="1"/>
          </p:cNvSpPr>
          <p:nvPr>
            <p:ph type="sldNum" sz="quarter" idx="12"/>
          </p:nvPr>
        </p:nvSpPr>
        <p:spPr/>
        <p:txBody>
          <a:bodyPr/>
          <a:lstStyle>
            <a:lvl1pPr>
              <a:defRPr/>
            </a:lvl1pPr>
          </a:lstStyle>
          <a:p>
            <a:pPr>
              <a:defRPr/>
            </a:pPr>
            <a:fld id="{79556E0B-4B36-45B5-A47E-4BAA9AC37721}" type="slidenum">
              <a:rPr lang="es-ES" altLang="en-US"/>
              <a:pPr>
                <a:defRPr/>
              </a:pPr>
              <a:t>‹#›</a:t>
            </a:fld>
            <a:endParaRPr lang="es-ES" altLang="en-US"/>
          </a:p>
        </p:txBody>
      </p:sp>
    </p:spTree>
    <p:extLst>
      <p:ext uri="{BB962C8B-B14F-4D97-AF65-F5344CB8AC3E}">
        <p14:creationId xmlns:p14="http://schemas.microsoft.com/office/powerpoint/2010/main" val="18671690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3"/>
          <p:cNvSpPr>
            <a:spLocks noGrp="1"/>
          </p:cNvSpPr>
          <p:nvPr>
            <p:ph type="dt" sz="half" idx="10"/>
          </p:nvPr>
        </p:nvSpPr>
        <p:spPr/>
        <p:txBody>
          <a:bodyPr/>
          <a:lstStyle>
            <a:lvl1pPr>
              <a:defRPr/>
            </a:lvl1pPr>
          </a:lstStyle>
          <a:p>
            <a:pPr>
              <a:defRPr/>
            </a:pPr>
            <a:fld id="{B272F382-5C13-4DFC-ABED-1FAF94342AB2}" type="datetimeFigureOut">
              <a:rPr lang="es-ES"/>
              <a:pPr>
                <a:defRPr/>
              </a:pPr>
              <a:t>6/12/21</a:t>
            </a:fld>
            <a:endParaRPr lang="es-ES"/>
          </a:p>
        </p:txBody>
      </p:sp>
      <p:sp>
        <p:nvSpPr>
          <p:cNvPr id="3" name="Contenidor de peu de pàgina 4"/>
          <p:cNvSpPr>
            <a:spLocks noGrp="1"/>
          </p:cNvSpPr>
          <p:nvPr>
            <p:ph type="ftr" sz="quarter" idx="11"/>
          </p:nvPr>
        </p:nvSpPr>
        <p:spPr/>
        <p:txBody>
          <a:bodyPr/>
          <a:lstStyle>
            <a:lvl1pPr>
              <a:defRPr/>
            </a:lvl1pPr>
          </a:lstStyle>
          <a:p>
            <a:pPr>
              <a:defRPr/>
            </a:pPr>
            <a:endParaRPr lang="es-ES"/>
          </a:p>
        </p:txBody>
      </p:sp>
      <p:sp>
        <p:nvSpPr>
          <p:cNvPr id="4" name="Contenidor de número de diapositiva 5"/>
          <p:cNvSpPr>
            <a:spLocks noGrp="1"/>
          </p:cNvSpPr>
          <p:nvPr>
            <p:ph type="sldNum" sz="quarter" idx="12"/>
          </p:nvPr>
        </p:nvSpPr>
        <p:spPr/>
        <p:txBody>
          <a:bodyPr/>
          <a:lstStyle>
            <a:lvl1pPr>
              <a:defRPr/>
            </a:lvl1pPr>
          </a:lstStyle>
          <a:p>
            <a:pPr>
              <a:defRPr/>
            </a:pPr>
            <a:fld id="{CFAE729D-EFF6-43EA-A409-67AADBB7400B}" type="slidenum">
              <a:rPr lang="es-ES" altLang="en-US"/>
              <a:pPr>
                <a:defRPr/>
              </a:pPr>
              <a:t>‹#›</a:t>
            </a:fld>
            <a:endParaRPr lang="es-ES" altLang="en-US"/>
          </a:p>
        </p:txBody>
      </p:sp>
    </p:spTree>
    <p:extLst>
      <p:ext uri="{BB962C8B-B14F-4D97-AF65-F5344CB8AC3E}">
        <p14:creationId xmlns:p14="http://schemas.microsoft.com/office/powerpoint/2010/main" val="34814681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ítol 1"/>
          <p:cNvSpPr>
            <a:spLocks noGrp="1"/>
          </p:cNvSpPr>
          <p:nvPr>
            <p:ph type="title"/>
          </p:nvPr>
        </p:nvSpPr>
        <p:spPr>
          <a:xfrm>
            <a:off x="629841" y="457200"/>
            <a:ext cx="2949178" cy="1600200"/>
          </a:xfrm>
        </p:spPr>
        <p:txBody>
          <a:bodyPr anchor="b"/>
          <a:lstStyle>
            <a:lvl1pPr>
              <a:defRPr sz="2400"/>
            </a:lvl1pPr>
          </a:lstStyle>
          <a:p>
            <a:r>
              <a:rPr lang="ca-ES"/>
              <a:t>Feu clic aquí per editar l'estil</a:t>
            </a:r>
            <a:endParaRPr lang="es-ES"/>
          </a:p>
        </p:txBody>
      </p:sp>
      <p:sp>
        <p:nvSpPr>
          <p:cNvPr id="3" name="Contenidor de contingut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a-ES"/>
              <a:t>Feu clic aquí per editar estils</a:t>
            </a:r>
          </a:p>
        </p:txBody>
      </p:sp>
      <p:sp>
        <p:nvSpPr>
          <p:cNvPr id="5" name="Contenidor de data 3"/>
          <p:cNvSpPr>
            <a:spLocks noGrp="1"/>
          </p:cNvSpPr>
          <p:nvPr>
            <p:ph type="dt" sz="half" idx="10"/>
          </p:nvPr>
        </p:nvSpPr>
        <p:spPr/>
        <p:txBody>
          <a:bodyPr/>
          <a:lstStyle>
            <a:lvl1pPr>
              <a:defRPr/>
            </a:lvl1pPr>
          </a:lstStyle>
          <a:p>
            <a:pPr>
              <a:defRPr/>
            </a:pPr>
            <a:fld id="{09B0FC82-6FD6-4979-B60F-3E08C1F40875}" type="datetimeFigureOut">
              <a:rPr lang="es-ES"/>
              <a:pPr>
                <a:defRPr/>
              </a:pPr>
              <a:t>6/12/21</a:t>
            </a:fld>
            <a:endParaRPr lang="es-ES"/>
          </a:p>
        </p:txBody>
      </p:sp>
      <p:sp>
        <p:nvSpPr>
          <p:cNvPr id="6" name="Contenidor de peu de pàgina 4"/>
          <p:cNvSpPr>
            <a:spLocks noGrp="1"/>
          </p:cNvSpPr>
          <p:nvPr>
            <p:ph type="ftr" sz="quarter" idx="11"/>
          </p:nvPr>
        </p:nvSpPr>
        <p:spPr/>
        <p:txBody>
          <a:bodyPr/>
          <a:lstStyle>
            <a:lvl1pPr>
              <a:defRPr/>
            </a:lvl1pPr>
          </a:lstStyle>
          <a:p>
            <a:pPr>
              <a:defRPr/>
            </a:pPr>
            <a:endParaRPr lang="es-ES"/>
          </a:p>
        </p:txBody>
      </p:sp>
      <p:sp>
        <p:nvSpPr>
          <p:cNvPr id="7" name="Contenidor de número de diapositiva 5"/>
          <p:cNvSpPr>
            <a:spLocks noGrp="1"/>
          </p:cNvSpPr>
          <p:nvPr>
            <p:ph type="sldNum" sz="quarter" idx="12"/>
          </p:nvPr>
        </p:nvSpPr>
        <p:spPr/>
        <p:txBody>
          <a:bodyPr/>
          <a:lstStyle>
            <a:lvl1pPr>
              <a:defRPr/>
            </a:lvl1pPr>
          </a:lstStyle>
          <a:p>
            <a:pPr>
              <a:defRPr/>
            </a:pPr>
            <a:fld id="{62AE3FBE-B384-47F0-A2CF-5731D359E5B5}" type="slidenum">
              <a:rPr lang="es-ES" altLang="en-US"/>
              <a:pPr>
                <a:defRPr/>
              </a:pPr>
              <a:t>‹#›</a:t>
            </a:fld>
            <a:endParaRPr lang="es-ES" altLang="en-US"/>
          </a:p>
        </p:txBody>
      </p:sp>
    </p:spTree>
    <p:extLst>
      <p:ext uri="{BB962C8B-B14F-4D97-AF65-F5344CB8AC3E}">
        <p14:creationId xmlns:p14="http://schemas.microsoft.com/office/powerpoint/2010/main" val="15877739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p:cNvSpPr>
            <a:spLocks noGrp="1"/>
          </p:cNvSpPr>
          <p:nvPr>
            <p:ph type="title"/>
          </p:nvPr>
        </p:nvSpPr>
        <p:spPr>
          <a:xfrm>
            <a:off x="629841" y="457200"/>
            <a:ext cx="2949178" cy="1600200"/>
          </a:xfrm>
        </p:spPr>
        <p:txBody>
          <a:bodyPr anchor="b"/>
          <a:lstStyle>
            <a:lvl1pPr>
              <a:defRPr sz="2400"/>
            </a:lvl1pPr>
          </a:lstStyle>
          <a:p>
            <a:r>
              <a:rPr lang="ca-ES"/>
              <a:t>Feu clic aquí per editar l'estil</a:t>
            </a:r>
            <a:endParaRPr lang="es-ES"/>
          </a:p>
        </p:txBody>
      </p:sp>
      <p:sp>
        <p:nvSpPr>
          <p:cNvPr id="3" name="Contenidor d'imatge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s-ES" noProof="0"/>
          </a:p>
        </p:txBody>
      </p:sp>
      <p:sp>
        <p:nvSpPr>
          <p:cNvPr id="4" name="Contenidor de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a-ES"/>
              <a:t>Feu clic aquí per editar estils</a:t>
            </a:r>
          </a:p>
        </p:txBody>
      </p:sp>
      <p:sp>
        <p:nvSpPr>
          <p:cNvPr id="5" name="Contenidor de data 3"/>
          <p:cNvSpPr>
            <a:spLocks noGrp="1"/>
          </p:cNvSpPr>
          <p:nvPr>
            <p:ph type="dt" sz="half" idx="10"/>
          </p:nvPr>
        </p:nvSpPr>
        <p:spPr/>
        <p:txBody>
          <a:bodyPr/>
          <a:lstStyle>
            <a:lvl1pPr>
              <a:defRPr/>
            </a:lvl1pPr>
          </a:lstStyle>
          <a:p>
            <a:pPr>
              <a:defRPr/>
            </a:pPr>
            <a:fld id="{15609F05-3D20-4F1D-9B0A-20F66F08ADD6}" type="datetimeFigureOut">
              <a:rPr lang="es-ES"/>
              <a:pPr>
                <a:defRPr/>
              </a:pPr>
              <a:t>6/12/21</a:t>
            </a:fld>
            <a:endParaRPr lang="es-ES"/>
          </a:p>
        </p:txBody>
      </p:sp>
      <p:sp>
        <p:nvSpPr>
          <p:cNvPr id="6" name="Contenidor de peu de pàgina 4"/>
          <p:cNvSpPr>
            <a:spLocks noGrp="1"/>
          </p:cNvSpPr>
          <p:nvPr>
            <p:ph type="ftr" sz="quarter" idx="11"/>
          </p:nvPr>
        </p:nvSpPr>
        <p:spPr/>
        <p:txBody>
          <a:bodyPr/>
          <a:lstStyle>
            <a:lvl1pPr>
              <a:defRPr/>
            </a:lvl1pPr>
          </a:lstStyle>
          <a:p>
            <a:pPr>
              <a:defRPr/>
            </a:pPr>
            <a:endParaRPr lang="es-ES"/>
          </a:p>
        </p:txBody>
      </p:sp>
      <p:sp>
        <p:nvSpPr>
          <p:cNvPr id="7" name="Contenidor de número de diapositiva 5"/>
          <p:cNvSpPr>
            <a:spLocks noGrp="1"/>
          </p:cNvSpPr>
          <p:nvPr>
            <p:ph type="sldNum" sz="quarter" idx="12"/>
          </p:nvPr>
        </p:nvSpPr>
        <p:spPr/>
        <p:txBody>
          <a:bodyPr/>
          <a:lstStyle>
            <a:lvl1pPr>
              <a:defRPr/>
            </a:lvl1pPr>
          </a:lstStyle>
          <a:p>
            <a:pPr>
              <a:defRPr/>
            </a:pPr>
            <a:fld id="{3A90333C-4C17-4454-8C0D-A9E2078B609D}" type="slidenum">
              <a:rPr lang="es-ES" altLang="en-US"/>
              <a:pPr>
                <a:defRPr/>
              </a:pPr>
              <a:t>‹#›</a:t>
            </a:fld>
            <a:endParaRPr lang="es-ES" altLang="en-US"/>
          </a:p>
        </p:txBody>
      </p:sp>
    </p:spTree>
    <p:extLst>
      <p:ext uri="{BB962C8B-B14F-4D97-AF65-F5344CB8AC3E}">
        <p14:creationId xmlns:p14="http://schemas.microsoft.com/office/powerpoint/2010/main" val="25513723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a:t>Feu clic aquí per editar l'estil</a:t>
            </a:r>
            <a:endParaRPr lang="es-ES"/>
          </a:p>
        </p:txBody>
      </p:sp>
      <p:sp>
        <p:nvSpPr>
          <p:cNvPr id="3" name="Contenidor de text vertical 2"/>
          <p:cNvSpPr>
            <a:spLocks noGrp="1"/>
          </p:cNvSpPr>
          <p:nvPr>
            <p:ph type="body" orient="vert" idx="1"/>
          </p:nvPr>
        </p:nvSpPr>
        <p:spPr/>
        <p:txBody>
          <a:bodyPr vert="eaVert"/>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p:cNvSpPr>
            <a:spLocks noGrp="1"/>
          </p:cNvSpPr>
          <p:nvPr>
            <p:ph type="dt" sz="half" idx="10"/>
          </p:nvPr>
        </p:nvSpPr>
        <p:spPr/>
        <p:txBody>
          <a:bodyPr/>
          <a:lstStyle>
            <a:lvl1pPr>
              <a:defRPr/>
            </a:lvl1pPr>
          </a:lstStyle>
          <a:p>
            <a:pPr>
              <a:defRPr/>
            </a:pPr>
            <a:fld id="{8B2AFD0C-1283-4FE5-8BCA-E62F9C3B7E19}" type="datetimeFigureOut">
              <a:rPr lang="es-ES"/>
              <a:pPr>
                <a:defRPr/>
              </a:pPr>
              <a:t>6/12/21</a:t>
            </a:fld>
            <a:endParaRPr lang="es-ES"/>
          </a:p>
        </p:txBody>
      </p:sp>
      <p:sp>
        <p:nvSpPr>
          <p:cNvPr id="5" name="Contenidor de peu de pàgina 4"/>
          <p:cNvSpPr>
            <a:spLocks noGrp="1"/>
          </p:cNvSpPr>
          <p:nvPr>
            <p:ph type="ftr" sz="quarter" idx="11"/>
          </p:nvPr>
        </p:nvSpPr>
        <p:spPr/>
        <p:txBody>
          <a:bodyPr/>
          <a:lstStyle>
            <a:lvl1pPr>
              <a:defRPr/>
            </a:lvl1pPr>
          </a:lstStyle>
          <a:p>
            <a:pPr>
              <a:defRPr/>
            </a:pPr>
            <a:endParaRPr lang="es-ES"/>
          </a:p>
        </p:txBody>
      </p:sp>
      <p:sp>
        <p:nvSpPr>
          <p:cNvPr id="6" name="Contenidor de número de diapositiva 5"/>
          <p:cNvSpPr>
            <a:spLocks noGrp="1"/>
          </p:cNvSpPr>
          <p:nvPr>
            <p:ph type="sldNum" sz="quarter" idx="12"/>
          </p:nvPr>
        </p:nvSpPr>
        <p:spPr/>
        <p:txBody>
          <a:bodyPr/>
          <a:lstStyle>
            <a:lvl1pPr>
              <a:defRPr/>
            </a:lvl1pPr>
          </a:lstStyle>
          <a:p>
            <a:pPr>
              <a:defRPr/>
            </a:pPr>
            <a:fld id="{D99DE6E1-8A8D-490E-A178-D956E00CDE09}" type="slidenum">
              <a:rPr lang="es-ES" altLang="en-US"/>
              <a:pPr>
                <a:defRPr/>
              </a:pPr>
              <a:t>‹#›</a:t>
            </a:fld>
            <a:endParaRPr lang="es-ES" altLang="en-US"/>
          </a:p>
        </p:txBody>
      </p:sp>
    </p:spTree>
    <p:extLst>
      <p:ext uri="{BB962C8B-B14F-4D97-AF65-F5344CB8AC3E}">
        <p14:creationId xmlns:p14="http://schemas.microsoft.com/office/powerpoint/2010/main" val="23402517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p:cNvSpPr>
            <a:spLocks noGrp="1"/>
          </p:cNvSpPr>
          <p:nvPr>
            <p:ph type="title" orient="vert"/>
          </p:nvPr>
        </p:nvSpPr>
        <p:spPr>
          <a:xfrm>
            <a:off x="6543675" y="365125"/>
            <a:ext cx="1971675" cy="5811838"/>
          </a:xfrm>
        </p:spPr>
        <p:txBody>
          <a:bodyPr vert="eaVert"/>
          <a:lstStyle/>
          <a:p>
            <a:r>
              <a:rPr lang="ca-ES"/>
              <a:t>Feu clic aquí per editar l'estil</a:t>
            </a:r>
            <a:endParaRPr lang="es-ES"/>
          </a:p>
        </p:txBody>
      </p:sp>
      <p:sp>
        <p:nvSpPr>
          <p:cNvPr id="3" name="Contenidor de text vertical 2"/>
          <p:cNvSpPr>
            <a:spLocks noGrp="1"/>
          </p:cNvSpPr>
          <p:nvPr>
            <p:ph type="body" orient="vert" idx="1"/>
          </p:nvPr>
        </p:nvSpPr>
        <p:spPr>
          <a:xfrm>
            <a:off x="628650" y="365125"/>
            <a:ext cx="5800725" cy="5811838"/>
          </a:xfrm>
        </p:spPr>
        <p:txBody>
          <a:bodyPr vert="eaVert"/>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p:cNvSpPr>
            <a:spLocks noGrp="1"/>
          </p:cNvSpPr>
          <p:nvPr>
            <p:ph type="dt" sz="half" idx="10"/>
          </p:nvPr>
        </p:nvSpPr>
        <p:spPr/>
        <p:txBody>
          <a:bodyPr/>
          <a:lstStyle>
            <a:lvl1pPr>
              <a:defRPr/>
            </a:lvl1pPr>
          </a:lstStyle>
          <a:p>
            <a:pPr>
              <a:defRPr/>
            </a:pPr>
            <a:fld id="{D2B63A30-FF76-4858-B35C-0AC812EFA6D5}" type="datetimeFigureOut">
              <a:rPr lang="es-ES"/>
              <a:pPr>
                <a:defRPr/>
              </a:pPr>
              <a:t>6/12/21</a:t>
            </a:fld>
            <a:endParaRPr lang="es-ES"/>
          </a:p>
        </p:txBody>
      </p:sp>
      <p:sp>
        <p:nvSpPr>
          <p:cNvPr id="5" name="Contenidor de peu de pàgina 4"/>
          <p:cNvSpPr>
            <a:spLocks noGrp="1"/>
          </p:cNvSpPr>
          <p:nvPr>
            <p:ph type="ftr" sz="quarter" idx="11"/>
          </p:nvPr>
        </p:nvSpPr>
        <p:spPr/>
        <p:txBody>
          <a:bodyPr/>
          <a:lstStyle>
            <a:lvl1pPr>
              <a:defRPr/>
            </a:lvl1pPr>
          </a:lstStyle>
          <a:p>
            <a:pPr>
              <a:defRPr/>
            </a:pPr>
            <a:endParaRPr lang="es-ES"/>
          </a:p>
        </p:txBody>
      </p:sp>
      <p:sp>
        <p:nvSpPr>
          <p:cNvPr id="6" name="Contenidor de número de diapositiva 5"/>
          <p:cNvSpPr>
            <a:spLocks noGrp="1"/>
          </p:cNvSpPr>
          <p:nvPr>
            <p:ph type="sldNum" sz="quarter" idx="12"/>
          </p:nvPr>
        </p:nvSpPr>
        <p:spPr/>
        <p:txBody>
          <a:bodyPr/>
          <a:lstStyle>
            <a:lvl1pPr>
              <a:defRPr/>
            </a:lvl1pPr>
          </a:lstStyle>
          <a:p>
            <a:pPr>
              <a:defRPr/>
            </a:pPr>
            <a:fld id="{91111D40-00C1-4278-B241-C27FC4E71A60}" type="slidenum">
              <a:rPr lang="es-ES" altLang="en-US"/>
              <a:pPr>
                <a:defRPr/>
              </a:pPr>
              <a:t>‹#›</a:t>
            </a:fld>
            <a:endParaRPr lang="es-ES" altLang="en-US"/>
          </a:p>
        </p:txBody>
      </p:sp>
    </p:spTree>
    <p:extLst>
      <p:ext uri="{BB962C8B-B14F-4D97-AF65-F5344CB8AC3E}">
        <p14:creationId xmlns:p14="http://schemas.microsoft.com/office/powerpoint/2010/main" val="3246756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image" Target="../media/image5.jp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8.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36096"/>
            <a:ext cx="8229600" cy="62517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864221" y="6356350"/>
            <a:ext cx="2133600" cy="365125"/>
          </a:xfrm>
          <a:prstGeom prst="rect">
            <a:avLst/>
          </a:prstGeom>
        </p:spPr>
        <p:txBody>
          <a:bodyPr vert="horz" lIns="91440" tIns="45720" rIns="91440" bIns="45720" rtlCol="0" anchor="ctr"/>
          <a:lstStyle>
            <a:lvl1pPr algn="l">
              <a:defRPr sz="820">
                <a:solidFill>
                  <a:schemeClr val="tx1">
                    <a:tint val="75000"/>
                  </a:schemeClr>
                </a:solidFill>
                <a:latin typeface="Arial"/>
                <a:cs typeface="Arial"/>
              </a:defRPr>
            </a:lvl1pPr>
          </a:lstStyle>
          <a:p>
            <a:fld id="{E7D63523-73D7-614F-B62C-31315533CF74}" type="datetime1">
              <a:rPr lang="en-US" smtClean="0"/>
              <a:pPr/>
              <a:t>12/6/21</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820">
                <a:solidFill>
                  <a:schemeClr val="tx1">
                    <a:tint val="75000"/>
                  </a:schemeClr>
                </a:solidFill>
                <a:latin typeface="Arial"/>
                <a:cs typeface="Arial"/>
              </a:defRPr>
            </a:lvl1pPr>
          </a:lstStyle>
          <a:p>
            <a:fld id="{9F8FBD0B-D5BA-AC4A-B182-CCF391B5588A}" type="slidenum">
              <a:rPr lang="en-US" smtClean="0"/>
              <a:pPr/>
              <a:t>‹#›</a:t>
            </a:fld>
            <a:endParaRPr lang="en-US"/>
          </a:p>
        </p:txBody>
      </p:sp>
      <p:sp>
        <p:nvSpPr>
          <p:cNvPr id="7"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820">
                <a:solidFill>
                  <a:schemeClr val="tx1">
                    <a:tint val="75000"/>
                  </a:schemeClr>
                </a:solidFill>
                <a:latin typeface="Arial"/>
                <a:cs typeface="Arial"/>
              </a:defRPr>
            </a:lvl1pPr>
          </a:lstStyle>
          <a:p>
            <a:r>
              <a:rPr lang="en-US"/>
              <a:t>Mount Sinai / Presentation Slide / December 5, 2012</a:t>
            </a:r>
          </a:p>
        </p:txBody>
      </p:sp>
      <p:pic>
        <p:nvPicPr>
          <p:cNvPr id="9" name="Picture 8" descr="pptback-02.jpg"/>
          <p:cNvPicPr>
            <a:picLocks noChangeAspect="1"/>
          </p:cNvPicPr>
          <p:nvPr/>
        </p:nvPicPr>
        <p:blipFill>
          <a:blip r:embed="rId11"/>
          <a:stretch>
            <a:fillRect/>
          </a:stretch>
        </p:blipFill>
        <p:spPr>
          <a:xfrm>
            <a:off x="-4572" y="6721475"/>
            <a:ext cx="9153144" cy="146450"/>
          </a:xfrm>
          <a:prstGeom prst="rect">
            <a:avLst/>
          </a:prstGeom>
        </p:spPr>
      </p:pic>
    </p:spTree>
  </p:cSld>
  <p:clrMap bg1="lt1" tx1="dk1" bg2="lt2" tx2="dk2" accent1="accent1" accent2="accent2" accent3="accent3" accent4="accent4" accent5="accent5" accent6="accent6" hlink="hlink" folHlink="folHlink"/>
  <p:sldLayoutIdLst>
    <p:sldLayoutId id="2147483706" r:id="rId1"/>
    <p:sldLayoutId id="2147483712" r:id="rId2"/>
    <p:sldLayoutId id="2147483708" r:id="rId3"/>
    <p:sldLayoutId id="2147483711" r:id="rId4"/>
    <p:sldLayoutId id="2147483707" r:id="rId5"/>
    <p:sldLayoutId id="2147483713" r:id="rId6"/>
    <p:sldLayoutId id="2147483849" r:id="rId7"/>
    <p:sldLayoutId id="2147483862" r:id="rId8"/>
    <p:sldLayoutId id="2147483887" r:id="rId9"/>
  </p:sldLayoutIdLst>
  <p:hf hdr="0" dt="0"/>
  <p:txStyles>
    <p:titleStyle>
      <a:lvl1pPr algn="l" defTabSz="457200" rtl="0" eaLnBrk="1" latinLnBrk="0" hangingPunct="1">
        <a:spcBef>
          <a:spcPct val="0"/>
        </a:spcBef>
        <a:buNone/>
        <a:defRPr sz="2000" b="1" kern="1200">
          <a:solidFill>
            <a:schemeClr val="accent1"/>
          </a:solidFill>
          <a:latin typeface="Times New Roman"/>
          <a:ea typeface="+mj-ea"/>
          <a:cs typeface="Times New Roman"/>
        </a:defRPr>
      </a:lvl1pPr>
    </p:titleStyle>
    <p:bodyStyle>
      <a:lvl1pPr marL="342900" indent="-342900" algn="l" defTabSz="457200" rtl="0" eaLnBrk="1" latinLnBrk="0" hangingPunct="1">
        <a:spcBef>
          <a:spcPct val="20000"/>
        </a:spcBef>
        <a:buSzPct val="70000"/>
        <a:buFont typeface="Lucida Grande"/>
        <a:buChar char="▶"/>
        <a:defRPr sz="1800" kern="1200">
          <a:solidFill>
            <a:srgbClr val="333333"/>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333333"/>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rgbClr val="333333"/>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rgbClr val="333333"/>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FAB797-71A4-4E03-92E1-491A7862E57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E36D94-8113-420B-B5CA-033A1478E8D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17792-07CA-496C-A0B5-C9A99318815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2337558-4E54-4104-AD68-E4245395484F}" type="datetimeFigureOut">
              <a:rPr lang="en-US" smtClean="0"/>
              <a:t>12/6/21</a:t>
            </a:fld>
            <a:endParaRPr lang="en-US"/>
          </a:p>
        </p:txBody>
      </p:sp>
      <p:sp>
        <p:nvSpPr>
          <p:cNvPr id="5" name="Footer Placeholder 4">
            <a:extLst>
              <a:ext uri="{FF2B5EF4-FFF2-40B4-BE49-F238E27FC236}">
                <a16:creationId xmlns:a16="http://schemas.microsoft.com/office/drawing/2014/main" id="{CBBC32E0-96A7-4EFD-A915-C3AD1D5E44A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FCCDC6-1ED3-4580-8A97-0BD2BFCED2C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81AA2E8-7FE2-4AB2-A292-E1FE0154CCC7}" type="slidenum">
              <a:rPr lang="en-US" smtClean="0"/>
              <a:t>‹#›</a:t>
            </a:fld>
            <a:endParaRPr lang="en-US"/>
          </a:p>
        </p:txBody>
      </p:sp>
    </p:spTree>
    <p:extLst>
      <p:ext uri="{BB962C8B-B14F-4D97-AF65-F5344CB8AC3E}">
        <p14:creationId xmlns:p14="http://schemas.microsoft.com/office/powerpoint/2010/main" val="67686730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D278E-5462-4F55-AD5F-5A1A78BCB91B}" type="datetimeFigureOut">
              <a:rPr kumimoji="1" lang="ja-JP" altLang="en-US" smtClean="0"/>
              <a:t>2021/12/6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3C785-EBE8-4A2B-9B74-46A729DC67B8}" type="slidenum">
              <a:rPr kumimoji="1" lang="ja-JP" altLang="en-US" smtClean="0"/>
              <a:t>‹#›</a:t>
            </a:fld>
            <a:endParaRPr kumimoji="1" lang="ja-JP" altLang="en-US"/>
          </a:p>
        </p:txBody>
      </p:sp>
    </p:spTree>
    <p:extLst>
      <p:ext uri="{BB962C8B-B14F-4D97-AF65-F5344CB8AC3E}">
        <p14:creationId xmlns:p14="http://schemas.microsoft.com/office/powerpoint/2010/main" val="147300838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FAB797-71A4-4E03-92E1-491A7862E57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E36D94-8113-420B-B5CA-033A1478E8D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17792-07CA-496C-A0B5-C9A99318815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2337558-4E54-4104-AD68-E4245395484F}" type="datetimeFigureOut">
              <a:rPr lang="en-US" smtClean="0"/>
              <a:t>12/6/21</a:t>
            </a:fld>
            <a:endParaRPr lang="en-US"/>
          </a:p>
        </p:txBody>
      </p:sp>
      <p:sp>
        <p:nvSpPr>
          <p:cNvPr id="5" name="Footer Placeholder 4">
            <a:extLst>
              <a:ext uri="{FF2B5EF4-FFF2-40B4-BE49-F238E27FC236}">
                <a16:creationId xmlns:a16="http://schemas.microsoft.com/office/drawing/2014/main" id="{CBBC32E0-96A7-4EFD-A915-C3AD1D5E44A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FCCDC6-1ED3-4580-8A97-0BD2BFCED2C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81AA2E8-7FE2-4AB2-A292-E1FE0154CCC7}" type="slidenum">
              <a:rPr lang="en-US" smtClean="0"/>
              <a:t>‹#›</a:t>
            </a:fld>
            <a:endParaRPr lang="en-US"/>
          </a:p>
        </p:txBody>
      </p:sp>
    </p:spTree>
    <p:extLst>
      <p:ext uri="{BB962C8B-B14F-4D97-AF65-F5344CB8AC3E}">
        <p14:creationId xmlns:p14="http://schemas.microsoft.com/office/powerpoint/2010/main" val="28443748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C148E8-82D2-4A6E-B0E9-65F1E766B3C1}" type="datetimeFigureOut">
              <a:rPr lang="en-US" smtClean="0"/>
              <a:pPr/>
              <a:t>12/6/21</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5B6907A-4767-4B4D-901A-8BC7E996584B}" type="slidenum">
              <a:rPr lang="en-US" smtClean="0"/>
              <a:pPr/>
              <a:t>‹#›</a:t>
            </a:fld>
            <a:endParaRPr lang="en-US"/>
          </a:p>
        </p:txBody>
      </p:sp>
    </p:spTree>
    <p:extLst>
      <p:ext uri="{BB962C8B-B14F-4D97-AF65-F5344CB8AC3E}">
        <p14:creationId xmlns:p14="http://schemas.microsoft.com/office/powerpoint/2010/main" val="33773869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15212C5-B9F3-44AD-96D2-6EEE7B8CE316}" type="datetimeFigureOut">
              <a:rPr lang="en-US" smtClean="0"/>
              <a:t>12/6/21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5696BDF-84D3-4A7D-99E9-E5AC7B2A7F61}" type="slidenum">
              <a:rPr lang="en-US" smtClean="0"/>
              <a:t>‹#›</a:t>
            </a:fld>
            <a:endParaRPr lang="en-US"/>
          </a:p>
        </p:txBody>
      </p:sp>
    </p:spTree>
    <p:extLst>
      <p:ext uri="{BB962C8B-B14F-4D97-AF65-F5344CB8AC3E}">
        <p14:creationId xmlns:p14="http://schemas.microsoft.com/office/powerpoint/2010/main" val="254163003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EFF1732-FEC6-40E9-A9D3-1F8426FB659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F398DB0-BDF6-4B4F-81A8-B5D6B817CB9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EF5110-9C3E-46FE-B301-5334AB5108D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37324-8FC5-4AF3-AF81-38E65B0CF562}" type="datetimeFigureOut">
              <a:rPr kumimoji="1" lang="ja-JP" altLang="en-US" smtClean="0"/>
              <a:t>2021/12/6</a:t>
            </a:fld>
            <a:endParaRPr kumimoji="1" lang="ja-JP" altLang="en-US"/>
          </a:p>
        </p:txBody>
      </p:sp>
      <p:sp>
        <p:nvSpPr>
          <p:cNvPr id="5" name="フッター プレースホルダー 4">
            <a:extLst>
              <a:ext uri="{FF2B5EF4-FFF2-40B4-BE49-F238E27FC236}">
                <a16:creationId xmlns:a16="http://schemas.microsoft.com/office/drawing/2014/main" id="{BA81F035-AA26-4635-BC20-74E78FF27D5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9199F7F-2CBC-4598-A24C-6BFE8DDF628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53729-D234-4629-8F19-7B62E5B00926}" type="slidenum">
              <a:rPr kumimoji="1" lang="ja-JP" altLang="en-US" smtClean="0"/>
              <a:t>‹#›</a:t>
            </a:fld>
            <a:endParaRPr kumimoji="1" lang="ja-JP" altLang="en-US"/>
          </a:p>
        </p:txBody>
      </p:sp>
    </p:spTree>
    <p:extLst>
      <p:ext uri="{BB962C8B-B14F-4D97-AF65-F5344CB8AC3E}">
        <p14:creationId xmlns:p14="http://schemas.microsoft.com/office/powerpoint/2010/main" val="348869506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AB48C-F314-4F37-AEB5-53F1FFA663F6}" type="datetimeFigureOut">
              <a:rPr lang="en-US" smtClean="0"/>
              <a:t>12/6/21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B0B9F-86FA-438E-B0F8-F1290E52C5C0}" type="slidenum">
              <a:rPr lang="en-US" smtClean="0"/>
              <a:t>‹#›</a:t>
            </a:fld>
            <a:endParaRPr lang="en-US"/>
          </a:p>
        </p:txBody>
      </p:sp>
    </p:spTree>
    <p:extLst>
      <p:ext uri="{BB962C8B-B14F-4D97-AF65-F5344CB8AC3E}">
        <p14:creationId xmlns:p14="http://schemas.microsoft.com/office/powerpoint/2010/main" val="334625117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23BDC-6366-B04C-927C-8AE29282734A}" type="datetimeFigureOut">
              <a:rPr lang="en-US" smtClean="0"/>
              <a:t>12/6/21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B08F08-9C52-6449-8BF0-229977C87188}" type="slidenum">
              <a:rPr lang="en-US" smtClean="0"/>
              <a:t>‹#›</a:t>
            </a:fld>
            <a:endParaRPr lang="en-US"/>
          </a:p>
        </p:txBody>
      </p:sp>
    </p:spTree>
    <p:extLst>
      <p:ext uri="{BB962C8B-B14F-4D97-AF65-F5344CB8AC3E}">
        <p14:creationId xmlns:p14="http://schemas.microsoft.com/office/powerpoint/2010/main" val="176319819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pic>
        <p:nvPicPr>
          <p:cNvPr id="9" name="Google Shape;9;p1"/>
          <p:cNvPicPr preferRelativeResize="0"/>
          <p:nvPr/>
        </p:nvPicPr>
        <p:blipFill>
          <a:blip r:embed="rId12">
            <a:alphaModFix/>
          </a:blip>
          <a:stretch>
            <a:fillRect/>
          </a:stretch>
        </p:blipFill>
        <p:spPr>
          <a:xfrm>
            <a:off x="8305425" y="1"/>
            <a:ext cx="838578" cy="692535"/>
          </a:xfrm>
          <a:prstGeom prst="rect">
            <a:avLst/>
          </a:prstGeom>
          <a:noFill/>
          <a:ln>
            <a:noFill/>
          </a:ln>
        </p:spPr>
      </p:pic>
    </p:spTree>
    <p:extLst>
      <p:ext uri="{BB962C8B-B14F-4D97-AF65-F5344CB8AC3E}">
        <p14:creationId xmlns:p14="http://schemas.microsoft.com/office/powerpoint/2010/main" val="2962386043"/>
      </p:ext>
    </p:extLst>
  </p:cSld>
  <p:clrMap bg1="lt1" tx1="dk1" bg2="dk2"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ontenidor de títol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altLang="en-US"/>
              <a:t>Feu clic aquí per editar l'estil</a:t>
            </a:r>
            <a:endParaRPr lang="es-ES" altLang="en-US"/>
          </a:p>
        </p:txBody>
      </p:sp>
      <p:sp>
        <p:nvSpPr>
          <p:cNvPr id="1027" name="Contenidor de text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altLang="en-US"/>
              <a:t>Feu clic aquí per editar estils</a:t>
            </a:r>
          </a:p>
          <a:p>
            <a:pPr lvl="1"/>
            <a:r>
              <a:rPr lang="ca-ES" altLang="en-US"/>
              <a:t>Segon nivell</a:t>
            </a:r>
          </a:p>
          <a:p>
            <a:pPr lvl="2"/>
            <a:r>
              <a:rPr lang="ca-ES" altLang="en-US"/>
              <a:t>Tercer nivell</a:t>
            </a:r>
          </a:p>
          <a:p>
            <a:pPr lvl="3"/>
            <a:r>
              <a:rPr lang="ca-ES" altLang="en-US"/>
              <a:t>Quart nivell</a:t>
            </a:r>
          </a:p>
          <a:p>
            <a:pPr lvl="4"/>
            <a:r>
              <a:rPr lang="ca-ES" altLang="en-US"/>
              <a:t>Cinquè nivell</a:t>
            </a:r>
            <a:endParaRPr lang="es-ES" altLang="en-US"/>
          </a:p>
        </p:txBody>
      </p:sp>
      <p:sp>
        <p:nvSpPr>
          <p:cNvPr id="4" name="Contenidor de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D2D6C290-10AF-4F12-8B27-4F94394AB969}" type="datetimeFigureOut">
              <a:rPr lang="es-ES"/>
              <a:pPr>
                <a:defRPr/>
              </a:pPr>
              <a:t>6/12/21</a:t>
            </a:fld>
            <a:endParaRPr lang="es-ES"/>
          </a:p>
        </p:txBody>
      </p:sp>
      <p:sp>
        <p:nvSpPr>
          <p:cNvPr id="5" name="Contenidor de peu de pà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es-ES"/>
          </a:p>
        </p:txBody>
      </p:sp>
      <p:sp>
        <p:nvSpPr>
          <p:cNvPr id="6" name="Contenidor de número de diapositiva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F29F3A75-6B0B-4A38-9951-2F4B6C62A40A}" type="slidenum">
              <a:rPr lang="es-ES" altLang="en-US"/>
              <a:pPr>
                <a:defRPr/>
              </a:pPr>
              <a:t>‹#›</a:t>
            </a:fld>
            <a:endParaRPr lang="es-ES" altLang="en-US"/>
          </a:p>
        </p:txBody>
      </p:sp>
    </p:spTree>
    <p:extLst>
      <p:ext uri="{BB962C8B-B14F-4D97-AF65-F5344CB8AC3E}">
        <p14:creationId xmlns:p14="http://schemas.microsoft.com/office/powerpoint/2010/main" val="138734203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itchFamily="34" charset="0"/>
        </a:defRPr>
      </a:lvl2pPr>
      <a:lvl3pPr algn="l" rtl="0" eaLnBrk="0" fontAlgn="base" hangingPunct="0">
        <a:lnSpc>
          <a:spcPct val="90000"/>
        </a:lnSpc>
        <a:spcBef>
          <a:spcPct val="0"/>
        </a:spcBef>
        <a:spcAft>
          <a:spcPct val="0"/>
        </a:spcAft>
        <a:defRPr sz="3300">
          <a:solidFill>
            <a:schemeClr val="tx1"/>
          </a:solidFill>
          <a:latin typeface="Calibri Light" pitchFamily="34" charset="0"/>
        </a:defRPr>
      </a:lvl3pPr>
      <a:lvl4pPr algn="l" rtl="0" eaLnBrk="0" fontAlgn="base" hangingPunct="0">
        <a:lnSpc>
          <a:spcPct val="90000"/>
        </a:lnSpc>
        <a:spcBef>
          <a:spcPct val="0"/>
        </a:spcBef>
        <a:spcAft>
          <a:spcPct val="0"/>
        </a:spcAft>
        <a:defRPr sz="3300">
          <a:solidFill>
            <a:schemeClr val="tx1"/>
          </a:solidFill>
          <a:latin typeface="Calibri Light" pitchFamily="34" charset="0"/>
        </a:defRPr>
      </a:lvl4pPr>
      <a:lvl5pPr algn="l" rtl="0" eaLnBrk="0" fontAlgn="base" hangingPunct="0">
        <a:lnSpc>
          <a:spcPct val="90000"/>
        </a:lnSpc>
        <a:spcBef>
          <a:spcPct val="0"/>
        </a:spcBef>
        <a:spcAft>
          <a:spcPct val="0"/>
        </a:spcAft>
        <a:defRPr sz="3300">
          <a:solidFill>
            <a:schemeClr val="tx1"/>
          </a:solidFill>
          <a:latin typeface="Calibri Light" pitchFamily="34" charset="0"/>
        </a:defRPr>
      </a:lvl5pPr>
      <a:lvl6pPr marL="342900" algn="l" rtl="0" fontAlgn="base">
        <a:lnSpc>
          <a:spcPct val="90000"/>
        </a:lnSpc>
        <a:spcBef>
          <a:spcPct val="0"/>
        </a:spcBef>
        <a:spcAft>
          <a:spcPct val="0"/>
        </a:spcAft>
        <a:defRPr sz="3300">
          <a:solidFill>
            <a:schemeClr val="tx1"/>
          </a:solidFill>
          <a:latin typeface="Calibri Light" pitchFamily="34" charset="0"/>
        </a:defRPr>
      </a:lvl6pPr>
      <a:lvl7pPr marL="685800" algn="l" rtl="0" fontAlgn="base">
        <a:lnSpc>
          <a:spcPct val="90000"/>
        </a:lnSpc>
        <a:spcBef>
          <a:spcPct val="0"/>
        </a:spcBef>
        <a:spcAft>
          <a:spcPct val="0"/>
        </a:spcAft>
        <a:defRPr sz="3300">
          <a:solidFill>
            <a:schemeClr val="tx1"/>
          </a:solidFill>
          <a:latin typeface="Calibri Light" pitchFamily="34" charset="0"/>
        </a:defRPr>
      </a:lvl7pPr>
      <a:lvl8pPr marL="1028700" algn="l" rtl="0" fontAlgn="base">
        <a:lnSpc>
          <a:spcPct val="90000"/>
        </a:lnSpc>
        <a:spcBef>
          <a:spcPct val="0"/>
        </a:spcBef>
        <a:spcAft>
          <a:spcPct val="0"/>
        </a:spcAft>
        <a:defRPr sz="3300">
          <a:solidFill>
            <a:schemeClr val="tx1"/>
          </a:solidFill>
          <a:latin typeface="Calibri Light" pitchFamily="34" charset="0"/>
        </a:defRPr>
      </a:lvl8pPr>
      <a:lvl9pPr marL="1371600" algn="l"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tiff"/></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tiff"/><Relationship Id="rId5" Type="http://schemas.openxmlformats.org/officeDocument/2006/relationships/image" Target="../media/image18.emf"/><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7.tiff"/><Relationship Id="rId3" Type="http://schemas.microsoft.com/office/2007/relationships/hdphoto" Target="../media/hdphoto1.wdp"/><Relationship Id="rId7" Type="http://schemas.openxmlformats.org/officeDocument/2006/relationships/image" Target="../media/image23.jpg"/><Relationship Id="rId2" Type="http://schemas.openxmlformats.org/officeDocument/2006/relationships/image" Target="../media/image19.jpeg"/><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emf"/><Relationship Id="rId1" Type="http://schemas.openxmlformats.org/officeDocument/2006/relationships/slideLayout" Target="../slideLayouts/slideLayout69.xml"/><Relationship Id="rId5" Type="http://schemas.openxmlformats.org/officeDocument/2006/relationships/image" Target="../media/image7.tiff"/><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1.xml"/><Relationship Id="rId6" Type="http://schemas.openxmlformats.org/officeDocument/2006/relationships/image" Target="../media/image7.tiff"/><Relationship Id="rId5" Type="http://schemas.openxmlformats.org/officeDocument/2006/relationships/image" Target="../media/image29.emf"/><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7.wdp"/><Relationship Id="rId18" Type="http://schemas.openxmlformats.org/officeDocument/2006/relationships/image" Target="../media/image37.png"/><Relationship Id="rId3" Type="http://schemas.openxmlformats.org/officeDocument/2006/relationships/image" Target="../media/image7.tiff"/><Relationship Id="rId21" Type="http://schemas.microsoft.com/office/2007/relationships/hdphoto" Target="../media/hdphoto11.wdp"/><Relationship Id="rId7" Type="http://schemas.microsoft.com/office/2007/relationships/hdphoto" Target="../media/hdphoto4.wdp"/><Relationship Id="rId12" Type="http://schemas.openxmlformats.org/officeDocument/2006/relationships/image" Target="../media/image34.png"/><Relationship Id="rId17" Type="http://schemas.microsoft.com/office/2007/relationships/hdphoto" Target="../media/hdphoto9.wdp"/><Relationship Id="rId2" Type="http://schemas.openxmlformats.org/officeDocument/2006/relationships/notesSlide" Target="../notesSlides/notesSlide9.xml"/><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Layout" Target="../slideLayouts/slideLayout111.xml"/><Relationship Id="rId6" Type="http://schemas.openxmlformats.org/officeDocument/2006/relationships/image" Target="../media/image31.png"/><Relationship Id="rId11" Type="http://schemas.microsoft.com/office/2007/relationships/hdphoto" Target="../media/hdphoto6.wdp"/><Relationship Id="rId24" Type="http://schemas.openxmlformats.org/officeDocument/2006/relationships/image" Target="../media/image40.tiff"/><Relationship Id="rId5" Type="http://schemas.microsoft.com/office/2007/relationships/hdphoto" Target="../media/hdphoto3.wdp"/><Relationship Id="rId15" Type="http://schemas.microsoft.com/office/2007/relationships/hdphoto" Target="../media/hdphoto8.wdp"/><Relationship Id="rId23" Type="http://schemas.microsoft.com/office/2007/relationships/hdphoto" Target="../media/hdphoto12.wdp"/><Relationship Id="rId10" Type="http://schemas.openxmlformats.org/officeDocument/2006/relationships/image" Target="../media/image33.png"/><Relationship Id="rId19" Type="http://schemas.microsoft.com/office/2007/relationships/hdphoto" Target="../media/hdphoto10.wdp"/><Relationship Id="rId4" Type="http://schemas.openxmlformats.org/officeDocument/2006/relationships/image" Target="../media/image30.png"/><Relationship Id="rId9" Type="http://schemas.microsoft.com/office/2007/relationships/hdphoto" Target="../media/hdphoto5.wdp"/><Relationship Id="rId14" Type="http://schemas.openxmlformats.org/officeDocument/2006/relationships/image" Target="../media/image35.png"/><Relationship Id="rId22"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7.tiff"/><Relationship Id="rId4" Type="http://schemas.openxmlformats.org/officeDocument/2006/relationships/image" Target="../media/image42.tif"/></Relationships>
</file>

<file path=ppt/slides/_rels/slide2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image" Target="../media/image7.tiff"/><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7.tiff"/></Relationships>
</file>

<file path=ppt/slides/_rels/slide2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doi.org/10.1371/journal.pone.0246337" TargetMode="External"/><Relationship Id="rId1" Type="http://schemas.openxmlformats.org/officeDocument/2006/relationships/slideLayout" Target="../slideLayouts/slideLayout11.xml"/><Relationship Id="rId4" Type="http://schemas.openxmlformats.org/officeDocument/2006/relationships/image" Target="../media/image7.tiff"/></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7.tiff"/><Relationship Id="rId1" Type="http://schemas.openxmlformats.org/officeDocument/2006/relationships/slideLayout" Target="../slideLayouts/slideLayout4.xml"/><Relationship Id="rId5" Type="http://schemas.openxmlformats.org/officeDocument/2006/relationships/slide" Target="slide10.xml"/><Relationship Id="rId4"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hyperlink" Target="https://doi.org/10.1152/ajprenal.00179.2011" TargetMode="External"/><Relationship Id="rId5" Type="http://schemas.openxmlformats.org/officeDocument/2006/relationships/hyperlink" Target="https://insight.jci.org/articles/view/130553/cite" TargetMode="Externa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7.tiff"/><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hyperlink" Target="https://doi.org/10.1172/jci.insight.130553"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insight.jci.org/5/8" TargetMode="External"/><Relationship Id="rId5" Type="http://schemas.openxmlformats.org/officeDocument/2006/relationships/hyperlink" Target="https://insight.jci.org/articles/view/130553" TargetMode="External"/><Relationship Id="rId4" Type="http://schemas.openxmlformats.org/officeDocument/2006/relationships/hyperlink" Target="https://insight.jci.org/articles/view/130553/cit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3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4.xml"/><Relationship Id="rId4" Type="http://schemas.openxmlformats.org/officeDocument/2006/relationships/image" Target="../media/image7.tiff"/></Relationships>
</file>

<file path=ppt/slides/_rels/slide3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4.xml"/><Relationship Id="rId4" Type="http://schemas.openxmlformats.org/officeDocument/2006/relationships/image" Target="../media/image7.tiff"/></Relationships>
</file>

<file path=ppt/slides/_rels/slide37.xml.rels><?xml version="1.0" encoding="UTF-8" standalone="yes"?>
<Relationships xmlns="http://schemas.openxmlformats.org/package/2006/relationships"><Relationship Id="rId3" Type="http://schemas.openxmlformats.org/officeDocument/2006/relationships/hyperlink" Target="../../Morizane%20&amp;%20Lewis%20RC2/180918%20initial%20data%20from%20organoids/Rolando's%20first%20microperfused%20tubule.mov" TargetMode="External"/><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image" Target="../media/image7.tiff"/><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hyperlink" Target="https://doi.org/10.1152/ajprenal.00179.2011" TargetMode="External"/><Relationship Id="rId3" Type="http://schemas.openxmlformats.org/officeDocument/2006/relationships/image" Target="../media/image62.png"/><Relationship Id="rId7" Type="http://schemas.openxmlformats.org/officeDocument/2006/relationships/hyperlink" Target="https://insight.jci.org/articles/view/130553/cite" TargetMode="External"/><Relationship Id="rId2" Type="http://schemas.openxmlformats.org/officeDocument/2006/relationships/notesSlide" Target="../notesSlides/notesSlide19.xml"/><Relationship Id="rId1" Type="http://schemas.openxmlformats.org/officeDocument/2006/relationships/slideLayout" Target="../slideLayouts/slideLayout101.xml"/><Relationship Id="rId6" Type="http://schemas.openxmlformats.org/officeDocument/2006/relationships/image" Target="../media/image7.tiff"/><Relationship Id="rId5" Type="http://schemas.openxmlformats.org/officeDocument/2006/relationships/image" Target="../media/image64.pn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66.emf"/><Relationship Id="rId7" Type="http://schemas.openxmlformats.org/officeDocument/2006/relationships/image" Target="../media/image70.png"/><Relationship Id="rId2" Type="http://schemas.openxmlformats.org/officeDocument/2006/relationships/image" Target="../media/image65.emf"/><Relationship Id="rId1" Type="http://schemas.openxmlformats.org/officeDocument/2006/relationships/slideLayout" Target="../slideLayouts/slideLayout10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7.tiff"/><Relationship Id="rId7" Type="http://schemas.openxmlformats.org/officeDocument/2006/relationships/slide" Target="slide17.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14.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63.xml"/><Relationship Id="rId4" Type="http://schemas.openxmlformats.org/officeDocument/2006/relationships/image" Target="../media/image7.tiff"/></Relationships>
</file>

<file path=ppt/slides/_rels/slide41.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tiff"/><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notesSlide" Target="../notesSlides/notesSlide22.xml"/><Relationship Id="rId7" Type="http://schemas.openxmlformats.org/officeDocument/2006/relationships/image" Target="../media/image78.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7.emf"/><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7.tiff"/><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24.xml"/><Relationship Id="rId7" Type="http://schemas.openxmlformats.org/officeDocument/2006/relationships/image" Target="../media/image83.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82.png"/><Relationship Id="rId5" Type="http://schemas.openxmlformats.org/officeDocument/2006/relationships/image" Target="../media/image81.wmf"/><Relationship Id="rId4" Type="http://schemas.openxmlformats.org/officeDocument/2006/relationships/oleObject" Target="../embeddings/oleObject3.bin"/><Relationship Id="rId9" Type="http://schemas.openxmlformats.org/officeDocument/2006/relationships/image" Target="../media/image7.tiff"/></Relationships>
</file>

<file path=ppt/slides/_rels/slide46.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10.xml"/><Relationship Id="rId4" Type="http://schemas.openxmlformats.org/officeDocument/2006/relationships/image" Target="../media/image7.tiff"/></Relationships>
</file>

<file path=ppt/slides/_rels/slide4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87.tiff"/><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88.tiff"/><Relationship Id="rId1" Type="http://schemas.openxmlformats.org/officeDocument/2006/relationships/slideLayout" Target="../slideLayouts/slideLayout11.xml"/><Relationship Id="rId4" Type="http://schemas.openxmlformats.org/officeDocument/2006/relationships/image" Target="../media/image7.tiff"/></Relationships>
</file>

<file path=ppt/slides/_rels/slide4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slide" Target="slide25.xml"/><Relationship Id="rId7" Type="http://schemas.openxmlformats.org/officeDocument/2006/relationships/hyperlink" Target="https://doi.org/10.1152/ajprenal.00179.2011" TargetMode="External"/><Relationship Id="rId2" Type="http://schemas.openxmlformats.org/officeDocument/2006/relationships/image" Target="../media/image7.tiff"/><Relationship Id="rId1" Type="http://schemas.openxmlformats.org/officeDocument/2006/relationships/slideLayout" Target="../slideLayouts/slideLayout4.xml"/><Relationship Id="rId6" Type="http://schemas.openxmlformats.org/officeDocument/2006/relationships/hyperlink" Target="https://insight.jci.org/articles/view/130553/cite" TargetMode="External"/><Relationship Id="rId5" Type="http://schemas.openxmlformats.org/officeDocument/2006/relationships/slide" Target="slide30.xml"/><Relationship Id="rId4" Type="http://schemas.openxmlformats.org/officeDocument/2006/relationships/slide" Target="slide27.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9.jpeg"/><Relationship Id="rId7" Type="http://schemas.openxmlformats.org/officeDocument/2006/relationships/image" Target="../media/image93.jpg"/><Relationship Id="rId2" Type="http://schemas.openxmlformats.org/officeDocument/2006/relationships/slideLayout" Target="../slideLayouts/slideLayout90.xml"/><Relationship Id="rId1" Type="http://schemas.openxmlformats.org/officeDocument/2006/relationships/vmlDrawing" Target="../drawings/vmlDrawing3.vml"/><Relationship Id="rId6" Type="http://schemas.openxmlformats.org/officeDocument/2006/relationships/image" Target="../media/image92.jpg"/><Relationship Id="rId5" Type="http://schemas.openxmlformats.org/officeDocument/2006/relationships/image" Target="../media/image91.jpg"/><Relationship Id="rId10" Type="http://schemas.openxmlformats.org/officeDocument/2006/relationships/image" Target="../media/image7.tiff"/><Relationship Id="rId4" Type="http://schemas.microsoft.com/office/2007/relationships/hdphoto" Target="../media/hdphoto1.wdp"/><Relationship Id="rId9" Type="http://schemas.openxmlformats.org/officeDocument/2006/relationships/image" Target="../media/image90.emf"/></Relationships>
</file>

<file path=ppt/slides/_rels/slide5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99.png"/><Relationship Id="rId7" Type="http://schemas.microsoft.com/office/2007/relationships/hdphoto" Target="../media/hdphoto15.wdp"/><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101.png"/><Relationship Id="rId5" Type="http://schemas.microsoft.com/office/2007/relationships/hdphoto" Target="../media/hdphoto14.wdp"/><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jp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105.png"/><Relationship Id="rId11" Type="http://schemas.openxmlformats.org/officeDocument/2006/relationships/image" Target="../media/image7.tiff"/><Relationship Id="rId5" Type="http://schemas.openxmlformats.org/officeDocument/2006/relationships/image" Target="../media/image104.png"/><Relationship Id="rId10" Type="http://schemas.openxmlformats.org/officeDocument/2006/relationships/image" Target="../media/image109.jpeg"/><Relationship Id="rId4" Type="http://schemas.openxmlformats.org/officeDocument/2006/relationships/image" Target="../media/image103.png"/><Relationship Id="rId9" Type="http://schemas.openxmlformats.org/officeDocument/2006/relationships/image" Target="../media/image108.tif"/></Relationships>
</file>

<file path=ppt/slides/_rels/slide5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emf"/><Relationship Id="rId1" Type="http://schemas.openxmlformats.org/officeDocument/2006/relationships/slideLayout" Target="../slideLayouts/slideLayout69.xml"/><Relationship Id="rId5" Type="http://schemas.openxmlformats.org/officeDocument/2006/relationships/image" Target="../media/image7.tiff"/><Relationship Id="rId4" Type="http://schemas.openxmlformats.org/officeDocument/2006/relationships/image" Target="../media/image112.emf"/></Relationships>
</file>

<file path=ppt/slides/_rels/slide5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7.tiff"/><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69.xml"/><Relationship Id="rId5" Type="http://schemas.openxmlformats.org/officeDocument/2006/relationships/image" Target="../media/image7.tiff"/><Relationship Id="rId4" Type="http://schemas.openxmlformats.org/officeDocument/2006/relationships/image" Target="../media/image116.emf"/></Relationships>
</file>

<file path=ppt/slides/_rels/slide5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17.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www.sciencedirect.com/science/journal/00219290" TargetMode="External"/><Relationship Id="rId2" Type="http://schemas.openxmlformats.org/officeDocument/2006/relationships/notesSlide" Target="../notesSlides/notesSlide28.xml"/><Relationship Id="rId1" Type="http://schemas.openxmlformats.org/officeDocument/2006/relationships/slideLayout" Target="../slideLayouts/slideLayout73.xml"/><Relationship Id="rId5" Type="http://schemas.openxmlformats.org/officeDocument/2006/relationships/image" Target="../media/image7.tiff"/><Relationship Id="rId4" Type="http://schemas.openxmlformats.org/officeDocument/2006/relationships/hyperlink" Target="https://www.sciencedirect.com/science/journal/00219290/47/16"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urldefense.proofpoint.com/v2/url?u=https-3A__academic.oup.com_function_advance-2Darticle_doi_10.1093_function_zqab026_6273132&amp;d=DwMGaQ&amp;c=shNJtf5dKgNcPZ6Yh64b-A&amp;r=dkBWCE8VR9sbhsKwNCZHS8tQtmLBzS0y6PAisvCWaRA&amp;m=739Id-o6yU3DWc4r2-T2f0-VxjasVXHXpWp-8NSXJtg&amp;s=1gWmp5g0kOFIAKsHJ_BsMJf2_COeCWMrKGNIrVDEP8Q&amp;e=" TargetMode="External"/><Relationship Id="rId2" Type="http://schemas.openxmlformats.org/officeDocument/2006/relationships/image" Target="../media/image7.tiff"/><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8" Type="http://schemas.openxmlformats.org/officeDocument/2006/relationships/hyperlink" Target="https://www.jove.com/author/Patricia_Murray" TargetMode="External"/><Relationship Id="rId3" Type="http://schemas.openxmlformats.org/officeDocument/2006/relationships/hyperlink" Target="https://www.jove.com/author/Lauren_Scarfe" TargetMode="External"/><Relationship Id="rId7" Type="http://schemas.openxmlformats.org/officeDocument/2006/relationships/hyperlink" Target="https://www.jove.com/author/Yury_Shulhevich"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www.jove.com/author/Jochen_Friedemann" TargetMode="External"/><Relationship Id="rId11" Type="http://schemas.openxmlformats.org/officeDocument/2006/relationships/image" Target="../media/image7.tiff"/><Relationship Id="rId5" Type="http://schemas.openxmlformats.org/officeDocument/2006/relationships/hyperlink" Target="https://www.jove.com/author/Lorenzo_Ressel" TargetMode="External"/><Relationship Id="rId10" Type="http://schemas.openxmlformats.org/officeDocument/2006/relationships/hyperlink" Target="https://www.jove.com/author/Mark_de+Caestecker" TargetMode="External"/><Relationship Id="rId4" Type="http://schemas.openxmlformats.org/officeDocument/2006/relationships/hyperlink" Target="https://www.jove.com/author/Daniel_Schock-Kusch" TargetMode="External"/><Relationship Id="rId9" Type="http://schemas.openxmlformats.org/officeDocument/2006/relationships/hyperlink" Target="https://www.jove.com/author/Bettina_Wil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8" name="Google Shape;58;p13"/>
          <p:cNvSpPr txBox="1"/>
          <p:nvPr/>
        </p:nvSpPr>
        <p:spPr>
          <a:xfrm>
            <a:off x="5950" y="866825"/>
            <a:ext cx="9144000" cy="400200"/>
          </a:xfrm>
          <a:prstGeom prst="rect">
            <a:avLst/>
          </a:prstGeom>
          <a:noFill/>
          <a:ln>
            <a:noFill/>
          </a:ln>
        </p:spPr>
        <p:txBody>
          <a:bodyPr spcFirstLastPara="1" wrap="square" lIns="91425" tIns="91425" rIns="91425" bIns="91425" anchor="t" anchorCtr="0">
            <a:spAutoFit/>
          </a:bodyPr>
          <a:lstStyle/>
          <a:p>
            <a:pPr defTabSz="914400">
              <a:buClr>
                <a:srgbClr val="000000"/>
              </a:buClr>
            </a:pPr>
            <a:endParaRPr sz="1400" kern="0">
              <a:solidFill>
                <a:srgbClr val="000000"/>
              </a:solidFill>
              <a:latin typeface="Arial"/>
              <a:cs typeface="Arial"/>
              <a:sym typeface="Arial"/>
            </a:endParaRPr>
          </a:p>
        </p:txBody>
      </p:sp>
      <p:sp>
        <p:nvSpPr>
          <p:cNvPr id="59" name="Google Shape;59;p13"/>
          <p:cNvSpPr txBox="1"/>
          <p:nvPr/>
        </p:nvSpPr>
        <p:spPr>
          <a:xfrm>
            <a:off x="26200" y="866825"/>
            <a:ext cx="9144000" cy="400200"/>
          </a:xfrm>
          <a:prstGeom prst="rect">
            <a:avLst/>
          </a:prstGeom>
          <a:noFill/>
          <a:ln>
            <a:noFill/>
          </a:ln>
        </p:spPr>
        <p:txBody>
          <a:bodyPr spcFirstLastPara="1" wrap="square" lIns="91425" tIns="91425" rIns="91425" bIns="91425" anchor="t" anchorCtr="0">
            <a:spAutoFit/>
          </a:bodyPr>
          <a:lstStyle/>
          <a:p>
            <a:pPr defTabSz="914400">
              <a:buClr>
                <a:srgbClr val="000000"/>
              </a:buClr>
            </a:pPr>
            <a:endParaRPr sz="1400" kern="0">
              <a:solidFill>
                <a:srgbClr val="000000"/>
              </a:solidFill>
              <a:latin typeface="Arial"/>
              <a:cs typeface="Arial"/>
              <a:sym typeface="Arial"/>
            </a:endParaRPr>
          </a:p>
        </p:txBody>
      </p:sp>
      <p:sp>
        <p:nvSpPr>
          <p:cNvPr id="7" name="Title 1"/>
          <p:cNvSpPr txBox="1">
            <a:spLocks/>
          </p:cNvSpPr>
          <p:nvPr/>
        </p:nvSpPr>
        <p:spPr>
          <a:xfrm>
            <a:off x="628649" y="2259918"/>
            <a:ext cx="7886700" cy="1325563"/>
          </a:xfrm>
          <a:prstGeom prst="rect">
            <a:avLst/>
          </a:prstGeom>
          <a:noFill/>
          <a:ln>
            <a:noFill/>
          </a:ln>
        </p:spPr>
        <p:txBody>
          <a:bodyPr spcFirstLastPara="1" wrap="square" lIns="91425" tIns="91425" rIns="91425" bIns="91425" anchor="b" anchorCtr="0">
            <a:normAutofit fontScale="52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defTabSz="914400"/>
            <a:r>
              <a:rPr lang="en-US" b="1" kern="0" dirty="0">
                <a:latin typeface="Arial" panose="020B0604020202020204" pitchFamily="34" charset="0"/>
                <a:cs typeface="Arial" panose="020B0604020202020204" pitchFamily="34" charset="0"/>
              </a:rPr>
              <a:t>Handbook of Functional Physiologic Assays </a:t>
            </a:r>
            <a:br>
              <a:rPr lang="en-US" b="1" kern="0" dirty="0">
                <a:latin typeface="Arial" panose="020B0604020202020204" pitchFamily="34" charset="0"/>
                <a:cs typeface="Arial" panose="020B0604020202020204" pitchFamily="34" charset="0"/>
              </a:rPr>
            </a:br>
            <a:br>
              <a:rPr lang="en-US" b="1" kern="0" dirty="0">
                <a:latin typeface="Arial" panose="020B0604020202020204" pitchFamily="34" charset="0"/>
                <a:cs typeface="Arial" panose="020B0604020202020204" pitchFamily="34" charset="0"/>
              </a:rPr>
            </a:br>
            <a:r>
              <a:rPr lang="en-US" sz="3400" b="1" kern="0" dirty="0">
                <a:latin typeface="Arial" panose="020B0604020202020204" pitchFamily="34" charset="0"/>
                <a:cs typeface="Arial" panose="020B0604020202020204" pitchFamily="34" charset="0"/>
              </a:rPr>
              <a:t>(suitable for organoids, cell culture and model systems)</a:t>
            </a:r>
          </a:p>
        </p:txBody>
      </p:sp>
      <p:sp>
        <p:nvSpPr>
          <p:cNvPr id="8" name="TextBox 7"/>
          <p:cNvSpPr txBox="1"/>
          <p:nvPr/>
        </p:nvSpPr>
        <p:spPr>
          <a:xfrm>
            <a:off x="311700" y="4578374"/>
            <a:ext cx="8520599" cy="646331"/>
          </a:xfrm>
          <a:prstGeom prst="rect">
            <a:avLst/>
          </a:prstGeom>
          <a:noFill/>
        </p:spPr>
        <p:txBody>
          <a:bodyPr wrap="square" rtlCol="0">
            <a:spAutoFit/>
          </a:bodyPr>
          <a:lstStyle/>
          <a:p>
            <a:pPr algn="ctr"/>
            <a:r>
              <a:rPr lang="en-US" b="1" dirty="0"/>
              <a:t>RBK2 Functional Assay Working Group</a:t>
            </a:r>
          </a:p>
          <a:p>
            <a:pPr algn="ctr"/>
            <a:r>
              <a:rPr lang="en-US" b="1" dirty="0"/>
              <a:t>9/20/2021</a:t>
            </a:r>
          </a:p>
        </p:txBody>
      </p:sp>
    </p:spTree>
    <p:extLst>
      <p:ext uri="{BB962C8B-B14F-4D97-AF65-F5344CB8AC3E}">
        <p14:creationId xmlns:p14="http://schemas.microsoft.com/office/powerpoint/2010/main" val="2922531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3A31B-1D63-4099-A7FF-CF99B3B0D0AC}" type="slidenum">
              <a:rPr lang="en-US" altLang="en-US" smtClean="0"/>
              <a:pPr/>
              <a:t>10</a:t>
            </a:fld>
            <a:endParaRPr lang="en-US" alt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53" y="436419"/>
            <a:ext cx="7803573" cy="5553950"/>
          </a:xfrm>
          <a:prstGeom prst="rect">
            <a:avLst/>
          </a:prstGeom>
        </p:spPr>
      </p:pic>
      <p:sp>
        <p:nvSpPr>
          <p:cNvPr id="6" name="TextBox 5">
            <a:extLst>
              <a:ext uri="{FF2B5EF4-FFF2-40B4-BE49-F238E27FC236}">
                <a16:creationId xmlns:a16="http://schemas.microsoft.com/office/drawing/2014/main" id="{5FBF3984-47C2-4643-BCB0-A682331B2710}"/>
              </a:ext>
            </a:extLst>
          </p:cNvPr>
          <p:cNvSpPr txBox="1"/>
          <p:nvPr/>
        </p:nvSpPr>
        <p:spPr>
          <a:xfrm>
            <a:off x="308472" y="6016135"/>
            <a:ext cx="8544582"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(van den Berg, CW, et al. In Vivo Assessment of Size-Selective Glomerular Sieving in Transplanted Human Induced Pluripotent Stem Cell–Derived Kidney Organoids. </a:t>
            </a:r>
            <a:r>
              <a:rPr lang="en-US" sz="1400" b="1" i="1" dirty="0">
                <a:latin typeface="Arial" panose="020B0604020202020204" pitchFamily="34" charset="0"/>
                <a:cs typeface="Arial" panose="020B0604020202020204" pitchFamily="34" charset="0"/>
              </a:rPr>
              <a:t>JASN</a:t>
            </a:r>
            <a:r>
              <a:rPr lang="en-US" sz="1400" b="1" dirty="0">
                <a:latin typeface="Arial" panose="020B0604020202020204" pitchFamily="34" charset="0"/>
                <a:cs typeface="Arial" panose="020B0604020202020204" pitchFamily="34" charset="0"/>
              </a:rPr>
              <a:t> 31: 921–929, 2020)</a:t>
            </a:r>
          </a:p>
        </p:txBody>
      </p:sp>
      <p:pic>
        <p:nvPicPr>
          <p:cNvPr id="5" name="Picture 4">
            <a:extLst>
              <a:ext uri="{FF2B5EF4-FFF2-40B4-BE49-F238E27FC236}">
                <a16:creationId xmlns:a16="http://schemas.microsoft.com/office/drawing/2014/main" id="{C5BCA561-0483-5649-9A9D-2B3BCD5B1C9D}"/>
              </a:ext>
            </a:extLst>
          </p:cNvPr>
          <p:cNvPicPr>
            <a:picLocks noChangeAspect="1"/>
          </p:cNvPicPr>
          <p:nvPr/>
        </p:nvPicPr>
        <p:blipFill rotWithShape="1">
          <a:blip r:embed="rId4"/>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2482733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3A31B-1D63-4099-A7FF-CF99B3B0D0AC}" type="slidenum">
              <a:rPr lang="en-US" altLang="en-US" smtClean="0"/>
              <a:pPr/>
              <a:t>11</a:t>
            </a:fld>
            <a:endParaRPr lang="en-US" altLang="en-US"/>
          </a:p>
        </p:txBody>
      </p:sp>
      <p:pic>
        <p:nvPicPr>
          <p:cNvPr id="7" name="Picture 6" descr="Diagram&#10;&#10;Description automatically generated">
            <a:extLst>
              <a:ext uri="{FF2B5EF4-FFF2-40B4-BE49-F238E27FC236}">
                <a16:creationId xmlns:a16="http://schemas.microsoft.com/office/drawing/2014/main" id="{8BEE8266-2AB8-254F-B7B7-09DCC538B12A}"/>
              </a:ext>
            </a:extLst>
          </p:cNvPr>
          <p:cNvPicPr>
            <a:picLocks noChangeAspect="1"/>
          </p:cNvPicPr>
          <p:nvPr/>
        </p:nvPicPr>
        <p:blipFill rotWithShape="1">
          <a:blip r:embed="rId2"/>
          <a:srcRect b="47595"/>
          <a:stretch/>
        </p:blipFill>
        <p:spPr>
          <a:xfrm>
            <a:off x="1537606" y="1051338"/>
            <a:ext cx="6068787" cy="4213821"/>
          </a:xfrm>
          <a:prstGeom prst="rect">
            <a:avLst/>
          </a:prstGeom>
        </p:spPr>
      </p:pic>
      <p:sp>
        <p:nvSpPr>
          <p:cNvPr id="12" name="Title 1">
            <a:extLst>
              <a:ext uri="{FF2B5EF4-FFF2-40B4-BE49-F238E27FC236}">
                <a16:creationId xmlns:a16="http://schemas.microsoft.com/office/drawing/2014/main" id="{9B4E0711-1265-0444-AA6F-EE89E996805E}"/>
              </a:ext>
            </a:extLst>
          </p:cNvPr>
          <p:cNvSpPr txBox="1">
            <a:spLocks/>
          </p:cNvSpPr>
          <p:nvPr/>
        </p:nvSpPr>
        <p:spPr>
          <a:xfrm>
            <a:off x="482600" y="134114"/>
            <a:ext cx="8509000" cy="518790"/>
          </a:xfrm>
          <a:prstGeom prst="rect">
            <a:avLst/>
          </a:prstGeom>
        </p:spPr>
        <p:txBody>
          <a:bodyPr>
            <a:norm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algn="ctr"/>
            <a:r>
              <a:rPr lang="en-US" sz="2400" dirty="0">
                <a:solidFill>
                  <a:schemeClr val="tx1"/>
                </a:solidFill>
                <a:latin typeface="Arial" panose="020B0604020202020204" pitchFamily="34" charset="0"/>
                <a:cs typeface="Arial" panose="020B0604020202020204" pitchFamily="34" charset="0"/>
              </a:rPr>
              <a:t>Assays for glomerular sieving function</a:t>
            </a:r>
            <a:endParaRPr lang="en-US" sz="2400" baseline="30000" dirty="0">
              <a:solidFill>
                <a:schemeClr val="tx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FBF3984-47C2-4643-BCB0-A682331B2710}"/>
              </a:ext>
            </a:extLst>
          </p:cNvPr>
          <p:cNvSpPr txBox="1"/>
          <p:nvPr/>
        </p:nvSpPr>
        <p:spPr>
          <a:xfrm>
            <a:off x="308472" y="5663593"/>
            <a:ext cx="8544582"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(van den Berg, CW, et al. In Vivo Assessment of Size-Selective Glomerular Sieving in Transplanted Human Induced Pluripotent Stem Cell–Derived Kidney Organoids. </a:t>
            </a:r>
            <a:r>
              <a:rPr lang="en-US" sz="1400" b="1" i="1" dirty="0">
                <a:latin typeface="Arial" panose="020B0604020202020204" pitchFamily="34" charset="0"/>
                <a:cs typeface="Arial" panose="020B0604020202020204" pitchFamily="34" charset="0"/>
              </a:rPr>
              <a:t>JASN</a:t>
            </a:r>
            <a:r>
              <a:rPr lang="en-US" sz="1400" b="1" dirty="0">
                <a:latin typeface="Arial" panose="020B0604020202020204" pitchFamily="34" charset="0"/>
                <a:cs typeface="Arial" panose="020B0604020202020204" pitchFamily="34" charset="0"/>
              </a:rPr>
              <a:t> 31: 921–929, 2020)</a:t>
            </a:r>
          </a:p>
        </p:txBody>
      </p:sp>
      <p:pic>
        <p:nvPicPr>
          <p:cNvPr id="6" name="Picture 5">
            <a:extLst>
              <a:ext uri="{FF2B5EF4-FFF2-40B4-BE49-F238E27FC236}">
                <a16:creationId xmlns:a16="http://schemas.microsoft.com/office/drawing/2014/main" id="{C5BCA561-0483-5649-9A9D-2B3BCD5B1C9D}"/>
              </a:ext>
            </a:extLst>
          </p:cNvPr>
          <p:cNvPicPr>
            <a:picLocks noChangeAspect="1"/>
          </p:cNvPicPr>
          <p:nvPr/>
        </p:nvPicPr>
        <p:blipFill rotWithShape="1">
          <a:blip r:embed="rId3"/>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1273753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3A31B-1D63-4099-A7FF-CF99B3B0D0AC}" type="slidenum">
              <a:rPr lang="en-US" altLang="en-US" smtClean="0"/>
              <a:pPr/>
              <a:t>12</a:t>
            </a:fld>
            <a:endParaRPr lang="en-US" altLang="en-US"/>
          </a:p>
        </p:txBody>
      </p:sp>
      <p:pic>
        <p:nvPicPr>
          <p:cNvPr id="8" name="Picture 7" descr="Diagram, schematic&#10;&#10;Description automatically generated">
            <a:extLst>
              <a:ext uri="{FF2B5EF4-FFF2-40B4-BE49-F238E27FC236}">
                <a16:creationId xmlns:a16="http://schemas.microsoft.com/office/drawing/2014/main" id="{66B01FCA-26E8-AF4A-A273-CC331AE9D710}"/>
              </a:ext>
            </a:extLst>
          </p:cNvPr>
          <p:cNvPicPr>
            <a:picLocks noChangeAspect="1"/>
          </p:cNvPicPr>
          <p:nvPr/>
        </p:nvPicPr>
        <p:blipFill>
          <a:blip r:embed="rId2"/>
          <a:stretch>
            <a:fillRect/>
          </a:stretch>
        </p:blipFill>
        <p:spPr>
          <a:xfrm>
            <a:off x="1047750" y="1033517"/>
            <a:ext cx="6572250" cy="4103050"/>
          </a:xfrm>
          <a:prstGeom prst="rect">
            <a:avLst/>
          </a:prstGeom>
        </p:spPr>
      </p:pic>
      <p:sp>
        <p:nvSpPr>
          <p:cNvPr id="11" name="Title 1">
            <a:extLst>
              <a:ext uri="{FF2B5EF4-FFF2-40B4-BE49-F238E27FC236}">
                <a16:creationId xmlns:a16="http://schemas.microsoft.com/office/drawing/2014/main" id="{9B4E0711-1265-0444-AA6F-EE89E996805E}"/>
              </a:ext>
            </a:extLst>
          </p:cNvPr>
          <p:cNvSpPr txBox="1">
            <a:spLocks/>
          </p:cNvSpPr>
          <p:nvPr/>
        </p:nvSpPr>
        <p:spPr>
          <a:xfrm>
            <a:off x="482600" y="245121"/>
            <a:ext cx="8509000" cy="518790"/>
          </a:xfrm>
          <a:prstGeom prst="rect">
            <a:avLst/>
          </a:prstGeom>
        </p:spPr>
        <p:txBody>
          <a:bodyPr>
            <a:norm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algn="ctr"/>
            <a:r>
              <a:rPr lang="en-US" sz="2400" dirty="0">
                <a:solidFill>
                  <a:schemeClr val="tx1"/>
                </a:solidFill>
                <a:latin typeface="Arial" panose="020B0604020202020204" pitchFamily="34" charset="0"/>
                <a:cs typeface="Arial" panose="020B0604020202020204" pitchFamily="34" charset="0"/>
              </a:rPr>
              <a:t>Assays for glomerular sieving function</a:t>
            </a:r>
            <a:endParaRPr lang="en-US" sz="2400" baseline="30000" dirty="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FBF3984-47C2-4643-BCB0-A682331B2710}"/>
              </a:ext>
            </a:extLst>
          </p:cNvPr>
          <p:cNvSpPr txBox="1"/>
          <p:nvPr/>
        </p:nvSpPr>
        <p:spPr>
          <a:xfrm>
            <a:off x="308472" y="5663593"/>
            <a:ext cx="8544582"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(van den Berg, CW, et al. In Vivo Assessment of Size-Selective Glomerular Sieving in Transplanted Human Induced Pluripotent Stem Cell–Derived Kidney Organoids. </a:t>
            </a:r>
            <a:r>
              <a:rPr lang="en-US" sz="1400" b="1" i="1" dirty="0">
                <a:latin typeface="Arial" panose="020B0604020202020204" pitchFamily="34" charset="0"/>
                <a:cs typeface="Arial" panose="020B0604020202020204" pitchFamily="34" charset="0"/>
              </a:rPr>
              <a:t>JAS</a:t>
            </a:r>
            <a:r>
              <a:rPr lang="en-US" sz="1400" b="1" dirty="0">
                <a:latin typeface="Arial" panose="020B0604020202020204" pitchFamily="34" charset="0"/>
                <a:cs typeface="Arial" panose="020B0604020202020204" pitchFamily="34" charset="0"/>
              </a:rPr>
              <a:t>N 31: 921–929, 2020)</a:t>
            </a:r>
          </a:p>
        </p:txBody>
      </p:sp>
      <p:pic>
        <p:nvPicPr>
          <p:cNvPr id="6" name="Picture 5">
            <a:extLst>
              <a:ext uri="{FF2B5EF4-FFF2-40B4-BE49-F238E27FC236}">
                <a16:creationId xmlns:a16="http://schemas.microsoft.com/office/drawing/2014/main" id="{C5BCA561-0483-5649-9A9D-2B3BCD5B1C9D}"/>
              </a:ext>
            </a:extLst>
          </p:cNvPr>
          <p:cNvPicPr>
            <a:picLocks noChangeAspect="1"/>
          </p:cNvPicPr>
          <p:nvPr/>
        </p:nvPicPr>
        <p:blipFill rotWithShape="1">
          <a:blip r:embed="rId3"/>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2146147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solidFill>
                  <a:schemeClr val="tx1"/>
                </a:solidFill>
                <a:latin typeface="Arial" panose="020B0604020202020204" pitchFamily="34" charset="0"/>
                <a:cs typeface="Arial" panose="020B0604020202020204" pitchFamily="34" charset="0"/>
              </a:rPr>
              <a:t>Basic tubular functional assays</a:t>
            </a:r>
          </a:p>
        </p:txBody>
      </p:sp>
      <p:pic>
        <p:nvPicPr>
          <p:cNvPr id="3" name="Picture 2">
            <a:extLst>
              <a:ext uri="{FF2B5EF4-FFF2-40B4-BE49-F238E27FC236}">
                <a16:creationId xmlns:a16="http://schemas.microsoft.com/office/drawing/2014/main" id="{C5BCA561-0483-5649-9A9D-2B3BCD5B1C9D}"/>
              </a:ext>
            </a:extLst>
          </p:cNvPr>
          <p:cNvPicPr>
            <a:picLocks noChangeAspect="1"/>
          </p:cNvPicPr>
          <p:nvPr/>
        </p:nvPicPr>
        <p:blipFill rotWithShape="1">
          <a:blip r:embed="rId3"/>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508677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7" y="102387"/>
            <a:ext cx="8852170" cy="625171"/>
          </a:xfrm>
        </p:spPr>
        <p:txBody>
          <a:bodyPr>
            <a:normAutofit/>
          </a:bodyPr>
          <a:lstStyle/>
          <a:p>
            <a:pPr algn="ctr"/>
            <a:r>
              <a:rPr lang="en-US" sz="2400" dirty="0">
                <a:solidFill>
                  <a:schemeClr val="tx1"/>
                </a:solidFill>
                <a:latin typeface="Arial" panose="020B0604020202020204" pitchFamily="34" charset="0"/>
                <a:cs typeface="Arial" panose="020B0604020202020204" pitchFamily="34" charset="0"/>
              </a:rPr>
              <a:t>Secretion (and segment ID)</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8FBD0B-D5BA-AC4A-B182-CCF391B5588A}" type="slidenum">
              <a:rPr kumimoji="0" lang="en-US" sz="820" b="0" i="0" u="none" strike="noStrike" kern="1200" cap="none" spc="0" normalizeH="0" baseline="0" noProof="0" smtClean="0">
                <a:ln>
                  <a:noFill/>
                </a:ln>
                <a:solidFill>
                  <a:srgbClr val="000000">
                    <a:tint val="75000"/>
                  </a:srgb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820" b="0" i="0" u="none" strike="noStrike" kern="1200" cap="none" spc="0" normalizeH="0" baseline="0" noProof="0">
              <a:ln>
                <a:noFill/>
              </a:ln>
              <a:solidFill>
                <a:srgbClr val="000000">
                  <a:tint val="75000"/>
                </a:srgbClr>
              </a:solidFill>
              <a:effectLst/>
              <a:uLnTx/>
              <a:uFillTx/>
              <a:latin typeface="Arial"/>
              <a:ea typeface="+mn-ea"/>
              <a:cs typeface="Arial"/>
            </a:endParaRPr>
          </a:p>
        </p:txBody>
      </p:sp>
      <p:sp>
        <p:nvSpPr>
          <p:cNvPr id="5" name="Text Placeholder 4"/>
          <p:cNvSpPr>
            <a:spLocks noGrp="1"/>
          </p:cNvSpPr>
          <p:nvPr>
            <p:ph type="body" idx="1"/>
          </p:nvPr>
        </p:nvSpPr>
        <p:spPr>
          <a:xfrm>
            <a:off x="153309" y="862192"/>
            <a:ext cx="5616054" cy="5621158"/>
          </a:xfrm>
        </p:spPr>
        <p:txBody>
          <a:bodyPr>
            <a:noAutofit/>
          </a:bodyPr>
          <a:lstStyle/>
          <a:p>
            <a:pPr marL="285750" indent="-285750">
              <a:lnSpc>
                <a:spcPct val="100000"/>
              </a:lnSpc>
              <a:spcBef>
                <a:spcPts val="0"/>
              </a:spcBef>
              <a:buSzPct val="13000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Proximal but not distal tubules isolated from </a:t>
            </a:r>
            <a:r>
              <a:rPr lang="en-US" sz="1600" dirty="0" err="1">
                <a:solidFill>
                  <a:schemeClr val="tx1"/>
                </a:solidFill>
                <a:latin typeface="Arial" panose="020B0604020202020204" pitchFamily="34" charset="0"/>
                <a:cs typeface="Arial" panose="020B0604020202020204" pitchFamily="34" charset="0"/>
              </a:rPr>
              <a:t>meso</a:t>
            </a:r>
            <a:r>
              <a:rPr lang="en-US" sz="1600" dirty="0">
                <a:solidFill>
                  <a:schemeClr val="tx1"/>
                </a:solidFill>
                <a:latin typeface="Arial" panose="020B0604020202020204" pitchFamily="34" charset="0"/>
                <a:cs typeface="Arial" panose="020B0604020202020204" pitchFamily="34" charset="0"/>
              </a:rPr>
              <a:t>- and </a:t>
            </a:r>
            <a:r>
              <a:rPr lang="en-US" sz="1600" dirty="0" err="1">
                <a:solidFill>
                  <a:schemeClr val="tx1"/>
                </a:solidFill>
                <a:latin typeface="Arial" panose="020B0604020202020204" pitchFamily="34" charset="0"/>
                <a:cs typeface="Arial" panose="020B0604020202020204" pitchFamily="34" charset="0"/>
              </a:rPr>
              <a:t>metanephric</a:t>
            </a:r>
            <a:r>
              <a:rPr lang="en-US" sz="1600" dirty="0">
                <a:solidFill>
                  <a:schemeClr val="tx1"/>
                </a:solidFill>
                <a:latin typeface="Arial" panose="020B0604020202020204" pitchFamily="34" charset="0"/>
                <a:cs typeface="Arial" panose="020B0604020202020204" pitchFamily="34" charset="0"/>
              </a:rPr>
              <a:t> kidneys from chick embryos secrete phenol red (and become distended).</a:t>
            </a:r>
          </a:p>
          <a:p>
            <a:pPr marL="285750" indent="-285750">
              <a:lnSpc>
                <a:spcPct val="100000"/>
              </a:lnSpc>
              <a:spcBef>
                <a:spcPts val="0"/>
              </a:spcBef>
              <a:buSzPct val="13000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3000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3000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3000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3000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3000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3000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3000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3000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3000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3000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3000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3000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Proximal tubules isolated from human </a:t>
            </a:r>
            <a:r>
              <a:rPr lang="en-US" sz="1600" dirty="0" err="1">
                <a:solidFill>
                  <a:schemeClr val="tx1"/>
                </a:solidFill>
                <a:latin typeface="Arial" panose="020B0604020202020204" pitchFamily="34" charset="0"/>
                <a:cs typeface="Arial" panose="020B0604020202020204" pitchFamily="34" charset="0"/>
              </a:rPr>
              <a:t>metanephric</a:t>
            </a:r>
            <a:r>
              <a:rPr lang="en-US" sz="1600" dirty="0">
                <a:solidFill>
                  <a:schemeClr val="tx1"/>
                </a:solidFill>
                <a:latin typeface="Arial" panose="020B0604020202020204" pitchFamily="34" charset="0"/>
                <a:cs typeface="Arial" panose="020B0604020202020204" pitchFamily="34" charset="0"/>
              </a:rPr>
              <a:t> kidney (3.5 </a:t>
            </a:r>
            <a:r>
              <a:rPr lang="en-US" sz="1600" dirty="0" err="1">
                <a:solidFill>
                  <a:schemeClr val="tx1"/>
                </a:solidFill>
                <a:latin typeface="Arial" panose="020B0604020202020204" pitchFamily="34" charset="0"/>
                <a:cs typeface="Arial" panose="020B0604020202020204" pitchFamily="34" charset="0"/>
              </a:rPr>
              <a:t>mo</a:t>
            </a:r>
            <a:r>
              <a:rPr lang="en-US" sz="1600" dirty="0">
                <a:solidFill>
                  <a:schemeClr val="tx1"/>
                </a:solidFill>
                <a:latin typeface="Arial" panose="020B0604020202020204" pitchFamily="34" charset="0"/>
                <a:cs typeface="Arial" panose="020B0604020202020204" pitchFamily="34" charset="0"/>
              </a:rPr>
              <a:t>) and cultured in aqueous solution of phenol red (final concentration of 0.025%) show distention with accumulation of phenol red as a yellow liquid in their </a:t>
            </a:r>
            <a:r>
              <a:rPr lang="en-US" sz="1600" dirty="0" err="1">
                <a:solidFill>
                  <a:schemeClr val="tx1"/>
                </a:solidFill>
                <a:latin typeface="Arial" panose="020B0604020202020204" pitchFamily="34" charset="0"/>
                <a:cs typeface="Arial" panose="020B0604020202020204" pitchFamily="34" charset="0"/>
              </a:rPr>
              <a:t>lumina</a:t>
            </a:r>
            <a:r>
              <a:rPr lang="en-US" sz="1600" dirty="0">
                <a:solidFill>
                  <a:schemeClr val="tx1"/>
                </a:solidFill>
                <a:latin typeface="Arial" panose="020B0604020202020204" pitchFamily="34" charset="0"/>
                <a:cs typeface="Arial" panose="020B0604020202020204" pitchFamily="34" charset="0"/>
              </a:rPr>
              <a:t>, increasing in intensity (but still yellow, and thus acid) by 48 </a:t>
            </a:r>
            <a:r>
              <a:rPr lang="en-US" sz="1600" dirty="0" err="1">
                <a:solidFill>
                  <a:schemeClr val="tx1"/>
                </a:solidFill>
                <a:latin typeface="Arial" panose="020B0604020202020204" pitchFamily="34" charset="0"/>
                <a:cs typeface="Arial" panose="020B0604020202020204" pitchFamily="34" charset="0"/>
              </a:rPr>
              <a:t>hr</a:t>
            </a:r>
            <a:r>
              <a:rPr lang="en-US" sz="1600" dirty="0">
                <a:solidFill>
                  <a:schemeClr val="tx1"/>
                </a:solidFill>
                <a:latin typeface="Arial" panose="020B0604020202020204" pitchFamily="34" charset="0"/>
                <a:cs typeface="Arial" panose="020B0604020202020204" pitchFamily="34" charset="0"/>
              </a:rPr>
              <a:t> </a:t>
            </a:r>
          </a:p>
          <a:p>
            <a:pPr>
              <a:lnSpc>
                <a:spcPct val="100000"/>
              </a:lnSpc>
              <a:spcBef>
                <a:spcPts val="0"/>
              </a:spcBef>
              <a:buSzPct val="130000"/>
            </a:pPr>
            <a:endParaRPr lang="en-US" sz="1600" dirty="0">
              <a:solidFill>
                <a:schemeClr val="tx1"/>
              </a:solidFill>
              <a:latin typeface="Arial" panose="020B0604020202020204" pitchFamily="34" charset="0"/>
              <a:cs typeface="Arial" panose="020B0604020202020204" pitchFamily="34" charset="0"/>
            </a:endParaRPr>
          </a:p>
          <a:p>
            <a:pPr>
              <a:lnSpc>
                <a:spcPct val="100000"/>
              </a:lnSpc>
              <a:spcBef>
                <a:spcPts val="0"/>
              </a:spcBef>
              <a:buSzPct val="130000"/>
            </a:pPr>
            <a:r>
              <a:rPr lang="en-US" sz="1100" dirty="0">
                <a:solidFill>
                  <a:schemeClr val="tx1"/>
                </a:solidFill>
                <a:latin typeface="Arial" panose="020B0604020202020204" pitchFamily="34" charset="0"/>
                <a:cs typeface="Arial" panose="020B0604020202020204" pitchFamily="34" charset="0"/>
              </a:rPr>
              <a:t>(</a:t>
            </a:r>
            <a:r>
              <a:rPr lang="en-US" sz="1100" dirty="0">
                <a:solidFill>
                  <a:srgbClr val="0070C0"/>
                </a:solidFill>
                <a:latin typeface="Arial" panose="020B0604020202020204" pitchFamily="34" charset="0"/>
                <a:cs typeface="Arial" panose="020B0604020202020204" pitchFamily="34" charset="0"/>
              </a:rPr>
              <a:t>Cameron G and Chambers R. Direct evidence of function in kidney of an early human fetus. </a:t>
            </a:r>
            <a:r>
              <a:rPr lang="en-US" sz="1100" i="1" dirty="0">
                <a:solidFill>
                  <a:srgbClr val="0070C0"/>
                </a:solidFill>
                <a:latin typeface="Arial" panose="020B0604020202020204" pitchFamily="34" charset="0"/>
                <a:cs typeface="Arial" panose="020B0604020202020204" pitchFamily="34" charset="0"/>
              </a:rPr>
              <a:t>AJP</a:t>
            </a:r>
            <a:r>
              <a:rPr lang="en-US" sz="1100" dirty="0">
                <a:solidFill>
                  <a:srgbClr val="0070C0"/>
                </a:solidFill>
                <a:latin typeface="Arial" panose="020B0604020202020204" pitchFamily="34" charset="0"/>
                <a:cs typeface="Arial" panose="020B0604020202020204" pitchFamily="34" charset="0"/>
              </a:rPr>
              <a:t> 123: 482-485, 1938).</a:t>
            </a:r>
          </a:p>
        </p:txBody>
      </p:sp>
      <p:pic>
        <p:nvPicPr>
          <p:cNvPr id="92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1700" t="8574" r="6716" b="3696"/>
          <a:stretch/>
        </p:blipFill>
        <p:spPr bwMode="auto">
          <a:xfrm>
            <a:off x="6170339" y="442261"/>
            <a:ext cx="2606824" cy="4101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2863" t="27462" r="12278" b="41257"/>
          <a:stretch/>
        </p:blipFill>
        <p:spPr bwMode="auto">
          <a:xfrm>
            <a:off x="5613382" y="4280254"/>
            <a:ext cx="3564757" cy="2136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114925" y="6242859"/>
            <a:ext cx="4152900" cy="600164"/>
          </a:xfrm>
          <a:prstGeom prst="rect">
            <a:avLst/>
          </a:prstGeom>
        </p:spPr>
        <p:txBody>
          <a:bodyPr wrap="square">
            <a:spAutoFit/>
          </a:bodyPr>
          <a:lstStyle/>
          <a:p>
            <a:pPr marL="341312">
              <a:buSzPct val="130000"/>
              <a:defRPr/>
            </a:pPr>
            <a:r>
              <a:rPr kumimoji="0" lang="en-US" sz="11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r>
              <a:rPr lang="en-US" sz="1100" b="1" dirty="0">
                <a:solidFill>
                  <a:srgbClr val="0070C0"/>
                </a:solidFill>
                <a:latin typeface="Arial" panose="020B0604020202020204" pitchFamily="34" charset="0"/>
                <a:cs typeface="Arial" panose="020B0604020202020204" pitchFamily="34" charset="0"/>
              </a:rPr>
              <a:t>Chambers R and Kempton RT. Indications of function of the chick </a:t>
            </a:r>
            <a:r>
              <a:rPr lang="en-US" sz="1100" b="1" dirty="0" err="1">
                <a:solidFill>
                  <a:srgbClr val="0070C0"/>
                </a:solidFill>
                <a:latin typeface="Arial" panose="020B0604020202020204" pitchFamily="34" charset="0"/>
                <a:cs typeface="Arial" panose="020B0604020202020204" pitchFamily="34" charset="0"/>
              </a:rPr>
              <a:t>mesonephros</a:t>
            </a:r>
            <a:r>
              <a:rPr lang="en-US" sz="1100" b="1" dirty="0">
                <a:solidFill>
                  <a:srgbClr val="0070C0"/>
                </a:solidFill>
                <a:latin typeface="Arial" panose="020B0604020202020204" pitchFamily="34" charset="0"/>
                <a:cs typeface="Arial" panose="020B0604020202020204" pitchFamily="34" charset="0"/>
              </a:rPr>
              <a:t> in tissue culture with phenol red. </a:t>
            </a:r>
            <a:r>
              <a:rPr lang="en-US" sz="1100" b="1" i="1" dirty="0">
                <a:solidFill>
                  <a:srgbClr val="0070C0"/>
                </a:solidFill>
                <a:latin typeface="Arial" panose="020B0604020202020204" pitchFamily="34" charset="0"/>
                <a:cs typeface="Arial" panose="020B0604020202020204" pitchFamily="34" charset="0"/>
              </a:rPr>
              <a:t>J Cell Comp </a:t>
            </a:r>
            <a:r>
              <a:rPr lang="en-US" sz="1100" b="1" i="1" dirty="0" err="1">
                <a:solidFill>
                  <a:srgbClr val="0070C0"/>
                </a:solidFill>
                <a:latin typeface="Arial" panose="020B0604020202020204" pitchFamily="34" charset="0"/>
                <a:cs typeface="Arial" panose="020B0604020202020204" pitchFamily="34" charset="0"/>
              </a:rPr>
              <a:t>Physiol</a:t>
            </a:r>
            <a:r>
              <a:rPr lang="en-US" sz="1100" b="1" dirty="0">
                <a:solidFill>
                  <a:srgbClr val="0070C0"/>
                </a:solidFill>
                <a:latin typeface="Arial" panose="020B0604020202020204" pitchFamily="34" charset="0"/>
                <a:cs typeface="Arial" panose="020B0604020202020204" pitchFamily="34" charset="0"/>
              </a:rPr>
              <a:t> 3:131-167, 1933</a:t>
            </a:r>
            <a:r>
              <a:rPr kumimoji="0" lang="en-US" sz="11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5"/>
          <a:stretch>
            <a:fillRect/>
          </a:stretch>
        </p:blipFill>
        <p:spPr>
          <a:xfrm>
            <a:off x="1186999" y="1676663"/>
            <a:ext cx="3392693" cy="2737286"/>
          </a:xfrm>
          <a:prstGeom prst="rect">
            <a:avLst/>
          </a:prstGeom>
        </p:spPr>
      </p:pic>
      <p:pic>
        <p:nvPicPr>
          <p:cNvPr id="9" name="Picture 8">
            <a:extLst>
              <a:ext uri="{FF2B5EF4-FFF2-40B4-BE49-F238E27FC236}">
                <a16:creationId xmlns:a16="http://schemas.microsoft.com/office/drawing/2014/main" id="{C5BCA561-0483-5649-9A9D-2B3BCD5B1C9D}"/>
              </a:ext>
            </a:extLst>
          </p:cNvPr>
          <p:cNvPicPr>
            <a:picLocks noChangeAspect="1"/>
          </p:cNvPicPr>
          <p:nvPr/>
        </p:nvPicPr>
        <p:blipFill rotWithShape="1">
          <a:blip r:embed="rId6"/>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4057635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11 Conector recto">
            <a:extLst>
              <a:ext uri="{FF2B5EF4-FFF2-40B4-BE49-F238E27FC236}">
                <a16:creationId xmlns:a16="http://schemas.microsoft.com/office/drawing/2014/main" id="{4EB497AA-7108-4249-BAE4-74AA42A383BF}"/>
              </a:ext>
            </a:extLst>
          </p:cNvPr>
          <p:cNvCxnSpPr/>
          <p:nvPr/>
        </p:nvCxnSpPr>
        <p:spPr>
          <a:xfrm>
            <a:off x="0" y="6835691"/>
            <a:ext cx="9144000" cy="0"/>
          </a:xfrm>
          <a:prstGeom prst="line">
            <a:avLst/>
          </a:prstGeom>
          <a:ln w="73025" cmpd="sng">
            <a:solidFill>
              <a:srgbClr val="660033"/>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A0432F9-DF92-4D18-B138-16D8120F8273}"/>
              </a:ext>
            </a:extLst>
          </p:cNvPr>
          <p:cNvSpPr/>
          <p:nvPr/>
        </p:nvSpPr>
        <p:spPr>
          <a:xfrm>
            <a:off x="156426" y="888297"/>
            <a:ext cx="8708794" cy="1346522"/>
          </a:xfrm>
          <a:prstGeom prst="rect">
            <a:avLst/>
          </a:prstGeom>
          <a: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tile tx="0" ty="0" sx="100000" sy="100000" flip="none" algn="tl"/>
          </a:blipFill>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6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Human stem cell derived inducible intercalated cells generate a transepithelial pH gradient:</a:t>
            </a:r>
          </a:p>
          <a:p>
            <a:pPr marL="285750" marR="0" lvl="0" indent="-285750"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 indicator: phenol red in the cell culture medium</a:t>
            </a:r>
          </a:p>
          <a:p>
            <a:pPr marL="285750" marR="0" lvl="0" indent="-285750"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 determined using pH electrodes</a:t>
            </a:r>
          </a:p>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6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EC70B669-AFE2-444A-B802-D9FFBF52B33C}"/>
              </a:ext>
            </a:extLst>
          </p:cNvPr>
          <p:cNvPicPr>
            <a:picLocks noChangeAspect="1"/>
          </p:cNvPicPr>
          <p:nvPr/>
        </p:nvPicPr>
        <p:blipFill>
          <a:blip r:embed="rId4"/>
          <a:stretch>
            <a:fillRect/>
          </a:stretch>
        </p:blipFill>
        <p:spPr>
          <a:xfrm>
            <a:off x="2643721" y="4374543"/>
            <a:ext cx="2065211" cy="1783080"/>
          </a:xfrm>
          <a:prstGeom prst="rect">
            <a:avLst/>
          </a:prstGeom>
        </p:spPr>
      </p:pic>
      <p:sp>
        <p:nvSpPr>
          <p:cNvPr id="10" name="TextBox 9">
            <a:extLst>
              <a:ext uri="{FF2B5EF4-FFF2-40B4-BE49-F238E27FC236}">
                <a16:creationId xmlns:a16="http://schemas.microsoft.com/office/drawing/2014/main" id="{64814C13-A0CA-48B5-982A-40908B4E8E56}"/>
              </a:ext>
            </a:extLst>
          </p:cNvPr>
          <p:cNvSpPr txBox="1"/>
          <p:nvPr/>
        </p:nvSpPr>
        <p:spPr>
          <a:xfrm>
            <a:off x="3854320" y="4416747"/>
            <a:ext cx="896816" cy="507831"/>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Lower well</a:t>
            </a:r>
          </a:p>
        </p:txBody>
      </p:sp>
      <p:sp>
        <p:nvSpPr>
          <p:cNvPr id="11" name="TextBox 10">
            <a:extLst>
              <a:ext uri="{FF2B5EF4-FFF2-40B4-BE49-F238E27FC236}">
                <a16:creationId xmlns:a16="http://schemas.microsoft.com/office/drawing/2014/main" id="{DC70C145-0EDD-42F3-A16D-DF0D7715E221}"/>
              </a:ext>
            </a:extLst>
          </p:cNvPr>
          <p:cNvSpPr txBox="1"/>
          <p:nvPr/>
        </p:nvSpPr>
        <p:spPr>
          <a:xfrm>
            <a:off x="2988258" y="5899879"/>
            <a:ext cx="1181386" cy="300082"/>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Upper well</a:t>
            </a:r>
          </a:p>
        </p:txBody>
      </p:sp>
      <p:pic>
        <p:nvPicPr>
          <p:cNvPr id="3" name="Picture 2">
            <a:extLst>
              <a:ext uri="{FF2B5EF4-FFF2-40B4-BE49-F238E27FC236}">
                <a16:creationId xmlns:a16="http://schemas.microsoft.com/office/drawing/2014/main" id="{A00A1BBD-F55F-4564-A093-1E3C6B39D11F}"/>
              </a:ext>
            </a:extLst>
          </p:cNvPr>
          <p:cNvPicPr>
            <a:picLocks noChangeAspect="1"/>
          </p:cNvPicPr>
          <p:nvPr/>
        </p:nvPicPr>
        <p:blipFill>
          <a:blip r:embed="rId5"/>
          <a:stretch>
            <a:fillRect/>
          </a:stretch>
        </p:blipFill>
        <p:spPr>
          <a:xfrm rot="5400000">
            <a:off x="620619" y="4179768"/>
            <a:ext cx="1773712" cy="2188082"/>
          </a:xfrm>
          <a:prstGeom prst="rect">
            <a:avLst/>
          </a:prstGeom>
        </p:spPr>
      </p:pic>
      <p:sp>
        <p:nvSpPr>
          <p:cNvPr id="12" name="TextBox 11">
            <a:extLst>
              <a:ext uri="{FF2B5EF4-FFF2-40B4-BE49-F238E27FC236}">
                <a16:creationId xmlns:a16="http://schemas.microsoft.com/office/drawing/2014/main" id="{0442699B-F1F4-4CFB-8F84-3BC1AF2CBE76}"/>
              </a:ext>
            </a:extLst>
          </p:cNvPr>
          <p:cNvSpPr txBox="1"/>
          <p:nvPr/>
        </p:nvSpPr>
        <p:spPr>
          <a:xfrm>
            <a:off x="1624034" y="4589321"/>
            <a:ext cx="896816" cy="507831"/>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Lower well</a:t>
            </a:r>
          </a:p>
        </p:txBody>
      </p:sp>
      <p:sp>
        <p:nvSpPr>
          <p:cNvPr id="13" name="TextBox 12">
            <a:extLst>
              <a:ext uri="{FF2B5EF4-FFF2-40B4-BE49-F238E27FC236}">
                <a16:creationId xmlns:a16="http://schemas.microsoft.com/office/drawing/2014/main" id="{349C3038-8068-4336-A758-0F72AD018B0D}"/>
              </a:ext>
            </a:extLst>
          </p:cNvPr>
          <p:cNvSpPr txBox="1"/>
          <p:nvPr/>
        </p:nvSpPr>
        <p:spPr>
          <a:xfrm>
            <a:off x="823978" y="5583827"/>
            <a:ext cx="1181386" cy="300082"/>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Upper well</a:t>
            </a:r>
          </a:p>
        </p:txBody>
      </p:sp>
      <p:sp>
        <p:nvSpPr>
          <p:cNvPr id="14" name="TextBox 13">
            <a:extLst>
              <a:ext uri="{FF2B5EF4-FFF2-40B4-BE49-F238E27FC236}">
                <a16:creationId xmlns:a16="http://schemas.microsoft.com/office/drawing/2014/main" id="{17150710-8277-4172-BF24-5B791F4B34D1}"/>
              </a:ext>
            </a:extLst>
          </p:cNvPr>
          <p:cNvSpPr txBox="1"/>
          <p:nvPr/>
        </p:nvSpPr>
        <p:spPr>
          <a:xfrm>
            <a:off x="644097" y="4101282"/>
            <a:ext cx="1471739" cy="338554"/>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Doxycyline</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E162586-C237-4399-8E80-9D6D993884E4}"/>
              </a:ext>
            </a:extLst>
          </p:cNvPr>
          <p:cNvSpPr txBox="1"/>
          <p:nvPr/>
        </p:nvSpPr>
        <p:spPr>
          <a:xfrm>
            <a:off x="2856961" y="4094529"/>
            <a:ext cx="1471739" cy="338554"/>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Doxycyline</a:t>
            </a: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0">
            <a:extLst>
              <a:ext uri="{FF2B5EF4-FFF2-40B4-BE49-F238E27FC236}">
                <a16:creationId xmlns:a16="http://schemas.microsoft.com/office/drawing/2014/main" id="{24D65686-442A-43A2-8D0F-BD8F75E82BF8}"/>
              </a:ext>
            </a:extLst>
          </p:cNvPr>
          <p:cNvPicPr>
            <a:picLocks noChangeAspect="1"/>
          </p:cNvPicPr>
          <p:nvPr/>
        </p:nvPicPr>
        <p:blipFill>
          <a:blip r:embed="rId6"/>
          <a:stretch>
            <a:fillRect/>
          </a:stretch>
        </p:blipFill>
        <p:spPr>
          <a:xfrm>
            <a:off x="413434" y="2262247"/>
            <a:ext cx="4232683" cy="1782569"/>
          </a:xfrm>
          <a:prstGeom prst="rect">
            <a:avLst/>
          </a:prstGeom>
        </p:spPr>
      </p:pic>
      <p:pic>
        <p:nvPicPr>
          <p:cNvPr id="25" name="Content Placeholder 6" descr="Diagram&#10;&#10;Description automatically generated">
            <a:extLst>
              <a:ext uri="{FF2B5EF4-FFF2-40B4-BE49-F238E27FC236}">
                <a16:creationId xmlns:a16="http://schemas.microsoft.com/office/drawing/2014/main" id="{7DCB724E-F6AC-4E84-B345-D554EB21B950}"/>
              </a:ext>
            </a:extLst>
          </p:cNvPr>
          <p:cNvPicPr>
            <a:picLocks noGrp="1" noChangeAspect="1"/>
          </p:cNvPicPr>
          <p:nvPr>
            <p:ph idx="1"/>
          </p:nvPr>
        </p:nvPicPr>
        <p:blipFill>
          <a:blip r:embed="rId7"/>
          <a:stretch>
            <a:fillRect/>
          </a:stretch>
        </p:blipFill>
        <p:spPr>
          <a:xfrm>
            <a:off x="4735290" y="2537564"/>
            <a:ext cx="4408710" cy="3548806"/>
          </a:xfrm>
        </p:spPr>
      </p:pic>
      <p:sp>
        <p:nvSpPr>
          <p:cNvPr id="16" name="TextBox 15">
            <a:extLst>
              <a:ext uri="{FF2B5EF4-FFF2-40B4-BE49-F238E27FC236}">
                <a16:creationId xmlns:a16="http://schemas.microsoft.com/office/drawing/2014/main" id="{457EB100-79E9-4891-8B23-355361B2FDAD}"/>
              </a:ext>
            </a:extLst>
          </p:cNvPr>
          <p:cNvSpPr txBox="1"/>
          <p:nvPr/>
        </p:nvSpPr>
        <p:spPr>
          <a:xfrm rot="16200000">
            <a:off x="-98933" y="2914593"/>
            <a:ext cx="833883" cy="338554"/>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Mouse</a:t>
            </a:r>
          </a:p>
        </p:txBody>
      </p:sp>
      <p:sp>
        <p:nvSpPr>
          <p:cNvPr id="30" name="TextBox 29">
            <a:extLst>
              <a:ext uri="{FF2B5EF4-FFF2-40B4-BE49-F238E27FC236}">
                <a16:creationId xmlns:a16="http://schemas.microsoft.com/office/drawing/2014/main" id="{12F30273-8736-441E-8DDD-9202A4B854E9}"/>
              </a:ext>
            </a:extLst>
          </p:cNvPr>
          <p:cNvSpPr txBox="1"/>
          <p:nvPr/>
        </p:nvSpPr>
        <p:spPr>
          <a:xfrm rot="16200000">
            <a:off x="-112584" y="5012439"/>
            <a:ext cx="878767" cy="338554"/>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Human</a:t>
            </a:r>
          </a:p>
        </p:txBody>
      </p:sp>
      <p:sp>
        <p:nvSpPr>
          <p:cNvPr id="20" name="Title 1"/>
          <p:cNvSpPr>
            <a:spLocks noGrp="1"/>
          </p:cNvSpPr>
          <p:nvPr>
            <p:ph type="title"/>
          </p:nvPr>
        </p:nvSpPr>
        <p:spPr>
          <a:xfrm>
            <a:off x="628650" y="215075"/>
            <a:ext cx="7886700" cy="682442"/>
          </a:xfrm>
        </p:spPr>
        <p:txBody>
          <a:bodyPr>
            <a:normAutofit/>
          </a:bodyPr>
          <a:lstStyle/>
          <a:p>
            <a:pPr algn="ctr"/>
            <a:r>
              <a:rPr lang="en-US" sz="2400" b="1" dirty="0">
                <a:latin typeface="Arial" panose="020B0604020202020204" pitchFamily="34" charset="0"/>
                <a:cs typeface="Arial" panose="020B0604020202020204" pitchFamily="34" charset="0"/>
              </a:rPr>
              <a:t>Assays for H</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transport</a:t>
            </a:r>
            <a:endParaRPr lang="en-US" sz="2400" b="1" baseline="30000"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C5BCA561-0483-5649-9A9D-2B3BCD5B1C9D}"/>
              </a:ext>
            </a:extLst>
          </p:cNvPr>
          <p:cNvPicPr>
            <a:picLocks noChangeAspect="1"/>
          </p:cNvPicPr>
          <p:nvPr/>
        </p:nvPicPr>
        <p:blipFill rotWithShape="1">
          <a:blip r:embed="rId8"/>
          <a:srcRect t="-1236" b="8128"/>
          <a:stretch/>
        </p:blipFill>
        <p:spPr>
          <a:xfrm>
            <a:off x="158503" y="221821"/>
            <a:ext cx="628650" cy="585325"/>
          </a:xfrm>
          <a:prstGeom prst="rect">
            <a:avLst/>
          </a:prstGeom>
          <a:ln>
            <a:solidFill>
              <a:schemeClr val="bg1"/>
            </a:solidFill>
          </a:ln>
        </p:spPr>
      </p:pic>
      <p:sp>
        <p:nvSpPr>
          <p:cNvPr id="24" name="TextBox 23">
            <a:extLst>
              <a:ext uri="{FF2B5EF4-FFF2-40B4-BE49-F238E27FC236}">
                <a16:creationId xmlns:a16="http://schemas.microsoft.com/office/drawing/2014/main" id="{AF311E37-3849-4F47-B519-0E40AF6EA26E}"/>
              </a:ext>
            </a:extLst>
          </p:cNvPr>
          <p:cNvSpPr txBox="1"/>
          <p:nvPr/>
        </p:nvSpPr>
        <p:spPr>
          <a:xfrm>
            <a:off x="6175258" y="6495743"/>
            <a:ext cx="2919389"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Bonventre and Lee, Harvard</a:t>
            </a:r>
          </a:p>
        </p:txBody>
      </p:sp>
    </p:spTree>
    <p:extLst>
      <p:ext uri="{BB962C8B-B14F-4D97-AF65-F5344CB8AC3E}">
        <p14:creationId xmlns:p14="http://schemas.microsoft.com/office/powerpoint/2010/main" val="3760734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62707B-6B53-1948-AD23-FD1A0F8F4C71}"/>
              </a:ext>
            </a:extLst>
          </p:cNvPr>
          <p:cNvSpPr>
            <a:spLocks noGrp="1"/>
          </p:cNvSpPr>
          <p:nvPr>
            <p:ph type="title"/>
          </p:nvPr>
        </p:nvSpPr>
        <p:spPr>
          <a:xfrm>
            <a:off x="116711" y="-361079"/>
            <a:ext cx="8910578" cy="1325563"/>
          </a:xfrm>
        </p:spPr>
        <p:txBody>
          <a:bodyPr>
            <a:normAutofit/>
          </a:bodyPr>
          <a:lstStyle/>
          <a:p>
            <a:pPr algn="ctr"/>
            <a:r>
              <a:rPr lang="en-US" sz="2400" b="1" dirty="0">
                <a:latin typeface="Arial" panose="020B0604020202020204" pitchFamily="34" charset="0"/>
                <a:cs typeface="Arial" panose="020B0604020202020204" pitchFamily="34" charset="0"/>
              </a:rPr>
              <a:t>Organoids accumulate methotrexate</a:t>
            </a:r>
          </a:p>
        </p:txBody>
      </p:sp>
      <p:sp>
        <p:nvSpPr>
          <p:cNvPr id="16" name="TextBox 15">
            <a:extLst>
              <a:ext uri="{FF2B5EF4-FFF2-40B4-BE49-F238E27FC236}">
                <a16:creationId xmlns:a16="http://schemas.microsoft.com/office/drawing/2014/main" id="{EC62EA58-F575-6E46-A654-2CE135C02A3B}"/>
              </a:ext>
            </a:extLst>
          </p:cNvPr>
          <p:cNvSpPr txBox="1"/>
          <p:nvPr/>
        </p:nvSpPr>
        <p:spPr>
          <a:xfrm>
            <a:off x="745985" y="4279672"/>
            <a:ext cx="65755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100 µm</a:t>
            </a:r>
          </a:p>
        </p:txBody>
      </p:sp>
      <p:pic>
        <p:nvPicPr>
          <p:cNvPr id="12" name="Picture 11">
            <a:extLst>
              <a:ext uri="{FF2B5EF4-FFF2-40B4-BE49-F238E27FC236}">
                <a16:creationId xmlns:a16="http://schemas.microsoft.com/office/drawing/2014/main" id="{C5BCA561-0483-5649-9A9D-2B3BCD5B1C9D}"/>
              </a:ext>
            </a:extLst>
          </p:cNvPr>
          <p:cNvPicPr>
            <a:picLocks noChangeAspect="1"/>
          </p:cNvPicPr>
          <p:nvPr/>
        </p:nvPicPr>
        <p:blipFill rotWithShape="1">
          <a:blip r:embed="rId2"/>
          <a:srcRect t="-1236" b="8128"/>
          <a:stretch/>
        </p:blipFill>
        <p:spPr>
          <a:xfrm>
            <a:off x="158503" y="221821"/>
            <a:ext cx="628650" cy="585325"/>
          </a:xfrm>
          <a:prstGeom prst="rect">
            <a:avLst/>
          </a:prstGeom>
          <a:ln>
            <a:solidFill>
              <a:schemeClr val="bg1"/>
            </a:solidFill>
          </a:ln>
        </p:spPr>
      </p:pic>
      <p:sp>
        <p:nvSpPr>
          <p:cNvPr id="2" name="TextBox 1"/>
          <p:cNvSpPr txBox="1"/>
          <p:nvPr/>
        </p:nvSpPr>
        <p:spPr>
          <a:xfrm>
            <a:off x="1161288" y="1261872"/>
            <a:ext cx="7150608" cy="3693319"/>
          </a:xfrm>
          <a:prstGeom prst="rect">
            <a:avLst/>
          </a:prstGeom>
          <a:noFill/>
        </p:spPr>
        <p:txBody>
          <a:bodyPr wrap="square" rtlCol="0">
            <a:spAutoFit/>
          </a:bodyPr>
          <a:lstStyle/>
          <a:p>
            <a:r>
              <a:rPr lang="en-US" dirty="0"/>
              <a:t>Technology needed:</a:t>
            </a:r>
          </a:p>
          <a:p>
            <a:endParaRPr lang="en-US" dirty="0"/>
          </a:p>
          <a:p>
            <a:r>
              <a:rPr lang="en-US" dirty="0"/>
              <a:t>Segments expected to demonstrate activity:</a:t>
            </a:r>
          </a:p>
          <a:p>
            <a:endParaRPr lang="en-US" dirty="0"/>
          </a:p>
          <a:p>
            <a:r>
              <a:rPr lang="en-US" dirty="0"/>
              <a:t>Validated in: cell culture, organoids, zebrafish, in vitro – isolated tubules, in vivo animal models (with references)</a:t>
            </a:r>
          </a:p>
          <a:p>
            <a:endParaRPr lang="en-US" dirty="0"/>
          </a:p>
          <a:p>
            <a:r>
              <a:rPr lang="en-US" dirty="0"/>
              <a:t>Methods (specific for assay and quantitation) – as an RBK protocol?</a:t>
            </a:r>
          </a:p>
          <a:p>
            <a:endParaRPr lang="en-US" dirty="0"/>
          </a:p>
          <a:p>
            <a:r>
              <a:rPr lang="en-US" dirty="0"/>
              <a:t>Results – published (with hyperlinks) or unpublished</a:t>
            </a:r>
          </a:p>
          <a:p>
            <a:r>
              <a:rPr lang="en-US" dirty="0"/>
              <a:t>	- interpreted in terms of results expected based on studies of (age- and sex-matched</a:t>
            </a:r>
            <a:r>
              <a:rPr lang="en-US"/>
              <a:t>) controls</a:t>
            </a:r>
            <a:endParaRPr lang="en-US" dirty="0"/>
          </a:p>
          <a:p>
            <a:endParaRPr lang="en-US" dirty="0"/>
          </a:p>
        </p:txBody>
      </p:sp>
    </p:spTree>
    <p:extLst>
      <p:ext uri="{BB962C8B-B14F-4D97-AF65-F5344CB8AC3E}">
        <p14:creationId xmlns:p14="http://schemas.microsoft.com/office/powerpoint/2010/main" val="3933988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8E21A1-BE29-794D-B21D-13EFCFA14894}"/>
              </a:ext>
            </a:extLst>
          </p:cNvPr>
          <p:cNvPicPr>
            <a:picLocks noChangeAspect="1"/>
          </p:cNvPicPr>
          <p:nvPr/>
        </p:nvPicPr>
        <p:blipFill>
          <a:blip r:embed="rId2"/>
          <a:stretch>
            <a:fillRect/>
          </a:stretch>
        </p:blipFill>
        <p:spPr>
          <a:xfrm>
            <a:off x="223452" y="3044031"/>
            <a:ext cx="5961340" cy="2955831"/>
          </a:xfrm>
          <a:prstGeom prst="rect">
            <a:avLst/>
          </a:prstGeom>
        </p:spPr>
      </p:pic>
      <p:pic>
        <p:nvPicPr>
          <p:cNvPr id="6" name="Picture 5">
            <a:extLst>
              <a:ext uri="{FF2B5EF4-FFF2-40B4-BE49-F238E27FC236}">
                <a16:creationId xmlns:a16="http://schemas.microsoft.com/office/drawing/2014/main" id="{FB80BBEB-DEF4-4E4C-9F4E-1B17CCDD8BF2}"/>
              </a:ext>
            </a:extLst>
          </p:cNvPr>
          <p:cNvPicPr>
            <a:picLocks noChangeAspect="1"/>
          </p:cNvPicPr>
          <p:nvPr/>
        </p:nvPicPr>
        <p:blipFill>
          <a:blip r:embed="rId3"/>
          <a:stretch>
            <a:fillRect/>
          </a:stretch>
        </p:blipFill>
        <p:spPr>
          <a:xfrm>
            <a:off x="757560" y="650508"/>
            <a:ext cx="5195344" cy="2032161"/>
          </a:xfrm>
          <a:prstGeom prst="rect">
            <a:avLst/>
          </a:prstGeom>
        </p:spPr>
      </p:pic>
      <p:sp>
        <p:nvSpPr>
          <p:cNvPr id="7" name="TextBox 6">
            <a:extLst>
              <a:ext uri="{FF2B5EF4-FFF2-40B4-BE49-F238E27FC236}">
                <a16:creationId xmlns:a16="http://schemas.microsoft.com/office/drawing/2014/main" id="{8E38CFD1-1B1A-EA47-A3B1-E7FCDD74243E}"/>
              </a:ext>
            </a:extLst>
          </p:cNvPr>
          <p:cNvSpPr txBox="1"/>
          <p:nvPr/>
        </p:nvSpPr>
        <p:spPr>
          <a:xfrm>
            <a:off x="757560" y="1999183"/>
            <a:ext cx="2921139" cy="83099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fluorescein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methotrexate (MTX)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979 Da organic anion </a:t>
            </a:r>
          </a:p>
        </p:txBody>
      </p:sp>
      <p:sp>
        <p:nvSpPr>
          <p:cNvPr id="8" name="TextBox 7">
            <a:extLst>
              <a:ext uri="{FF2B5EF4-FFF2-40B4-BE49-F238E27FC236}">
                <a16:creationId xmlns:a16="http://schemas.microsoft.com/office/drawing/2014/main" id="{807E022D-D8DB-0440-8C4B-06A8053BAC2C}"/>
              </a:ext>
            </a:extLst>
          </p:cNvPr>
          <p:cNvSpPr txBox="1"/>
          <p:nvPr/>
        </p:nvSpPr>
        <p:spPr>
          <a:xfrm>
            <a:off x="3264704" y="6161425"/>
            <a:ext cx="2621666" cy="584775"/>
          </a:xfrm>
          <a:prstGeom prst="rect">
            <a:avLst/>
          </a:prstGeom>
          <a:solidFill>
            <a:schemeClr val="bg1"/>
          </a:solidFill>
          <a:ln w="28575">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During chase, MTX exits tubules faster than RD</a:t>
            </a:r>
          </a:p>
        </p:txBody>
      </p:sp>
      <p:sp>
        <p:nvSpPr>
          <p:cNvPr id="9" name="TextBox 8">
            <a:extLst>
              <a:ext uri="{FF2B5EF4-FFF2-40B4-BE49-F238E27FC236}">
                <a16:creationId xmlns:a16="http://schemas.microsoft.com/office/drawing/2014/main" id="{87169B2E-2676-EB47-A9CA-AF6CEE91DFA8}"/>
              </a:ext>
            </a:extLst>
          </p:cNvPr>
          <p:cNvSpPr txBox="1"/>
          <p:nvPr/>
        </p:nvSpPr>
        <p:spPr>
          <a:xfrm>
            <a:off x="6000670" y="6467524"/>
            <a:ext cx="323999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Freedman et al., Nat. Comms., 2015 </a:t>
            </a:r>
          </a:p>
        </p:txBody>
      </p:sp>
      <p:cxnSp>
        <p:nvCxnSpPr>
          <p:cNvPr id="10" name="Straight Arrow Connector 9">
            <a:extLst>
              <a:ext uri="{FF2B5EF4-FFF2-40B4-BE49-F238E27FC236}">
                <a16:creationId xmlns:a16="http://schemas.microsoft.com/office/drawing/2014/main" id="{CB558A42-A7BA-464B-A0A0-7EF772640CC3}"/>
              </a:ext>
            </a:extLst>
          </p:cNvPr>
          <p:cNvCxnSpPr>
            <a:cxnSpLocks/>
          </p:cNvCxnSpPr>
          <p:nvPr/>
        </p:nvCxnSpPr>
        <p:spPr>
          <a:xfrm flipH="1" flipV="1">
            <a:off x="2631598" y="5798916"/>
            <a:ext cx="633106" cy="498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 worm, invertebrate&#10;&#10;Description automatically generated">
            <a:extLst>
              <a:ext uri="{FF2B5EF4-FFF2-40B4-BE49-F238E27FC236}">
                <a16:creationId xmlns:a16="http://schemas.microsoft.com/office/drawing/2014/main" id="{4BF75F71-34FD-7145-A952-C07F1ADAE50F}"/>
              </a:ext>
            </a:extLst>
          </p:cNvPr>
          <p:cNvPicPr>
            <a:picLocks noChangeAspect="1"/>
          </p:cNvPicPr>
          <p:nvPr/>
        </p:nvPicPr>
        <p:blipFill>
          <a:blip r:embed="rId4"/>
          <a:stretch>
            <a:fillRect/>
          </a:stretch>
        </p:blipFill>
        <p:spPr>
          <a:xfrm>
            <a:off x="6507194" y="2142709"/>
            <a:ext cx="2487520" cy="1802644"/>
          </a:xfrm>
          <a:prstGeom prst="rect">
            <a:avLst/>
          </a:prstGeom>
        </p:spPr>
      </p:pic>
      <p:sp>
        <p:nvSpPr>
          <p:cNvPr id="15" name="TextBox 14">
            <a:extLst>
              <a:ext uri="{FF2B5EF4-FFF2-40B4-BE49-F238E27FC236}">
                <a16:creationId xmlns:a16="http://schemas.microsoft.com/office/drawing/2014/main" id="{BE4751B4-E602-B54B-9AB1-27C4C70F96C8}"/>
              </a:ext>
            </a:extLst>
          </p:cNvPr>
          <p:cNvSpPr txBox="1"/>
          <p:nvPr/>
        </p:nvSpPr>
        <p:spPr>
          <a:xfrm>
            <a:off x="6507194" y="3983337"/>
            <a:ext cx="248752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Killifish proximal tubule pulsed with MTX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Masereeuw</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Mol. Pharm., 1999)</a:t>
            </a:r>
            <a:endPar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E862707B-6B53-1948-AD23-FD1A0F8F4C71}"/>
              </a:ext>
            </a:extLst>
          </p:cNvPr>
          <p:cNvSpPr>
            <a:spLocks noGrp="1"/>
          </p:cNvSpPr>
          <p:nvPr>
            <p:ph type="title"/>
          </p:nvPr>
        </p:nvSpPr>
        <p:spPr>
          <a:xfrm>
            <a:off x="116711" y="-361079"/>
            <a:ext cx="8910578" cy="1325563"/>
          </a:xfrm>
        </p:spPr>
        <p:txBody>
          <a:bodyPr>
            <a:normAutofit/>
          </a:bodyPr>
          <a:lstStyle/>
          <a:p>
            <a:pPr algn="ctr"/>
            <a:r>
              <a:rPr lang="en-US" sz="2400" b="1" dirty="0">
                <a:latin typeface="Arial" panose="020B0604020202020204" pitchFamily="34" charset="0"/>
                <a:cs typeface="Arial" panose="020B0604020202020204" pitchFamily="34" charset="0"/>
              </a:rPr>
              <a:t>Organoids accumulate methotrexate</a:t>
            </a:r>
          </a:p>
        </p:txBody>
      </p:sp>
      <p:sp>
        <p:nvSpPr>
          <p:cNvPr id="16" name="TextBox 15">
            <a:extLst>
              <a:ext uri="{FF2B5EF4-FFF2-40B4-BE49-F238E27FC236}">
                <a16:creationId xmlns:a16="http://schemas.microsoft.com/office/drawing/2014/main" id="{EC62EA58-F575-6E46-A654-2CE135C02A3B}"/>
              </a:ext>
            </a:extLst>
          </p:cNvPr>
          <p:cNvSpPr txBox="1"/>
          <p:nvPr/>
        </p:nvSpPr>
        <p:spPr>
          <a:xfrm>
            <a:off x="745985" y="4279672"/>
            <a:ext cx="65755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100 µm</a:t>
            </a:r>
          </a:p>
        </p:txBody>
      </p:sp>
      <p:pic>
        <p:nvPicPr>
          <p:cNvPr id="12" name="Picture 11">
            <a:extLst>
              <a:ext uri="{FF2B5EF4-FFF2-40B4-BE49-F238E27FC236}">
                <a16:creationId xmlns:a16="http://schemas.microsoft.com/office/drawing/2014/main" id="{C5BCA561-0483-5649-9A9D-2B3BCD5B1C9D}"/>
              </a:ext>
            </a:extLst>
          </p:cNvPr>
          <p:cNvPicPr>
            <a:picLocks noChangeAspect="1"/>
          </p:cNvPicPr>
          <p:nvPr/>
        </p:nvPicPr>
        <p:blipFill rotWithShape="1">
          <a:blip r:embed="rId5"/>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2322642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D14303-B4B6-FB41-8836-49BF06FDEE62}"/>
              </a:ext>
            </a:extLst>
          </p:cNvPr>
          <p:cNvSpPr/>
          <p:nvPr/>
        </p:nvSpPr>
        <p:spPr>
          <a:xfrm>
            <a:off x="183807" y="3064212"/>
            <a:ext cx="8776387" cy="3293209"/>
          </a:xfrm>
          <a:prstGeom prst="rect">
            <a:avLst/>
          </a:prstGeom>
        </p:spPr>
        <p:txBody>
          <a:bodyPr wrap="square">
            <a:spAutoFit/>
          </a:bodyPr>
          <a:lstStyle/>
          <a:p>
            <a:pPr defTabSz="685800"/>
            <a:r>
              <a:rPr lang="en-US" sz="1600" b="1" dirty="0">
                <a:solidFill>
                  <a:srgbClr val="000000"/>
                </a:solidFill>
                <a:latin typeface="Arial" panose="020B0604020202020204" pitchFamily="34" charset="0"/>
                <a:cs typeface="Arial" panose="020B0604020202020204" pitchFamily="34" charset="0"/>
              </a:rPr>
              <a:t>Methylene Blue: </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Organoids were incubated with 3 ul of 1.5% methylene blue (Sigma Aldrich) in 200 ul Advanced RPMI media (Thermo Fisher) x 30 min, 1 </a:t>
            </a:r>
            <a:r>
              <a:rPr lang="en-US" sz="1600" dirty="0" err="1">
                <a:solidFill>
                  <a:srgbClr val="000000"/>
                </a:solidFill>
                <a:latin typeface="Arial" panose="020B0604020202020204" pitchFamily="34" charset="0"/>
                <a:cs typeface="Arial" panose="020B0604020202020204" pitchFamily="34" charset="0"/>
              </a:rPr>
              <a:t>hr</a:t>
            </a:r>
            <a:r>
              <a:rPr lang="en-US" sz="1600" dirty="0">
                <a:solidFill>
                  <a:srgbClr val="000000"/>
                </a:solidFill>
                <a:latin typeface="Arial" panose="020B0604020202020204" pitchFamily="34" charset="0"/>
                <a:cs typeface="Arial" panose="020B0604020202020204" pitchFamily="34" charset="0"/>
              </a:rPr>
              <a:t>, and 4 </a:t>
            </a:r>
            <a:r>
              <a:rPr lang="en-US" sz="1600" dirty="0" err="1">
                <a:solidFill>
                  <a:srgbClr val="000000"/>
                </a:solidFill>
                <a:latin typeface="Arial" panose="020B0604020202020204" pitchFamily="34" charset="0"/>
                <a:cs typeface="Arial" panose="020B0604020202020204" pitchFamily="34" charset="0"/>
              </a:rPr>
              <a:t>hrs</a:t>
            </a:r>
            <a:r>
              <a:rPr lang="en-US" sz="1600" dirty="0">
                <a:solidFill>
                  <a:srgbClr val="000000"/>
                </a:solidFill>
                <a:latin typeface="Arial" panose="020B0604020202020204" pitchFamily="34" charset="0"/>
                <a:cs typeface="Arial" panose="020B0604020202020204" pitchFamily="34" charset="0"/>
              </a:rPr>
              <a:t>, and washed with PBS twice. The organoids were embedded in OCT compound (Fisher Scientific) and frozen with liquid nitrogen. Cryosections of organoids were prepared with a Leica cryostat. Sections were imaged by light microscopy. </a:t>
            </a:r>
          </a:p>
          <a:p>
            <a:pPr defTabSz="685800"/>
            <a:endParaRPr lang="en-US" sz="1600" dirty="0">
              <a:solidFill>
                <a:srgbClr val="000000"/>
              </a:solidFill>
              <a:latin typeface="Arial" panose="020B0604020202020204" pitchFamily="34" charset="0"/>
              <a:cs typeface="Arial" panose="020B0604020202020204" pitchFamily="34" charset="0"/>
            </a:endParaRPr>
          </a:p>
          <a:p>
            <a:pPr defTabSz="685800"/>
            <a:r>
              <a:rPr lang="en-US" sz="1600" b="1" dirty="0">
                <a:solidFill>
                  <a:srgbClr val="000000"/>
                </a:solidFill>
                <a:latin typeface="Arial" panose="020B0604020202020204" pitchFamily="34" charset="0"/>
                <a:cs typeface="Arial" panose="020B0604020202020204" pitchFamily="34" charset="0"/>
              </a:rPr>
              <a:t>FITC-labeled Methotrexate: </a:t>
            </a:r>
          </a:p>
          <a:p>
            <a:pPr defTabSz="685800"/>
            <a:r>
              <a:rPr lang="en-US" sz="1600" dirty="0">
                <a:solidFill>
                  <a:srgbClr val="000000"/>
                </a:solidFill>
                <a:latin typeface="Arial" panose="020B0604020202020204" pitchFamily="34" charset="0"/>
                <a:cs typeface="Arial" panose="020B0604020202020204" pitchFamily="34" charset="0"/>
              </a:rPr>
              <a:t>Organoids were incubated with 10 </a:t>
            </a:r>
            <a:r>
              <a:rPr lang="en-US" sz="1600" dirty="0" err="1">
                <a:solidFill>
                  <a:srgbClr val="000000"/>
                </a:solidFill>
                <a:latin typeface="Arial" panose="020B0604020202020204" pitchFamily="34" charset="0"/>
                <a:cs typeface="Arial" panose="020B0604020202020204" pitchFamily="34" charset="0"/>
              </a:rPr>
              <a:t>uM</a:t>
            </a:r>
            <a:r>
              <a:rPr lang="en-US" sz="1600" dirty="0">
                <a:solidFill>
                  <a:srgbClr val="000000"/>
                </a:solidFill>
                <a:latin typeface="Arial" panose="020B0604020202020204" pitchFamily="34" charset="0"/>
                <a:cs typeface="Arial" panose="020B0604020202020204" pitchFamily="34" charset="0"/>
              </a:rPr>
              <a:t> FITC-labeled methotrexate (Thermo Fisher) in 200 ul Advanced RPMI media (Thermo Fisher) x 4 </a:t>
            </a:r>
            <a:r>
              <a:rPr lang="en-US" sz="1600" dirty="0" err="1">
                <a:solidFill>
                  <a:srgbClr val="000000"/>
                </a:solidFill>
                <a:latin typeface="Arial" panose="020B0604020202020204" pitchFamily="34" charset="0"/>
                <a:cs typeface="Arial" panose="020B0604020202020204" pitchFamily="34" charset="0"/>
              </a:rPr>
              <a:t>hrs</a:t>
            </a:r>
            <a:r>
              <a:rPr lang="en-US" sz="1600" dirty="0">
                <a:solidFill>
                  <a:srgbClr val="000000"/>
                </a:solidFill>
                <a:latin typeface="Arial" panose="020B0604020202020204" pitchFamily="34" charset="0"/>
                <a:cs typeface="Arial" panose="020B0604020202020204" pitchFamily="34" charset="0"/>
              </a:rPr>
              <a:t> and washed with Advanced RPMI three times. Organoids were fixed with 4% paraformaldehyde (Electron Microscopy Sciences) at room temperature for 1 hr. Organoids were embedded in OCT compound (Fisher Scientific) and frozen with liquid nitrogen. Cryosections sections were </a:t>
            </a:r>
            <a:r>
              <a:rPr lang="en-US" sz="1600" dirty="0" err="1">
                <a:solidFill>
                  <a:srgbClr val="000000"/>
                </a:solidFill>
                <a:latin typeface="Arial" panose="020B0604020202020204" pitchFamily="34" charset="0"/>
                <a:cs typeface="Arial" panose="020B0604020202020204" pitchFamily="34" charset="0"/>
              </a:rPr>
              <a:t>immunostained</a:t>
            </a:r>
            <a:r>
              <a:rPr lang="en-US" sz="1600" dirty="0">
                <a:solidFill>
                  <a:srgbClr val="000000"/>
                </a:solidFill>
                <a:latin typeface="Arial" panose="020B0604020202020204" pitchFamily="34" charset="0"/>
                <a:cs typeface="Arial" panose="020B0604020202020204" pitchFamily="34" charset="0"/>
              </a:rPr>
              <a:t> with antibodies. </a:t>
            </a:r>
          </a:p>
        </p:txBody>
      </p:sp>
      <p:sp>
        <p:nvSpPr>
          <p:cNvPr id="2" name="Title 1">
            <a:extLst>
              <a:ext uri="{FF2B5EF4-FFF2-40B4-BE49-F238E27FC236}">
                <a16:creationId xmlns:a16="http://schemas.microsoft.com/office/drawing/2014/main" id="{6AD7CC54-B35E-ED4B-AA09-886469392F93}"/>
              </a:ext>
            </a:extLst>
          </p:cNvPr>
          <p:cNvSpPr>
            <a:spLocks noGrp="1"/>
          </p:cNvSpPr>
          <p:nvPr>
            <p:ph type="title"/>
          </p:nvPr>
        </p:nvSpPr>
        <p:spPr>
          <a:xfrm>
            <a:off x="438837" y="44434"/>
            <a:ext cx="7886700" cy="994172"/>
          </a:xfrm>
        </p:spPr>
        <p:txBody>
          <a:bodyPr>
            <a:normAutofit/>
          </a:bodyPr>
          <a:lstStyle/>
          <a:p>
            <a:pPr algn="ctr"/>
            <a:r>
              <a:rPr lang="en-US" sz="2400" b="1" dirty="0">
                <a:latin typeface="Arial" panose="020B0604020202020204" pitchFamily="34" charset="0"/>
                <a:cs typeface="Arial" panose="020B0604020202020204" pitchFamily="34" charset="0"/>
              </a:rPr>
              <a:t>Secretion assay in kidney organoids: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methotrexate</a:t>
            </a:r>
          </a:p>
        </p:txBody>
      </p:sp>
      <p:pic>
        <p:nvPicPr>
          <p:cNvPr id="4" name="Picture 3">
            <a:extLst>
              <a:ext uri="{FF2B5EF4-FFF2-40B4-BE49-F238E27FC236}">
                <a16:creationId xmlns:a16="http://schemas.microsoft.com/office/drawing/2014/main" id="{71D6C5B1-1F05-EA4D-B213-EE7BF5BEF0D4}"/>
              </a:ext>
            </a:extLst>
          </p:cNvPr>
          <p:cNvPicPr>
            <a:picLocks noChangeAspect="1"/>
          </p:cNvPicPr>
          <p:nvPr/>
        </p:nvPicPr>
        <p:blipFill rotWithShape="1">
          <a:blip r:embed="rId2">
            <a:lum contrast="20000"/>
          </a:blip>
          <a:srcRect l="7032" t="23366"/>
          <a:stretch/>
        </p:blipFill>
        <p:spPr>
          <a:xfrm>
            <a:off x="1064050" y="1190478"/>
            <a:ext cx="4884941" cy="1591936"/>
          </a:xfrm>
          <a:prstGeom prst="rect">
            <a:avLst/>
          </a:prstGeom>
        </p:spPr>
      </p:pic>
      <p:pic>
        <p:nvPicPr>
          <p:cNvPr id="5" name="Picture 4">
            <a:extLst>
              <a:ext uri="{FF2B5EF4-FFF2-40B4-BE49-F238E27FC236}">
                <a16:creationId xmlns:a16="http://schemas.microsoft.com/office/drawing/2014/main" id="{DD46BBE6-E6B5-C54F-83DD-07E7C788173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6671224" y="1251078"/>
            <a:ext cx="1483833" cy="1478906"/>
          </a:xfrm>
          <a:prstGeom prst="rect">
            <a:avLst/>
          </a:prstGeom>
        </p:spPr>
      </p:pic>
      <p:pic>
        <p:nvPicPr>
          <p:cNvPr id="11" name="Picture 10">
            <a:extLst>
              <a:ext uri="{FF2B5EF4-FFF2-40B4-BE49-F238E27FC236}">
                <a16:creationId xmlns:a16="http://schemas.microsoft.com/office/drawing/2014/main" id="{3084BC19-D326-894F-949B-84F95BD85BC9}"/>
              </a:ext>
            </a:extLst>
          </p:cNvPr>
          <p:cNvPicPr>
            <a:picLocks noChangeAspect="1"/>
          </p:cNvPicPr>
          <p:nvPr/>
        </p:nvPicPr>
        <p:blipFill>
          <a:blip r:embed="rId5"/>
          <a:stretch>
            <a:fillRect/>
          </a:stretch>
        </p:blipFill>
        <p:spPr>
          <a:xfrm rot="5400000">
            <a:off x="7344095" y="515222"/>
            <a:ext cx="258392" cy="1213320"/>
          </a:xfrm>
          <a:prstGeom prst="rect">
            <a:avLst/>
          </a:prstGeom>
        </p:spPr>
      </p:pic>
      <p:sp>
        <p:nvSpPr>
          <p:cNvPr id="18" name="TextBox 17">
            <a:extLst>
              <a:ext uri="{FF2B5EF4-FFF2-40B4-BE49-F238E27FC236}">
                <a16:creationId xmlns:a16="http://schemas.microsoft.com/office/drawing/2014/main" id="{6ADC0F82-C7EF-BB40-A3D6-A808C58B56D9}"/>
              </a:ext>
            </a:extLst>
          </p:cNvPr>
          <p:cNvSpPr txBox="1"/>
          <p:nvPr/>
        </p:nvSpPr>
        <p:spPr>
          <a:xfrm>
            <a:off x="6473842" y="2780813"/>
            <a:ext cx="2280638" cy="307777"/>
          </a:xfrm>
          <a:prstGeom prst="rect">
            <a:avLst/>
          </a:prstGeom>
          <a:noFill/>
        </p:spPr>
        <p:txBody>
          <a:bodyPr wrap="square" rtlCol="0">
            <a:spAutoFit/>
          </a:bodyPr>
          <a:lstStyle/>
          <a:p>
            <a:pPr defTabSz="685800">
              <a:defRPr/>
            </a:pPr>
            <a:r>
              <a:rPr lang="en-US" sz="1400" b="1" dirty="0">
                <a:solidFill>
                  <a:srgbClr val="00B050"/>
                </a:solidFill>
                <a:latin typeface="Arial" panose="020B0604020202020204" pitchFamily="34" charset="0"/>
                <a:cs typeface="Arial" panose="020B0604020202020204" pitchFamily="34" charset="0"/>
              </a:rPr>
              <a:t>MTX: FITC-methotrexate</a:t>
            </a:r>
          </a:p>
        </p:txBody>
      </p:sp>
      <p:sp>
        <p:nvSpPr>
          <p:cNvPr id="19" name="TextBox 18">
            <a:extLst>
              <a:ext uri="{FF2B5EF4-FFF2-40B4-BE49-F238E27FC236}">
                <a16:creationId xmlns:a16="http://schemas.microsoft.com/office/drawing/2014/main" id="{148D51FF-E2A7-984F-AECC-5B2AAEA92D01}"/>
              </a:ext>
            </a:extLst>
          </p:cNvPr>
          <p:cNvSpPr txBox="1"/>
          <p:nvPr/>
        </p:nvSpPr>
        <p:spPr>
          <a:xfrm>
            <a:off x="2860995" y="2789867"/>
            <a:ext cx="1711006" cy="307777"/>
          </a:xfrm>
          <a:prstGeom prst="rect">
            <a:avLst/>
          </a:prstGeom>
          <a:noFill/>
        </p:spPr>
        <p:txBody>
          <a:bodyPr wrap="square" rtlCol="0">
            <a:spAutoFit/>
          </a:bodyPr>
          <a:lstStyle/>
          <a:p>
            <a:pPr defTabSz="685800">
              <a:defRPr/>
            </a:pPr>
            <a:r>
              <a:rPr lang="en-US" sz="1400" b="1" dirty="0">
                <a:solidFill>
                  <a:srgbClr val="0070C0"/>
                </a:solidFill>
                <a:latin typeface="Arial" panose="020B0604020202020204" pitchFamily="34" charset="0"/>
                <a:cs typeface="Arial" panose="020B0604020202020204" pitchFamily="34" charset="0"/>
              </a:rPr>
              <a:t>Methylene Blue</a:t>
            </a:r>
          </a:p>
        </p:txBody>
      </p:sp>
      <p:sp>
        <p:nvSpPr>
          <p:cNvPr id="6" name="TextBox 5">
            <a:extLst>
              <a:ext uri="{FF2B5EF4-FFF2-40B4-BE49-F238E27FC236}">
                <a16:creationId xmlns:a16="http://schemas.microsoft.com/office/drawing/2014/main" id="{CEDE48EB-C445-1942-8528-7F24C29430E6}"/>
              </a:ext>
            </a:extLst>
          </p:cNvPr>
          <p:cNvSpPr txBox="1"/>
          <p:nvPr/>
        </p:nvSpPr>
        <p:spPr>
          <a:xfrm>
            <a:off x="1733036" y="934439"/>
            <a:ext cx="506870" cy="307777"/>
          </a:xfrm>
          <a:prstGeom prst="rect">
            <a:avLst/>
          </a:prstGeom>
          <a:noFill/>
        </p:spPr>
        <p:txBody>
          <a:bodyPr wrap="none" rtlCol="0">
            <a:spAutoFit/>
          </a:bodyPr>
          <a:lstStyle/>
          <a:p>
            <a:pPr defTabSz="685800"/>
            <a:r>
              <a:rPr lang="en-US" sz="1400" b="1" dirty="0">
                <a:solidFill>
                  <a:prstClr val="black"/>
                </a:solidFill>
                <a:latin typeface="Calibri" panose="020F0502020204030204"/>
              </a:rPr>
              <a:t>0.5h</a:t>
            </a:r>
          </a:p>
        </p:txBody>
      </p:sp>
      <p:sp>
        <p:nvSpPr>
          <p:cNvPr id="10" name="TextBox 9">
            <a:extLst>
              <a:ext uri="{FF2B5EF4-FFF2-40B4-BE49-F238E27FC236}">
                <a16:creationId xmlns:a16="http://schemas.microsoft.com/office/drawing/2014/main" id="{79579804-78A1-B949-9352-1FDA51C15043}"/>
              </a:ext>
            </a:extLst>
          </p:cNvPr>
          <p:cNvSpPr txBox="1"/>
          <p:nvPr/>
        </p:nvSpPr>
        <p:spPr>
          <a:xfrm>
            <a:off x="3347702" y="934439"/>
            <a:ext cx="370614" cy="307777"/>
          </a:xfrm>
          <a:prstGeom prst="rect">
            <a:avLst/>
          </a:prstGeom>
          <a:noFill/>
        </p:spPr>
        <p:txBody>
          <a:bodyPr wrap="none" rtlCol="0">
            <a:spAutoFit/>
          </a:bodyPr>
          <a:lstStyle/>
          <a:p>
            <a:pPr defTabSz="685800"/>
            <a:r>
              <a:rPr lang="en-US" sz="1400" b="1">
                <a:solidFill>
                  <a:prstClr val="black"/>
                </a:solidFill>
                <a:latin typeface="Calibri" panose="020F0502020204030204"/>
              </a:rPr>
              <a:t>1h</a:t>
            </a:r>
          </a:p>
        </p:txBody>
      </p:sp>
      <p:sp>
        <p:nvSpPr>
          <p:cNvPr id="12" name="TextBox 11">
            <a:extLst>
              <a:ext uri="{FF2B5EF4-FFF2-40B4-BE49-F238E27FC236}">
                <a16:creationId xmlns:a16="http://schemas.microsoft.com/office/drawing/2014/main" id="{721B7B3E-2365-8E4D-B3DB-5116EB8B1E29}"/>
              </a:ext>
            </a:extLst>
          </p:cNvPr>
          <p:cNvSpPr txBox="1"/>
          <p:nvPr/>
        </p:nvSpPr>
        <p:spPr>
          <a:xfrm>
            <a:off x="4803551" y="934439"/>
            <a:ext cx="370614" cy="307777"/>
          </a:xfrm>
          <a:prstGeom prst="rect">
            <a:avLst/>
          </a:prstGeom>
          <a:noFill/>
        </p:spPr>
        <p:txBody>
          <a:bodyPr wrap="none" rtlCol="0">
            <a:spAutoFit/>
          </a:bodyPr>
          <a:lstStyle/>
          <a:p>
            <a:pPr defTabSz="685800"/>
            <a:r>
              <a:rPr lang="en-US" sz="1400" b="1">
                <a:solidFill>
                  <a:prstClr val="black"/>
                </a:solidFill>
                <a:latin typeface="Calibri" panose="020F0502020204030204"/>
              </a:rPr>
              <a:t>4h</a:t>
            </a:r>
          </a:p>
        </p:txBody>
      </p:sp>
      <p:sp>
        <p:nvSpPr>
          <p:cNvPr id="7" name="TextBox 6">
            <a:extLst>
              <a:ext uri="{FF2B5EF4-FFF2-40B4-BE49-F238E27FC236}">
                <a16:creationId xmlns:a16="http://schemas.microsoft.com/office/drawing/2014/main" id="{AF311E37-3849-4F47-B519-0E40AF6EA26E}"/>
              </a:ext>
            </a:extLst>
          </p:cNvPr>
          <p:cNvSpPr txBox="1"/>
          <p:nvPr/>
        </p:nvSpPr>
        <p:spPr>
          <a:xfrm>
            <a:off x="6866631" y="6495743"/>
            <a:ext cx="2087431" cy="338554"/>
          </a:xfrm>
          <a:prstGeom prst="rect">
            <a:avLst/>
          </a:prstGeom>
          <a:noFill/>
        </p:spPr>
        <p:txBody>
          <a:bodyPr wrap="none" rtlCol="0">
            <a:spAutoFit/>
          </a:bodyPr>
          <a:lstStyle/>
          <a:p>
            <a:pPr defTabSz="685800"/>
            <a:r>
              <a:rPr lang="en-US" sz="1600" b="1" dirty="0">
                <a:solidFill>
                  <a:prstClr val="black"/>
                </a:solidFill>
                <a:latin typeface="Arial" panose="020B0604020202020204" pitchFamily="34" charset="0"/>
                <a:cs typeface="Arial" panose="020B0604020202020204" pitchFamily="34" charset="0"/>
              </a:rPr>
              <a:t>Bonventre, Harvard</a:t>
            </a:r>
          </a:p>
        </p:txBody>
      </p:sp>
      <p:pic>
        <p:nvPicPr>
          <p:cNvPr id="13" name="Picture 12">
            <a:extLst>
              <a:ext uri="{FF2B5EF4-FFF2-40B4-BE49-F238E27FC236}">
                <a16:creationId xmlns:a16="http://schemas.microsoft.com/office/drawing/2014/main" id="{C5BCA561-0483-5649-9A9D-2B3BCD5B1C9D}"/>
              </a:ext>
            </a:extLst>
          </p:cNvPr>
          <p:cNvPicPr>
            <a:picLocks noChangeAspect="1"/>
          </p:cNvPicPr>
          <p:nvPr/>
        </p:nvPicPr>
        <p:blipFill rotWithShape="1">
          <a:blip r:embed="rId6"/>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2435608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5BCA561-0483-5649-9A9D-2B3BCD5B1C9D}"/>
              </a:ext>
            </a:extLst>
          </p:cNvPr>
          <p:cNvPicPr>
            <a:picLocks noChangeAspect="1"/>
          </p:cNvPicPr>
          <p:nvPr/>
        </p:nvPicPr>
        <p:blipFill rotWithShape="1">
          <a:blip r:embed="rId3"/>
          <a:srcRect t="-1236" b="8128"/>
          <a:stretch/>
        </p:blipFill>
        <p:spPr>
          <a:xfrm>
            <a:off x="136248" y="114841"/>
            <a:ext cx="628650" cy="585325"/>
          </a:xfrm>
          <a:prstGeom prst="rect">
            <a:avLst/>
          </a:prstGeom>
          <a:ln>
            <a:solidFill>
              <a:schemeClr val="bg1"/>
            </a:solidFill>
          </a:ln>
        </p:spPr>
      </p:pic>
      <p:grpSp>
        <p:nvGrpSpPr>
          <p:cNvPr id="5" name="図形グループ 9">
            <a:extLst>
              <a:ext uri="{FF2B5EF4-FFF2-40B4-BE49-F238E27FC236}">
                <a16:creationId xmlns:a16="http://schemas.microsoft.com/office/drawing/2014/main" id="{09CE7D19-1672-48EA-9797-70DA2F7506D9}"/>
              </a:ext>
            </a:extLst>
          </p:cNvPr>
          <p:cNvGrpSpPr/>
          <p:nvPr/>
        </p:nvGrpSpPr>
        <p:grpSpPr>
          <a:xfrm>
            <a:off x="34725" y="-334211"/>
            <a:ext cx="11057682" cy="1470026"/>
            <a:chOff x="2271585" y="-253741"/>
            <a:chExt cx="11022044" cy="1470025"/>
          </a:xfrm>
        </p:grpSpPr>
        <p:sp>
          <p:nvSpPr>
            <p:cNvPr id="6" name="タイトル 1">
              <a:extLst>
                <a:ext uri="{FF2B5EF4-FFF2-40B4-BE49-F238E27FC236}">
                  <a16:creationId xmlns:a16="http://schemas.microsoft.com/office/drawing/2014/main" id="{423FA442-387B-4519-98E4-0F89D0C63ED2}"/>
                </a:ext>
              </a:extLst>
            </p:cNvPr>
            <p:cNvSpPr txBox="1">
              <a:spLocks/>
            </p:cNvSpPr>
            <p:nvPr/>
          </p:nvSpPr>
          <p:spPr>
            <a:xfrm>
              <a:off x="4305031" y="-253741"/>
              <a:ext cx="8988598"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457200" rtl="0" eaLnBrk="1" fontAlgn="auto" latinLnBrk="0" hangingPunct="1">
                <a:lnSpc>
                  <a:spcPct val="70000"/>
                </a:lnSpc>
                <a:spcBef>
                  <a:spcPct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Light" panose="020F0302020204030204"/>
                <a:ea typeface="游ゴシック Light" panose="020B0300000000000000" pitchFamily="34" charset="-128"/>
                <a:cs typeface="+mj-cs"/>
              </a:endParaRPr>
            </a:p>
          </p:txBody>
        </p:sp>
        <p:sp>
          <p:nvSpPr>
            <p:cNvPr id="8" name="タイトル 1">
              <a:extLst>
                <a:ext uri="{FF2B5EF4-FFF2-40B4-BE49-F238E27FC236}">
                  <a16:creationId xmlns:a16="http://schemas.microsoft.com/office/drawing/2014/main" id="{847E615A-B5B5-4F3C-B27D-6BE0C54DCCBB}"/>
                </a:ext>
              </a:extLst>
            </p:cNvPr>
            <p:cNvSpPr txBox="1">
              <a:spLocks/>
            </p:cNvSpPr>
            <p:nvPr/>
          </p:nvSpPr>
          <p:spPr>
            <a:xfrm>
              <a:off x="2271585" y="-53743"/>
              <a:ext cx="2129194" cy="939668"/>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2800" b="0" i="1" u="none" strike="noStrike" kern="1200" cap="none" spc="0" normalizeH="0" baseline="0" noProof="0" dirty="0">
                <a:ln>
                  <a:noFill/>
                </a:ln>
                <a:solidFill>
                  <a:prstClr val="white">
                    <a:lumMod val="50000"/>
                  </a:prstClr>
                </a:solidFill>
                <a:effectLst/>
                <a:uLnTx/>
                <a:uFillTx/>
                <a:latin typeface="Calibri Light" panose="020F0302020204030204"/>
                <a:ea typeface="游ゴシック Light" panose="020B0300000000000000" pitchFamily="34" charset="-128"/>
                <a:cs typeface="+mj-cs"/>
              </a:endParaRPr>
            </a:p>
          </p:txBody>
        </p:sp>
      </p:grpSp>
      <p:grpSp>
        <p:nvGrpSpPr>
          <p:cNvPr id="9" name="Group 7">
            <a:extLst>
              <a:ext uri="{FF2B5EF4-FFF2-40B4-BE49-F238E27FC236}">
                <a16:creationId xmlns:a16="http://schemas.microsoft.com/office/drawing/2014/main" id="{076DE41F-1054-4A4F-8EC8-549E8B8AD8FB}"/>
              </a:ext>
            </a:extLst>
          </p:cNvPr>
          <p:cNvGrpSpPr/>
          <p:nvPr/>
        </p:nvGrpSpPr>
        <p:grpSpPr>
          <a:xfrm>
            <a:off x="3094471" y="1221357"/>
            <a:ext cx="5890458" cy="5774416"/>
            <a:chOff x="167150" y="674510"/>
            <a:chExt cx="5890458" cy="5774416"/>
          </a:xfrm>
        </p:grpSpPr>
        <p:pic>
          <p:nvPicPr>
            <p:cNvPr id="10" name="Picture 8">
              <a:extLst>
                <a:ext uri="{FF2B5EF4-FFF2-40B4-BE49-F238E27FC236}">
                  <a16:creationId xmlns:a16="http://schemas.microsoft.com/office/drawing/2014/main" id="{9723E615-A87A-469E-A471-48B89FB80A4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Lst>
            </a:blip>
            <a:stretch>
              <a:fillRect/>
            </a:stretch>
          </p:blipFill>
          <p:spPr>
            <a:xfrm>
              <a:off x="3390774" y="986188"/>
              <a:ext cx="2665898" cy="2238867"/>
            </a:xfrm>
            <a:prstGeom prst="rect">
              <a:avLst/>
            </a:prstGeom>
          </p:spPr>
        </p:pic>
        <p:pic>
          <p:nvPicPr>
            <p:cNvPr id="11" name="Picture 9" descr="A picture containing night sky&#10;&#10;Description automatically generated">
              <a:extLst>
                <a:ext uri="{FF2B5EF4-FFF2-40B4-BE49-F238E27FC236}">
                  <a16:creationId xmlns:a16="http://schemas.microsoft.com/office/drawing/2014/main" id="{AC44BCB4-CB57-4035-ABD9-341E793F1AD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354003" y="986188"/>
              <a:ext cx="1515182" cy="1140097"/>
            </a:xfrm>
            <a:prstGeom prst="rect">
              <a:avLst/>
            </a:prstGeom>
          </p:spPr>
        </p:pic>
        <p:pic>
          <p:nvPicPr>
            <p:cNvPr id="12" name="Picture 10" descr="A picture containing coelenterate, hydrozoan, ocean floor&#10;&#10;Description automatically generated">
              <a:extLst>
                <a:ext uri="{FF2B5EF4-FFF2-40B4-BE49-F238E27FC236}">
                  <a16:creationId xmlns:a16="http://schemas.microsoft.com/office/drawing/2014/main" id="{80EA8732-B413-44D6-8F61-48AF60A78D20}"/>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Effect>
                        <a14:brightnessContrast bright="40000"/>
                      </a14:imgEffect>
                    </a14:imgLayer>
                  </a14:imgProps>
                </a:ext>
              </a:extLst>
            </a:blip>
            <a:stretch>
              <a:fillRect/>
            </a:stretch>
          </p:blipFill>
          <p:spPr>
            <a:xfrm>
              <a:off x="1871321" y="2091076"/>
              <a:ext cx="1515182" cy="1140097"/>
            </a:xfrm>
            <a:prstGeom prst="rect">
              <a:avLst/>
            </a:prstGeom>
          </p:spPr>
        </p:pic>
        <p:pic>
          <p:nvPicPr>
            <p:cNvPr id="13" name="Picture 11" descr="A picture containing indoor, dark, blurry&#10;&#10;Description automatically generated">
              <a:extLst>
                <a:ext uri="{FF2B5EF4-FFF2-40B4-BE49-F238E27FC236}">
                  <a16:creationId xmlns:a16="http://schemas.microsoft.com/office/drawing/2014/main" id="{B2E7636C-217D-416C-9BC4-C133D7FF6331}"/>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p:blipFill>
          <p:spPr>
            <a:xfrm>
              <a:off x="351866" y="2091076"/>
              <a:ext cx="1515183" cy="1140097"/>
            </a:xfrm>
            <a:prstGeom prst="rect">
              <a:avLst/>
            </a:prstGeom>
          </p:spPr>
        </p:pic>
        <p:pic>
          <p:nvPicPr>
            <p:cNvPr id="14" name="Picture 12" descr="A picture containing night sky&#10;&#10;Description automatically generated">
              <a:extLst>
                <a:ext uri="{FF2B5EF4-FFF2-40B4-BE49-F238E27FC236}">
                  <a16:creationId xmlns:a16="http://schemas.microsoft.com/office/drawing/2014/main" id="{F44F0A1F-757E-4785-865E-BE52464D2DB7}"/>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a14:imgEffect>
                    </a14:imgLayer>
                  </a14:imgProps>
                </a:ext>
              </a:extLst>
            </a:blip>
            <a:stretch>
              <a:fillRect/>
            </a:stretch>
          </p:blipFill>
          <p:spPr>
            <a:xfrm>
              <a:off x="1871321" y="986188"/>
              <a:ext cx="1515182" cy="1140097"/>
            </a:xfrm>
            <a:prstGeom prst="rect">
              <a:avLst/>
            </a:prstGeom>
          </p:spPr>
        </p:pic>
        <p:sp>
          <p:nvSpPr>
            <p:cNvPr id="15" name="TextBox 13">
              <a:extLst>
                <a:ext uri="{FF2B5EF4-FFF2-40B4-BE49-F238E27FC236}">
                  <a16:creationId xmlns:a16="http://schemas.microsoft.com/office/drawing/2014/main" id="{956D7BB5-7112-4B6D-BD81-672DD4F4B0DB}"/>
                </a:ext>
              </a:extLst>
            </p:cNvPr>
            <p:cNvSpPr txBox="1"/>
            <p:nvPr/>
          </p:nvSpPr>
          <p:spPr>
            <a:xfrm>
              <a:off x="3358111" y="958910"/>
              <a:ext cx="230544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70C0"/>
                  </a:solidFill>
                  <a:effectLst/>
                  <a:uLnTx/>
                  <a:uFillTx/>
                  <a:latin typeface="Calibri" panose="020F0502020204030204"/>
                  <a:ea typeface="+mn-ea"/>
                  <a:cs typeface="+mn-cs"/>
                </a:rPr>
                <a:t>DAPI</a:t>
              </a:r>
              <a:r>
                <a:rPr kumimoji="0" lang="en-US" sz="1100" b="0" i="0" u="none" strike="noStrike" kern="1200" cap="none" spc="0" normalizeH="0" baseline="0" noProof="0" dirty="0">
                  <a:ln>
                    <a:noFill/>
                  </a:ln>
                  <a:solidFill>
                    <a:srgbClr val="00B050"/>
                  </a:solidFill>
                  <a:effectLst/>
                  <a:uLnTx/>
                  <a:uFillTx/>
                  <a:latin typeface="Calibri" panose="020F0502020204030204"/>
                  <a:ea typeface="+mn-ea"/>
                  <a:cs typeface="+mn-cs"/>
                </a:rPr>
                <a:t> Rho123 </a:t>
              </a:r>
              <a:r>
                <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mn-cs"/>
                </a:rPr>
                <a:t>MDR1 </a:t>
              </a:r>
              <a:r>
                <a:rPr kumimoji="0" lang="en-US" sz="11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LTL</a:t>
              </a:r>
            </a:p>
          </p:txBody>
        </p:sp>
        <p:sp>
          <p:nvSpPr>
            <p:cNvPr id="16" name="TextBox 14">
              <a:extLst>
                <a:ext uri="{FF2B5EF4-FFF2-40B4-BE49-F238E27FC236}">
                  <a16:creationId xmlns:a16="http://schemas.microsoft.com/office/drawing/2014/main" id="{87965F87-410C-405F-B194-8D130D2756E1}"/>
                </a:ext>
              </a:extLst>
            </p:cNvPr>
            <p:cNvSpPr txBox="1"/>
            <p:nvPr/>
          </p:nvSpPr>
          <p:spPr>
            <a:xfrm>
              <a:off x="288598" y="939244"/>
              <a:ext cx="575914" cy="312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70C0"/>
                  </a:solidFill>
                  <a:effectLst/>
                  <a:uLnTx/>
                  <a:uFillTx/>
                  <a:latin typeface="Calibri" panose="020F0502020204030204"/>
                  <a:ea typeface="+mn-ea"/>
                  <a:cs typeface="+mn-cs"/>
                </a:rPr>
                <a:t>DAPI</a:t>
              </a:r>
              <a:r>
                <a:rPr kumimoji="0" lang="en-US" sz="1100" b="0" i="0" u="none" strike="noStrike" kern="1200" cap="none" spc="0" normalizeH="0" baseline="0" noProof="0" dirty="0">
                  <a:ln>
                    <a:noFill/>
                  </a:ln>
                  <a:solidFill>
                    <a:srgbClr val="00B050"/>
                  </a:solidFill>
                  <a:effectLst/>
                  <a:uLnTx/>
                  <a:uFillTx/>
                  <a:latin typeface="Calibri" panose="020F0502020204030204"/>
                  <a:ea typeface="+mn-ea"/>
                  <a:cs typeface="+mn-cs"/>
                </a:rPr>
                <a:t> </a:t>
              </a:r>
              <a:endParaRPr kumimoji="0" lang="en-US" sz="11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endParaRPr>
            </a:p>
          </p:txBody>
        </p:sp>
        <p:sp>
          <p:nvSpPr>
            <p:cNvPr id="17" name="TextBox 15">
              <a:extLst>
                <a:ext uri="{FF2B5EF4-FFF2-40B4-BE49-F238E27FC236}">
                  <a16:creationId xmlns:a16="http://schemas.microsoft.com/office/drawing/2014/main" id="{037EB71F-4977-42D5-9850-328F594405BA}"/>
                </a:ext>
              </a:extLst>
            </p:cNvPr>
            <p:cNvSpPr txBox="1"/>
            <p:nvPr/>
          </p:nvSpPr>
          <p:spPr>
            <a:xfrm>
              <a:off x="1802049" y="943142"/>
              <a:ext cx="872775" cy="312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B050"/>
                  </a:solidFill>
                  <a:effectLst/>
                  <a:uLnTx/>
                  <a:uFillTx/>
                  <a:latin typeface="Calibri" panose="020F0502020204030204"/>
                  <a:ea typeface="+mn-ea"/>
                  <a:cs typeface="+mn-cs"/>
                </a:rPr>
                <a:t>Rho123</a:t>
              </a:r>
              <a:endParaRPr kumimoji="0" lang="en-US" sz="11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endParaRPr>
            </a:p>
          </p:txBody>
        </p:sp>
        <p:sp>
          <p:nvSpPr>
            <p:cNvPr id="18" name="TextBox 16">
              <a:extLst>
                <a:ext uri="{FF2B5EF4-FFF2-40B4-BE49-F238E27FC236}">
                  <a16:creationId xmlns:a16="http://schemas.microsoft.com/office/drawing/2014/main" id="{117588E9-F754-4EBD-8330-9A322E20CD17}"/>
                </a:ext>
              </a:extLst>
            </p:cNvPr>
            <p:cNvSpPr txBox="1"/>
            <p:nvPr/>
          </p:nvSpPr>
          <p:spPr>
            <a:xfrm>
              <a:off x="276975" y="2044132"/>
              <a:ext cx="668895" cy="312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mn-cs"/>
                </a:rPr>
                <a:t>MDR1</a:t>
              </a:r>
              <a:endParaRPr kumimoji="0" lang="en-US" sz="11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endParaRPr>
            </a:p>
          </p:txBody>
        </p:sp>
        <p:sp>
          <p:nvSpPr>
            <p:cNvPr id="19" name="TextBox 17">
              <a:extLst>
                <a:ext uri="{FF2B5EF4-FFF2-40B4-BE49-F238E27FC236}">
                  <a16:creationId xmlns:a16="http://schemas.microsoft.com/office/drawing/2014/main" id="{0665D436-01FD-4F6B-8A12-59C6B289E947}"/>
                </a:ext>
              </a:extLst>
            </p:cNvPr>
            <p:cNvSpPr txBox="1"/>
            <p:nvPr/>
          </p:nvSpPr>
          <p:spPr>
            <a:xfrm>
              <a:off x="1790002" y="2059558"/>
              <a:ext cx="504101" cy="312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LTL</a:t>
              </a:r>
            </a:p>
          </p:txBody>
        </p:sp>
        <p:cxnSp>
          <p:nvCxnSpPr>
            <p:cNvPr id="20" name="Straight Connector 18">
              <a:extLst>
                <a:ext uri="{FF2B5EF4-FFF2-40B4-BE49-F238E27FC236}">
                  <a16:creationId xmlns:a16="http://schemas.microsoft.com/office/drawing/2014/main" id="{EAC51D30-0FD1-4848-A23A-60195E63E897}"/>
                </a:ext>
              </a:extLst>
            </p:cNvPr>
            <p:cNvCxnSpPr>
              <a:cxnSpLocks/>
            </p:cNvCxnSpPr>
            <p:nvPr/>
          </p:nvCxnSpPr>
          <p:spPr>
            <a:xfrm>
              <a:off x="167150" y="2091076"/>
              <a:ext cx="321948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19">
              <a:extLst>
                <a:ext uri="{FF2B5EF4-FFF2-40B4-BE49-F238E27FC236}">
                  <a16:creationId xmlns:a16="http://schemas.microsoft.com/office/drawing/2014/main" id="{ED0CC753-7D30-4F78-83FC-E66A0960431E}"/>
                </a:ext>
              </a:extLst>
            </p:cNvPr>
            <p:cNvSpPr txBox="1"/>
            <p:nvPr/>
          </p:nvSpPr>
          <p:spPr>
            <a:xfrm>
              <a:off x="354003" y="674510"/>
              <a:ext cx="569274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Rhodamine123(+) PSC-833 (-) Day 26</a:t>
              </a:r>
            </a:p>
          </p:txBody>
        </p:sp>
        <p:pic>
          <p:nvPicPr>
            <p:cNvPr id="22" name="Picture 20">
              <a:extLst>
                <a:ext uri="{FF2B5EF4-FFF2-40B4-BE49-F238E27FC236}">
                  <a16:creationId xmlns:a16="http://schemas.microsoft.com/office/drawing/2014/main" id="{A480B490-4C89-4F46-B87A-8D5FF3201D0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40000" contrast="20000"/>
                      </a14:imgEffect>
                    </a14:imgLayer>
                  </a14:imgProps>
                </a:ext>
              </a:extLst>
            </a:blip>
            <a:stretch>
              <a:fillRect/>
            </a:stretch>
          </p:blipFill>
          <p:spPr>
            <a:xfrm rot="16200000">
              <a:off x="3607470" y="3694169"/>
              <a:ext cx="2241045" cy="2659230"/>
            </a:xfrm>
            <a:prstGeom prst="rect">
              <a:avLst/>
            </a:prstGeom>
          </p:spPr>
        </p:pic>
        <p:pic>
          <p:nvPicPr>
            <p:cNvPr id="23" name="Picture 21">
              <a:extLst>
                <a:ext uri="{FF2B5EF4-FFF2-40B4-BE49-F238E27FC236}">
                  <a16:creationId xmlns:a16="http://schemas.microsoft.com/office/drawing/2014/main" id="{7E1DC36A-B313-4128-978E-49B53A00CA3C}"/>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Effect>
                        <a14:brightnessContrast bright="20000" contrast="20000"/>
                      </a14:imgEffect>
                    </a14:imgLayer>
                  </a14:imgProps>
                </a:ext>
              </a:extLst>
            </a:blip>
            <a:stretch>
              <a:fillRect/>
            </a:stretch>
          </p:blipFill>
          <p:spPr>
            <a:xfrm rot="16200000">
              <a:off x="2043203" y="4814048"/>
              <a:ext cx="1140099" cy="1521617"/>
            </a:xfrm>
            <a:prstGeom prst="rect">
              <a:avLst/>
            </a:prstGeom>
          </p:spPr>
        </p:pic>
        <p:pic>
          <p:nvPicPr>
            <p:cNvPr id="24" name="Picture 22">
              <a:extLst>
                <a:ext uri="{FF2B5EF4-FFF2-40B4-BE49-F238E27FC236}">
                  <a16:creationId xmlns:a16="http://schemas.microsoft.com/office/drawing/2014/main" id="{9260FD60-17BC-47C1-8CEE-BA6F37D84892}"/>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40000" contrast="40000"/>
                      </a14:imgEffect>
                    </a14:imgLayer>
                  </a14:imgProps>
                </a:ext>
              </a:extLst>
            </a:blip>
            <a:stretch>
              <a:fillRect/>
            </a:stretch>
          </p:blipFill>
          <p:spPr>
            <a:xfrm rot="16200000">
              <a:off x="557463" y="4799209"/>
              <a:ext cx="1139501" cy="1550691"/>
            </a:xfrm>
            <a:prstGeom prst="rect">
              <a:avLst/>
            </a:prstGeom>
          </p:spPr>
        </p:pic>
        <p:pic>
          <p:nvPicPr>
            <p:cNvPr id="25" name="Picture 23">
              <a:extLst>
                <a:ext uri="{FF2B5EF4-FFF2-40B4-BE49-F238E27FC236}">
                  <a16:creationId xmlns:a16="http://schemas.microsoft.com/office/drawing/2014/main" id="{D0FB66BE-DF1A-4862-BF61-3B8B8CBC6C98}"/>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bright="20000" contrast="20000"/>
                      </a14:imgEffect>
                    </a14:imgLayer>
                  </a14:imgProps>
                </a:ext>
              </a:extLst>
            </a:blip>
            <a:stretch>
              <a:fillRect/>
            </a:stretch>
          </p:blipFill>
          <p:spPr>
            <a:xfrm rot="16200000">
              <a:off x="2044106" y="3725242"/>
              <a:ext cx="1160848" cy="1505666"/>
            </a:xfrm>
            <a:prstGeom prst="rect">
              <a:avLst/>
            </a:prstGeom>
          </p:spPr>
        </p:pic>
        <p:pic>
          <p:nvPicPr>
            <p:cNvPr id="26" name="Picture 24">
              <a:extLst>
                <a:ext uri="{FF2B5EF4-FFF2-40B4-BE49-F238E27FC236}">
                  <a16:creationId xmlns:a16="http://schemas.microsoft.com/office/drawing/2014/main" id="{C91781AD-8C4E-4110-9803-7C778C449A96}"/>
                </a:ext>
              </a:extLst>
            </p:cNvPr>
            <p:cNvPicPr>
              <a:picLocks noChangeAspect="1"/>
            </p:cNvPicPr>
            <p:nvPr/>
          </p:nvPicPr>
          <p:blipFill>
            <a:blip r:embed="rId22">
              <a:extLst>
                <a:ext uri="{BEBA8EAE-BF5A-486C-A8C5-ECC9F3942E4B}">
                  <a14:imgProps xmlns:a14="http://schemas.microsoft.com/office/drawing/2010/main">
                    <a14:imgLayer r:embed="rId23">
                      <a14:imgEffect>
                        <a14:brightnessContrast bright="40000" contrast="40000"/>
                      </a14:imgEffect>
                    </a14:imgLayer>
                  </a14:imgProps>
                </a:ext>
              </a:extLst>
            </a:blip>
            <a:stretch>
              <a:fillRect/>
            </a:stretch>
          </p:blipFill>
          <p:spPr>
            <a:xfrm rot="16200000">
              <a:off x="548786" y="3701427"/>
              <a:ext cx="1104888" cy="1501868"/>
            </a:xfrm>
            <a:prstGeom prst="rect">
              <a:avLst/>
            </a:prstGeom>
          </p:spPr>
        </p:pic>
        <p:cxnSp>
          <p:nvCxnSpPr>
            <p:cNvPr id="27" name="Straight Connector 25">
              <a:extLst>
                <a:ext uri="{FF2B5EF4-FFF2-40B4-BE49-F238E27FC236}">
                  <a16:creationId xmlns:a16="http://schemas.microsoft.com/office/drawing/2014/main" id="{F6700FEF-9D07-4CA7-9499-96B84AA407B5}"/>
                </a:ext>
              </a:extLst>
            </p:cNvPr>
            <p:cNvCxnSpPr>
              <a:cxnSpLocks/>
            </p:cNvCxnSpPr>
            <p:nvPr/>
          </p:nvCxnSpPr>
          <p:spPr>
            <a:xfrm>
              <a:off x="3380696" y="986188"/>
              <a:ext cx="5806" cy="504885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6">
              <a:extLst>
                <a:ext uri="{FF2B5EF4-FFF2-40B4-BE49-F238E27FC236}">
                  <a16:creationId xmlns:a16="http://schemas.microsoft.com/office/drawing/2014/main" id="{B8E652A7-20C7-42F5-89E1-ED5654F79417}"/>
                </a:ext>
              </a:extLst>
            </p:cNvPr>
            <p:cNvCxnSpPr>
              <a:cxnSpLocks/>
            </p:cNvCxnSpPr>
            <p:nvPr/>
          </p:nvCxnSpPr>
          <p:spPr>
            <a:xfrm>
              <a:off x="1852444" y="952649"/>
              <a:ext cx="14605" cy="54962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7">
              <a:extLst>
                <a:ext uri="{FF2B5EF4-FFF2-40B4-BE49-F238E27FC236}">
                  <a16:creationId xmlns:a16="http://schemas.microsoft.com/office/drawing/2014/main" id="{4D3B14D0-7815-458A-BF44-8FED9C6A7868}"/>
                </a:ext>
              </a:extLst>
            </p:cNvPr>
            <p:cNvCxnSpPr>
              <a:cxnSpLocks/>
            </p:cNvCxnSpPr>
            <p:nvPr/>
          </p:nvCxnSpPr>
          <p:spPr>
            <a:xfrm>
              <a:off x="180259" y="5005594"/>
              <a:ext cx="321948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8">
              <a:extLst>
                <a:ext uri="{FF2B5EF4-FFF2-40B4-BE49-F238E27FC236}">
                  <a16:creationId xmlns:a16="http://schemas.microsoft.com/office/drawing/2014/main" id="{0C3C4D83-58DA-4C6D-8E44-4CD692CB6FF7}"/>
                </a:ext>
              </a:extLst>
            </p:cNvPr>
            <p:cNvSpPr txBox="1"/>
            <p:nvPr/>
          </p:nvSpPr>
          <p:spPr>
            <a:xfrm>
              <a:off x="3358111" y="3868426"/>
              <a:ext cx="230544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70C0"/>
                  </a:solidFill>
                  <a:effectLst/>
                  <a:uLnTx/>
                  <a:uFillTx/>
                  <a:latin typeface="Calibri" panose="020F0502020204030204"/>
                  <a:ea typeface="+mn-ea"/>
                  <a:cs typeface="+mn-cs"/>
                </a:rPr>
                <a:t>DAPI</a:t>
              </a:r>
              <a:r>
                <a:rPr kumimoji="0" lang="en-US" sz="1100" b="0" i="0" u="none" strike="noStrike" kern="1200" cap="none" spc="0" normalizeH="0" baseline="0" noProof="0" dirty="0">
                  <a:ln>
                    <a:noFill/>
                  </a:ln>
                  <a:solidFill>
                    <a:srgbClr val="00B050"/>
                  </a:solidFill>
                  <a:effectLst/>
                  <a:uLnTx/>
                  <a:uFillTx/>
                  <a:latin typeface="Calibri" panose="020F0502020204030204"/>
                  <a:ea typeface="+mn-ea"/>
                  <a:cs typeface="+mn-cs"/>
                </a:rPr>
                <a:t> Rho123 </a:t>
              </a:r>
              <a:r>
                <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mn-cs"/>
                </a:rPr>
                <a:t>MDR1 </a:t>
              </a:r>
              <a:r>
                <a:rPr kumimoji="0" lang="en-US" sz="11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LTL</a:t>
              </a:r>
            </a:p>
          </p:txBody>
        </p:sp>
        <p:sp>
          <p:nvSpPr>
            <p:cNvPr id="31" name="TextBox 29">
              <a:extLst>
                <a:ext uri="{FF2B5EF4-FFF2-40B4-BE49-F238E27FC236}">
                  <a16:creationId xmlns:a16="http://schemas.microsoft.com/office/drawing/2014/main" id="{1919C2F1-983B-459B-9AA4-2AA5C397466E}"/>
                </a:ext>
              </a:extLst>
            </p:cNvPr>
            <p:cNvSpPr txBox="1"/>
            <p:nvPr/>
          </p:nvSpPr>
          <p:spPr>
            <a:xfrm>
              <a:off x="288598" y="3848760"/>
              <a:ext cx="575914" cy="312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70C0"/>
                  </a:solidFill>
                  <a:effectLst/>
                  <a:uLnTx/>
                  <a:uFillTx/>
                  <a:latin typeface="Calibri" panose="020F0502020204030204"/>
                  <a:ea typeface="+mn-ea"/>
                  <a:cs typeface="+mn-cs"/>
                </a:rPr>
                <a:t>DAPI</a:t>
              </a:r>
              <a:r>
                <a:rPr kumimoji="0" lang="en-US" sz="1100" b="0" i="0" u="none" strike="noStrike" kern="1200" cap="none" spc="0" normalizeH="0" baseline="0" noProof="0" dirty="0">
                  <a:ln>
                    <a:noFill/>
                  </a:ln>
                  <a:solidFill>
                    <a:srgbClr val="00B050"/>
                  </a:solidFill>
                  <a:effectLst/>
                  <a:uLnTx/>
                  <a:uFillTx/>
                  <a:latin typeface="Calibri" panose="020F0502020204030204"/>
                  <a:ea typeface="+mn-ea"/>
                  <a:cs typeface="+mn-cs"/>
                </a:rPr>
                <a:t> </a:t>
              </a:r>
              <a:endParaRPr kumimoji="0" lang="en-US" sz="11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endParaRPr>
            </a:p>
          </p:txBody>
        </p:sp>
        <p:sp>
          <p:nvSpPr>
            <p:cNvPr id="32" name="TextBox 30">
              <a:extLst>
                <a:ext uri="{FF2B5EF4-FFF2-40B4-BE49-F238E27FC236}">
                  <a16:creationId xmlns:a16="http://schemas.microsoft.com/office/drawing/2014/main" id="{F32720D6-3AF4-4734-BFE2-DE86A3A15CB7}"/>
                </a:ext>
              </a:extLst>
            </p:cNvPr>
            <p:cNvSpPr txBox="1"/>
            <p:nvPr/>
          </p:nvSpPr>
          <p:spPr>
            <a:xfrm>
              <a:off x="1802049" y="3852658"/>
              <a:ext cx="872775" cy="312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B050"/>
                  </a:solidFill>
                  <a:effectLst/>
                  <a:uLnTx/>
                  <a:uFillTx/>
                  <a:latin typeface="Calibri" panose="020F0502020204030204"/>
                  <a:ea typeface="+mn-ea"/>
                  <a:cs typeface="+mn-cs"/>
                </a:rPr>
                <a:t>Rho123</a:t>
              </a:r>
              <a:endParaRPr kumimoji="0" lang="en-US" sz="11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endParaRPr>
            </a:p>
          </p:txBody>
        </p:sp>
        <p:sp>
          <p:nvSpPr>
            <p:cNvPr id="33" name="TextBox 31">
              <a:extLst>
                <a:ext uri="{FF2B5EF4-FFF2-40B4-BE49-F238E27FC236}">
                  <a16:creationId xmlns:a16="http://schemas.microsoft.com/office/drawing/2014/main" id="{6839B177-E53D-4BBD-B088-5BE91F297D53}"/>
                </a:ext>
              </a:extLst>
            </p:cNvPr>
            <p:cNvSpPr txBox="1"/>
            <p:nvPr/>
          </p:nvSpPr>
          <p:spPr>
            <a:xfrm>
              <a:off x="276975" y="4953648"/>
              <a:ext cx="668895" cy="312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mn-cs"/>
                </a:rPr>
                <a:t>MDR1</a:t>
              </a:r>
              <a:endParaRPr kumimoji="0" lang="en-US" sz="11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endParaRPr>
            </a:p>
          </p:txBody>
        </p:sp>
        <p:sp>
          <p:nvSpPr>
            <p:cNvPr id="34" name="TextBox 32">
              <a:extLst>
                <a:ext uri="{FF2B5EF4-FFF2-40B4-BE49-F238E27FC236}">
                  <a16:creationId xmlns:a16="http://schemas.microsoft.com/office/drawing/2014/main" id="{FDF17476-81C7-40F4-957B-A95B8D36FAC1}"/>
                </a:ext>
              </a:extLst>
            </p:cNvPr>
            <p:cNvSpPr txBox="1"/>
            <p:nvPr/>
          </p:nvSpPr>
          <p:spPr>
            <a:xfrm>
              <a:off x="1790002" y="4969074"/>
              <a:ext cx="504101" cy="312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LTL</a:t>
              </a:r>
            </a:p>
          </p:txBody>
        </p:sp>
        <p:sp>
          <p:nvSpPr>
            <p:cNvPr id="35" name="TextBox 33">
              <a:extLst>
                <a:ext uri="{FF2B5EF4-FFF2-40B4-BE49-F238E27FC236}">
                  <a16:creationId xmlns:a16="http://schemas.microsoft.com/office/drawing/2014/main" id="{65A56469-A963-497A-BC00-FA951D0064B9}"/>
                </a:ext>
              </a:extLst>
            </p:cNvPr>
            <p:cNvSpPr txBox="1"/>
            <p:nvPr/>
          </p:nvSpPr>
          <p:spPr>
            <a:xfrm>
              <a:off x="288598" y="3555965"/>
              <a:ext cx="567804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Rhodamine123(+) PSC-833 (+) Day 26</a:t>
              </a:r>
            </a:p>
          </p:txBody>
        </p:sp>
      </p:grpSp>
      <p:pic>
        <p:nvPicPr>
          <p:cNvPr id="36" name="Picture 34">
            <a:extLst>
              <a:ext uri="{FF2B5EF4-FFF2-40B4-BE49-F238E27FC236}">
                <a16:creationId xmlns:a16="http://schemas.microsoft.com/office/drawing/2014/main" id="{A09725B3-002D-4947-B90F-CFFE8264627B}"/>
              </a:ext>
            </a:extLst>
          </p:cNvPr>
          <p:cNvPicPr>
            <a:picLocks noChangeAspect="1"/>
          </p:cNvPicPr>
          <p:nvPr/>
        </p:nvPicPr>
        <p:blipFill>
          <a:blip r:embed="rId24"/>
          <a:stretch>
            <a:fillRect/>
          </a:stretch>
        </p:blipFill>
        <p:spPr>
          <a:xfrm>
            <a:off x="358031" y="1441050"/>
            <a:ext cx="2348251" cy="2175108"/>
          </a:xfrm>
          <a:prstGeom prst="rect">
            <a:avLst/>
          </a:prstGeom>
        </p:spPr>
      </p:pic>
      <p:sp>
        <p:nvSpPr>
          <p:cNvPr id="37" name="TextBox 35">
            <a:extLst>
              <a:ext uri="{FF2B5EF4-FFF2-40B4-BE49-F238E27FC236}">
                <a16:creationId xmlns:a16="http://schemas.microsoft.com/office/drawing/2014/main" id="{983221AA-4FF5-41A6-B39C-21CF55DFC707}"/>
              </a:ext>
            </a:extLst>
          </p:cNvPr>
          <p:cNvSpPr txBox="1"/>
          <p:nvPr/>
        </p:nvSpPr>
        <p:spPr>
          <a:xfrm>
            <a:off x="346156" y="812649"/>
            <a:ext cx="235364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LIVE Imaging of Rhodamine 123</a:t>
            </a:r>
          </a:p>
        </p:txBody>
      </p:sp>
      <p:sp>
        <p:nvSpPr>
          <p:cNvPr id="38" name="TextBox 36">
            <a:extLst>
              <a:ext uri="{FF2B5EF4-FFF2-40B4-BE49-F238E27FC236}">
                <a16:creationId xmlns:a16="http://schemas.microsoft.com/office/drawing/2014/main" id="{55B85428-60F9-4CDF-BF21-ACAD745B1A47}"/>
              </a:ext>
            </a:extLst>
          </p:cNvPr>
          <p:cNvSpPr txBox="1"/>
          <p:nvPr/>
        </p:nvSpPr>
        <p:spPr>
          <a:xfrm>
            <a:off x="3325569" y="945524"/>
            <a:ext cx="56593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FIX STAINING Rhodamine 123</a:t>
            </a:r>
          </a:p>
        </p:txBody>
      </p:sp>
      <p:sp>
        <p:nvSpPr>
          <p:cNvPr id="39" name="テキスト ボックス 38">
            <a:extLst>
              <a:ext uri="{FF2B5EF4-FFF2-40B4-BE49-F238E27FC236}">
                <a16:creationId xmlns:a16="http://schemas.microsoft.com/office/drawing/2014/main" id="{961B8A9D-4B50-4144-A993-603972220427}"/>
              </a:ext>
            </a:extLst>
          </p:cNvPr>
          <p:cNvSpPr txBox="1"/>
          <p:nvPr/>
        </p:nvSpPr>
        <p:spPr>
          <a:xfrm>
            <a:off x="1570182" y="80195"/>
            <a:ext cx="6268063"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MDR1-mediated efflux into tubular lumen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in kidney organoids </a:t>
            </a:r>
            <a:endPar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40" name="テキスト ボックス 39">
            <a:extLst>
              <a:ext uri="{FF2B5EF4-FFF2-40B4-BE49-F238E27FC236}">
                <a16:creationId xmlns:a16="http://schemas.microsoft.com/office/drawing/2014/main" id="{AD08363F-8295-4991-93C6-54DBD06FC573}"/>
              </a:ext>
            </a:extLst>
          </p:cNvPr>
          <p:cNvSpPr txBox="1"/>
          <p:nvPr/>
        </p:nvSpPr>
        <p:spPr>
          <a:xfrm>
            <a:off x="181758" y="6412570"/>
            <a:ext cx="107433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Morizane</a:t>
            </a:r>
            <a:endParaRPr kumimoji="1" lang="ja-JP" altLang="en-US"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41" name="テキスト ボックス 40">
            <a:extLst>
              <a:ext uri="{FF2B5EF4-FFF2-40B4-BE49-F238E27FC236}">
                <a16:creationId xmlns:a16="http://schemas.microsoft.com/office/drawing/2014/main" id="{D2D38D29-0E63-4723-8CA3-F06F35CBFCCB}"/>
              </a:ext>
            </a:extLst>
          </p:cNvPr>
          <p:cNvSpPr txBox="1"/>
          <p:nvPr/>
        </p:nvSpPr>
        <p:spPr>
          <a:xfrm>
            <a:off x="54100" y="3601868"/>
            <a:ext cx="3119459"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Rhodamine123 is secreted into the tubular lumen via MDR1. Live imaging of organoids treated with Rhodamine123 shows luminal accumulation. An inhibitor of MDR1 enhanced cytoplasmic accumulation of Rhodamine123 potentially by inhibiting MDR1-mediated efflux. </a:t>
            </a:r>
            <a:endParaRPr kumimoji="1" lang="ja-JP" altLang="en-US" sz="12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Tree>
    <p:extLst>
      <p:ext uri="{BB962C8B-B14F-4D97-AF65-F5344CB8AC3E}">
        <p14:creationId xmlns:p14="http://schemas.microsoft.com/office/powerpoint/2010/main" val="4255006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402867"/>
            <a:ext cx="8520600" cy="763600"/>
          </a:xfrm>
        </p:spPr>
        <p:txBody>
          <a:bodyPr>
            <a:normAutofit fontScale="90000"/>
          </a:bodyPr>
          <a:lstStyle/>
          <a:p>
            <a:r>
              <a:rPr lang="en-US" b="1" dirty="0"/>
              <a:t>Working group members who contributed to this Handbook:</a:t>
            </a:r>
          </a:p>
        </p:txBody>
      </p:sp>
      <p:sp>
        <p:nvSpPr>
          <p:cNvPr id="3" name="TextBox 2"/>
          <p:cNvSpPr txBox="1"/>
          <p:nvPr/>
        </p:nvSpPr>
        <p:spPr>
          <a:xfrm>
            <a:off x="311700" y="1752600"/>
            <a:ext cx="8095700" cy="2862322"/>
          </a:xfrm>
          <a:prstGeom prst="rect">
            <a:avLst/>
          </a:prstGeom>
          <a:noFill/>
        </p:spPr>
        <p:txBody>
          <a:bodyPr wrap="square" rtlCol="0">
            <a:spAutoFit/>
          </a:bodyPr>
          <a:lstStyle/>
          <a:p>
            <a:r>
              <a:rPr lang="en-US" dirty="0"/>
              <a:t>Catherine Baty (Pitt)</a:t>
            </a:r>
          </a:p>
          <a:p>
            <a:r>
              <a:rPr lang="en-US" dirty="0"/>
              <a:t>Joe Bonventre (Harvard)</a:t>
            </a:r>
          </a:p>
          <a:p>
            <a:r>
              <a:rPr lang="en-US" dirty="0"/>
              <a:t>Rolando Carrisoza-Gaytan (ISMMS)</a:t>
            </a:r>
          </a:p>
          <a:p>
            <a:r>
              <a:rPr lang="en-US" dirty="0"/>
              <a:t>Mark de </a:t>
            </a:r>
            <a:r>
              <a:rPr lang="en-US" dirty="0" err="1"/>
              <a:t>Caesteker</a:t>
            </a:r>
            <a:r>
              <a:rPr lang="en-US" dirty="0"/>
              <a:t> (Vanderbilt)</a:t>
            </a:r>
          </a:p>
          <a:p>
            <a:r>
              <a:rPr lang="en-US" dirty="0" err="1"/>
              <a:t>Beno</a:t>
            </a:r>
            <a:r>
              <a:rPr lang="en-US" dirty="0"/>
              <a:t> Freedman (Washington)</a:t>
            </a:r>
          </a:p>
          <a:p>
            <a:r>
              <a:rPr lang="en-US" dirty="0"/>
              <a:t>Basil Hanss (ISMMS)</a:t>
            </a:r>
          </a:p>
          <a:p>
            <a:r>
              <a:rPr lang="en-US" dirty="0"/>
              <a:t>Tom Kleyman (Pitt)</a:t>
            </a:r>
          </a:p>
          <a:p>
            <a:r>
              <a:rPr lang="en-US" dirty="0"/>
              <a:t>Luke Lee (Harvard)</a:t>
            </a:r>
          </a:p>
          <a:p>
            <a:r>
              <a:rPr lang="en-US" dirty="0"/>
              <a:t>Ryuji Morizane (Harvard)</a:t>
            </a:r>
          </a:p>
          <a:p>
            <a:r>
              <a:rPr lang="en-US" dirty="0"/>
              <a:t>Lisa Satlin (ISMMS)</a:t>
            </a:r>
          </a:p>
        </p:txBody>
      </p:sp>
    </p:spTree>
    <p:extLst>
      <p:ext uri="{BB962C8B-B14F-4D97-AF65-F5344CB8AC3E}">
        <p14:creationId xmlns:p14="http://schemas.microsoft.com/office/powerpoint/2010/main" val="1974661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5BCA561-0483-5649-9A9D-2B3BCD5B1C9D}"/>
              </a:ext>
            </a:extLst>
          </p:cNvPr>
          <p:cNvPicPr>
            <a:picLocks noChangeAspect="1"/>
          </p:cNvPicPr>
          <p:nvPr/>
        </p:nvPicPr>
        <p:blipFill rotWithShape="1">
          <a:blip r:embed="rId3"/>
          <a:srcRect t="-1236" b="8128"/>
          <a:stretch/>
        </p:blipFill>
        <p:spPr>
          <a:xfrm>
            <a:off x="136248" y="114841"/>
            <a:ext cx="628650" cy="585325"/>
          </a:xfrm>
          <a:prstGeom prst="rect">
            <a:avLst/>
          </a:prstGeom>
          <a:ln>
            <a:solidFill>
              <a:schemeClr val="bg1"/>
            </a:solidFill>
          </a:ln>
        </p:spPr>
      </p:pic>
      <p:grpSp>
        <p:nvGrpSpPr>
          <p:cNvPr id="5" name="図形グループ 9">
            <a:extLst>
              <a:ext uri="{FF2B5EF4-FFF2-40B4-BE49-F238E27FC236}">
                <a16:creationId xmlns:a16="http://schemas.microsoft.com/office/drawing/2014/main" id="{09CE7D19-1672-48EA-9797-70DA2F7506D9}"/>
              </a:ext>
            </a:extLst>
          </p:cNvPr>
          <p:cNvGrpSpPr/>
          <p:nvPr/>
        </p:nvGrpSpPr>
        <p:grpSpPr>
          <a:xfrm>
            <a:off x="34725" y="-334211"/>
            <a:ext cx="11057682" cy="1470026"/>
            <a:chOff x="2271585" y="-253741"/>
            <a:chExt cx="11022044" cy="1470025"/>
          </a:xfrm>
        </p:grpSpPr>
        <p:sp>
          <p:nvSpPr>
            <p:cNvPr id="6" name="タイトル 1">
              <a:extLst>
                <a:ext uri="{FF2B5EF4-FFF2-40B4-BE49-F238E27FC236}">
                  <a16:creationId xmlns:a16="http://schemas.microsoft.com/office/drawing/2014/main" id="{423FA442-387B-4519-98E4-0F89D0C63ED2}"/>
                </a:ext>
              </a:extLst>
            </p:cNvPr>
            <p:cNvSpPr txBox="1">
              <a:spLocks/>
            </p:cNvSpPr>
            <p:nvPr/>
          </p:nvSpPr>
          <p:spPr>
            <a:xfrm>
              <a:off x="4305031" y="-253741"/>
              <a:ext cx="8988598"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457200" rtl="0" eaLnBrk="1" fontAlgn="auto" latinLnBrk="0" hangingPunct="1">
                <a:lnSpc>
                  <a:spcPct val="70000"/>
                </a:lnSpc>
                <a:spcBef>
                  <a:spcPct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Light" panose="020F0302020204030204"/>
                <a:ea typeface="游ゴシック Light" panose="020B0300000000000000" pitchFamily="34" charset="-128"/>
                <a:cs typeface="+mj-cs"/>
              </a:endParaRPr>
            </a:p>
          </p:txBody>
        </p:sp>
        <p:sp>
          <p:nvSpPr>
            <p:cNvPr id="8" name="タイトル 1">
              <a:extLst>
                <a:ext uri="{FF2B5EF4-FFF2-40B4-BE49-F238E27FC236}">
                  <a16:creationId xmlns:a16="http://schemas.microsoft.com/office/drawing/2014/main" id="{847E615A-B5B5-4F3C-B27D-6BE0C54DCCBB}"/>
                </a:ext>
              </a:extLst>
            </p:cNvPr>
            <p:cNvSpPr txBox="1">
              <a:spLocks/>
            </p:cNvSpPr>
            <p:nvPr/>
          </p:nvSpPr>
          <p:spPr>
            <a:xfrm>
              <a:off x="2271585" y="-53743"/>
              <a:ext cx="2129194" cy="939668"/>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2800" b="0" i="1" u="none" strike="noStrike" kern="1200" cap="none" spc="0" normalizeH="0" baseline="0" noProof="0" dirty="0">
                <a:ln>
                  <a:noFill/>
                </a:ln>
                <a:solidFill>
                  <a:prstClr val="white">
                    <a:lumMod val="50000"/>
                  </a:prstClr>
                </a:solidFill>
                <a:effectLst/>
                <a:uLnTx/>
                <a:uFillTx/>
                <a:latin typeface="Calibri Light" panose="020F0302020204030204"/>
                <a:ea typeface="游ゴシック Light" panose="020B0300000000000000" pitchFamily="34" charset="-128"/>
                <a:cs typeface="+mj-cs"/>
              </a:endParaRPr>
            </a:p>
          </p:txBody>
        </p:sp>
      </p:grpSp>
      <p:sp>
        <p:nvSpPr>
          <p:cNvPr id="39" name="テキスト ボックス 38">
            <a:extLst>
              <a:ext uri="{FF2B5EF4-FFF2-40B4-BE49-F238E27FC236}">
                <a16:creationId xmlns:a16="http://schemas.microsoft.com/office/drawing/2014/main" id="{961B8A9D-4B50-4144-A993-603972220427}"/>
              </a:ext>
            </a:extLst>
          </p:cNvPr>
          <p:cNvSpPr txBox="1"/>
          <p:nvPr/>
        </p:nvSpPr>
        <p:spPr>
          <a:xfrm>
            <a:off x="1502175" y="139638"/>
            <a:ext cx="6268063"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MDR1-mediated efflux into tubular lumen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in kidney organoids </a:t>
            </a:r>
            <a:endPar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40" name="テキスト ボックス 39">
            <a:extLst>
              <a:ext uri="{FF2B5EF4-FFF2-40B4-BE49-F238E27FC236}">
                <a16:creationId xmlns:a16="http://schemas.microsoft.com/office/drawing/2014/main" id="{AD08363F-8295-4991-93C6-54DBD06FC573}"/>
              </a:ext>
            </a:extLst>
          </p:cNvPr>
          <p:cNvSpPr txBox="1"/>
          <p:nvPr/>
        </p:nvSpPr>
        <p:spPr>
          <a:xfrm>
            <a:off x="7732825" y="6273993"/>
            <a:ext cx="107433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Morizane</a:t>
            </a:r>
            <a:endParaRPr kumimoji="1" lang="ja-JP" altLang="en-US"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2" name="Rectangle 1"/>
          <p:cNvSpPr/>
          <p:nvPr/>
        </p:nvSpPr>
        <p:spPr>
          <a:xfrm>
            <a:off x="450573" y="1587189"/>
            <a:ext cx="8371268" cy="4801314"/>
          </a:xfrm>
          <a:prstGeom prst="rect">
            <a:avLst/>
          </a:prstGeom>
        </p:spPr>
        <p:txBody>
          <a:bodyPr wrap="square">
            <a:spAutoFit/>
          </a:bodyPr>
          <a:lstStyle/>
          <a:p>
            <a:r>
              <a:rPr lang="en-US" b="1" u="sng" dirty="0">
                <a:latin typeface="Arial" panose="020B0604020202020204" pitchFamily="34" charset="0"/>
                <a:cs typeface="Arial" panose="020B0604020202020204" pitchFamily="34" charset="0"/>
              </a:rPr>
              <a:t>Live staining: Rho123</a:t>
            </a:r>
            <a:endParaRPr lang="en-US" b="1"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b="1" dirty="0">
                <a:latin typeface="Arial" panose="020B0604020202020204" pitchFamily="34" charset="0"/>
                <a:cs typeface="Arial" panose="020B0604020202020204" pitchFamily="34" charset="0"/>
              </a:rPr>
              <a:t>Wash organoid with RPMI phenol red-free medium 3X</a:t>
            </a:r>
          </a:p>
          <a:p>
            <a:pPr marL="285750" lvl="0" indent="-285750">
              <a:buFont typeface="Arial" panose="020B0604020202020204" pitchFamily="34" charset="0"/>
              <a:buChar char="•"/>
            </a:pPr>
            <a:r>
              <a:rPr lang="en-US" b="1" dirty="0">
                <a:latin typeface="Arial" panose="020B0604020202020204" pitchFamily="34" charset="0"/>
                <a:cs typeface="Arial" panose="020B0604020202020204" pitchFamily="34" charset="0"/>
              </a:rPr>
              <a:t>Incubate live organoid with LTL-live staining (1:500) and 10 µM Rho123</a:t>
            </a:r>
          </a:p>
          <a:p>
            <a:pPr marL="285750" lvl="0" indent="-285750">
              <a:buFont typeface="Arial" panose="020B0604020202020204" pitchFamily="34" charset="0"/>
              <a:buChar char="•"/>
            </a:pPr>
            <a:r>
              <a:rPr lang="en-US" b="1" dirty="0">
                <a:latin typeface="Arial" panose="020B0604020202020204" pitchFamily="34" charset="0"/>
                <a:cs typeface="Arial" panose="020B0604020202020204" pitchFamily="34" charset="0"/>
              </a:rPr>
              <a:t>Incubate for 3h, 37</a:t>
            </a:r>
            <a:r>
              <a:rPr lang="en-US" b="1" baseline="30000" dirty="0">
                <a:latin typeface="Arial" panose="020B0604020202020204" pitchFamily="34" charset="0"/>
                <a:cs typeface="Arial" panose="020B0604020202020204" pitchFamily="34" charset="0"/>
              </a:rPr>
              <a:t>o</a:t>
            </a:r>
            <a:r>
              <a:rPr lang="en-US" b="1" dirty="0">
                <a:latin typeface="Arial" panose="020B0604020202020204" pitchFamily="34" charset="0"/>
                <a:cs typeface="Arial" panose="020B0604020202020204" pitchFamily="34" charset="0"/>
              </a:rPr>
              <a:t>C, orbital shaker 200 rpm</a:t>
            </a:r>
          </a:p>
          <a:p>
            <a:pPr marL="285750" lvl="0" indent="-285750">
              <a:buFont typeface="Arial" panose="020B0604020202020204" pitchFamily="34" charset="0"/>
              <a:buChar char="•"/>
            </a:pPr>
            <a:r>
              <a:rPr lang="en-US" b="1" dirty="0">
                <a:latin typeface="Arial" panose="020B0604020202020204" pitchFamily="34" charset="0"/>
                <a:cs typeface="Arial" panose="020B0604020202020204" pitchFamily="34" charset="0"/>
              </a:rPr>
              <a:t>Wash with RPMI phenol red free 3X before imaging</a:t>
            </a:r>
          </a:p>
          <a:p>
            <a:endParaRPr lang="en-US" b="1" u="sng" dirty="0">
              <a:latin typeface="Arial" panose="020B0604020202020204" pitchFamily="34" charset="0"/>
              <a:cs typeface="Arial" panose="020B0604020202020204" pitchFamily="34" charset="0"/>
            </a:endParaRPr>
          </a:p>
          <a:p>
            <a:r>
              <a:rPr lang="en-US" b="1" u="sng" dirty="0">
                <a:latin typeface="Arial" panose="020B0604020202020204" pitchFamily="34" charset="0"/>
                <a:cs typeface="Arial" panose="020B0604020202020204" pitchFamily="34" charset="0"/>
              </a:rPr>
              <a:t>Live staining: Rho123 inhibition</a:t>
            </a:r>
            <a:endParaRPr lang="en-US" b="1"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b="1" dirty="0">
                <a:latin typeface="Arial" panose="020B0604020202020204" pitchFamily="34" charset="0"/>
                <a:cs typeface="Arial" panose="020B0604020202020204" pitchFamily="34" charset="0"/>
              </a:rPr>
              <a:t>Wash organoid with RPMI phenol red-free medium 3X</a:t>
            </a:r>
          </a:p>
          <a:p>
            <a:pPr marL="285750" lvl="0" indent="-285750">
              <a:buFont typeface="Arial" panose="020B0604020202020204" pitchFamily="34" charset="0"/>
              <a:buChar char="•"/>
            </a:pPr>
            <a:r>
              <a:rPr lang="en-US" b="1" dirty="0">
                <a:latin typeface="Arial" panose="020B0604020202020204" pitchFamily="34" charset="0"/>
                <a:cs typeface="Arial" panose="020B0604020202020204" pitchFamily="34" charset="0"/>
              </a:rPr>
              <a:t>Incubate live organoid with 5 µM PSC-833, 1 h, 37</a:t>
            </a:r>
            <a:r>
              <a:rPr lang="en-US" b="1" baseline="30000" dirty="0">
                <a:latin typeface="Arial" panose="020B0604020202020204" pitchFamily="34" charset="0"/>
                <a:cs typeface="Arial" panose="020B0604020202020204" pitchFamily="34" charset="0"/>
              </a:rPr>
              <a:t>o</a:t>
            </a:r>
            <a:r>
              <a:rPr lang="en-US" b="1" dirty="0">
                <a:latin typeface="Arial" panose="020B0604020202020204" pitchFamily="34" charset="0"/>
                <a:cs typeface="Arial" panose="020B0604020202020204" pitchFamily="34" charset="0"/>
              </a:rPr>
              <a:t>C, orbital shaker 200 rpm</a:t>
            </a:r>
          </a:p>
          <a:p>
            <a:pPr marL="285750" lvl="0" indent="-285750">
              <a:buFont typeface="Arial" panose="020B0604020202020204" pitchFamily="34" charset="0"/>
              <a:buChar char="•"/>
            </a:pPr>
            <a:r>
              <a:rPr lang="en-US" b="1" dirty="0">
                <a:latin typeface="Arial" panose="020B0604020202020204" pitchFamily="34" charset="0"/>
                <a:cs typeface="Arial" panose="020B0604020202020204" pitchFamily="34" charset="0"/>
              </a:rPr>
              <a:t>Wash with RPMI phenol red-free 3X</a:t>
            </a:r>
          </a:p>
          <a:p>
            <a:pPr marL="285750" lvl="0" indent="-285750">
              <a:buFont typeface="Arial" panose="020B0604020202020204" pitchFamily="34" charset="0"/>
              <a:buChar char="•"/>
            </a:pPr>
            <a:r>
              <a:rPr lang="en-US" b="1" dirty="0">
                <a:latin typeface="Arial" panose="020B0604020202020204" pitchFamily="34" charset="0"/>
                <a:cs typeface="Arial" panose="020B0604020202020204" pitchFamily="34" charset="0"/>
              </a:rPr>
              <a:t>Proceed with steps above for </a:t>
            </a:r>
            <a:r>
              <a:rPr lang="en-US" b="1" u="sng" dirty="0">
                <a:latin typeface="Arial" panose="020B0604020202020204" pitchFamily="34" charset="0"/>
                <a:cs typeface="Arial" panose="020B0604020202020204" pitchFamily="34" charset="0"/>
              </a:rPr>
              <a:t>Live staining: Rho123</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Notes:</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The incubation time can be modified based on the organoid size. </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For fix staining, fix organoids with PFA 4% and continue IF staining.</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3617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pPr algn="ctr"/>
            <a:r>
              <a:rPr lang="en-US" sz="2400" dirty="0">
                <a:solidFill>
                  <a:schemeClr val="tx1"/>
                </a:solidFill>
                <a:latin typeface="+mj-lt"/>
              </a:rPr>
              <a:t>Organic anion and cation transporters</a:t>
            </a:r>
            <a:endParaRPr lang="en-US" sz="2400" i="1" dirty="0">
              <a:solidFill>
                <a:schemeClr val="tx1"/>
              </a:solidFill>
              <a:latin typeface="+mj-lt"/>
            </a:endParaRPr>
          </a:p>
        </p:txBody>
      </p:sp>
      <p:sp>
        <p:nvSpPr>
          <p:cNvPr id="3" name="Content Placeholder 2"/>
          <p:cNvSpPr>
            <a:spLocks noGrp="1"/>
          </p:cNvSpPr>
          <p:nvPr>
            <p:ph idx="1"/>
          </p:nvPr>
        </p:nvSpPr>
        <p:spPr/>
        <p:txBody>
          <a:bodyPr>
            <a:normAutofit/>
          </a:bodyPr>
          <a:lstStyle/>
          <a:p>
            <a:pPr marL="0" indent="0">
              <a:buNone/>
            </a:pPr>
            <a:r>
              <a:rPr lang="en-US" sz="2000" b="1" dirty="0">
                <a:latin typeface="Arial" panose="020B0604020202020204" pitchFamily="34" charset="0"/>
                <a:cs typeface="Arial" panose="020B0604020202020204" pitchFamily="34" charset="0"/>
              </a:rPr>
              <a:t>OAT </a:t>
            </a:r>
          </a:p>
          <a:p>
            <a:pPr>
              <a:buSzPct val="100000"/>
              <a:buFont typeface="Arial" panose="020B0604020202020204" pitchFamily="34" charset="0"/>
              <a:buChar char="•"/>
            </a:pPr>
            <a:r>
              <a:rPr lang="en-US" sz="2000" b="1" dirty="0">
                <a:latin typeface="Arial" panose="020B0604020202020204" pitchFamily="34" charset="0"/>
                <a:cs typeface="Arial" panose="020B0604020202020204" pitchFamily="34" charset="0"/>
              </a:rPr>
              <a:t>6-carboxyfluorescein (6CF) as prototypic organic anion to test OAT function </a:t>
            </a:r>
            <a:r>
              <a:rPr lang="en-US" sz="2000" b="1" i="1" dirty="0">
                <a:latin typeface="Arial" panose="020B0604020202020204" pitchFamily="34" charset="0"/>
                <a:cs typeface="Arial" panose="020B0604020202020204" pitchFamily="34" charset="0"/>
              </a:rPr>
              <a:t>in vivo (</a:t>
            </a:r>
            <a:r>
              <a:rPr lang="en-US" sz="2000" b="1" i="1" dirty="0">
                <a:solidFill>
                  <a:prstClr val="black"/>
                </a:solidFill>
                <a:latin typeface="Arial" panose="020B0604020202020204" pitchFamily="34" charset="0"/>
                <a:cs typeface="Arial" panose="020B0604020202020204" pitchFamily="34" charset="0"/>
              </a:rPr>
              <a:t>Lawrence et al, Scientific Reports 5: 9092,2015).</a:t>
            </a:r>
            <a:endParaRPr lang="en-US" sz="2000" b="1" i="1" dirty="0">
              <a:latin typeface="Arial" panose="020B0604020202020204" pitchFamily="34" charset="0"/>
              <a:cs typeface="Arial" panose="020B0604020202020204" pitchFamily="34" charset="0"/>
            </a:endParaRPr>
          </a:p>
          <a:p>
            <a:pPr>
              <a:buSzPct val="100000"/>
              <a:buFont typeface="Arial" panose="020B0604020202020204" pitchFamily="34" charset="0"/>
              <a:buChar char="•"/>
            </a:pPr>
            <a:r>
              <a:rPr lang="en-US" sz="2000" b="1" dirty="0">
                <a:latin typeface="Arial" panose="020B0604020202020204" pitchFamily="34" charset="0"/>
                <a:cs typeface="Arial" panose="020B0604020202020204" pitchFamily="34" charset="0"/>
              </a:rPr>
              <a:t>6CF uptake is inhibited by probenecid.</a:t>
            </a:r>
          </a:p>
          <a:p>
            <a:pPr marL="0" indent="0">
              <a:buNone/>
            </a:pPr>
            <a:r>
              <a:rPr lang="en-US" sz="2000" b="1" dirty="0">
                <a:latin typeface="Arial" panose="020B0604020202020204" pitchFamily="34" charset="0"/>
                <a:cs typeface="Arial" panose="020B0604020202020204" pitchFamily="34" charset="0"/>
              </a:rPr>
              <a:t> </a:t>
            </a:r>
          </a:p>
          <a:p>
            <a:pPr marL="0" indent="0">
              <a:buNone/>
            </a:pPr>
            <a:r>
              <a:rPr lang="en-US" sz="2000" b="1" dirty="0">
                <a:latin typeface="Arial" panose="020B0604020202020204" pitchFamily="34" charset="0"/>
                <a:cs typeface="Arial" panose="020B0604020202020204" pitchFamily="34" charset="0"/>
              </a:rPr>
              <a:t>OCT</a:t>
            </a:r>
          </a:p>
          <a:p>
            <a:pPr>
              <a:buSzPct val="100000"/>
              <a:buFont typeface="Arial" panose="020B0604020202020204" pitchFamily="34" charset="0"/>
              <a:buChar char="•"/>
            </a:pPr>
            <a:r>
              <a:rPr lang="en-US" sz="2000" b="1" dirty="0">
                <a:latin typeface="Arial" panose="020B0604020202020204" pitchFamily="34" charset="0"/>
                <a:cs typeface="Arial" panose="020B0604020202020204" pitchFamily="34" charset="0"/>
              </a:rPr>
              <a:t>OCT1,2,3 mediate transport of ethidium bromide (EtBr) in PT </a:t>
            </a:r>
            <a:r>
              <a:rPr lang="en-US" sz="2000" b="1" i="1" dirty="0">
                <a:latin typeface="Arial" panose="020B0604020202020204" pitchFamily="34" charset="0"/>
                <a:cs typeface="Arial" panose="020B0604020202020204" pitchFamily="34" charset="0"/>
              </a:rPr>
              <a:t>(Lee et al. AJP Renal 296:F1504-13, 2009).</a:t>
            </a:r>
          </a:p>
          <a:p>
            <a:pPr>
              <a:buSzPct val="100000"/>
              <a:buFont typeface="Arial" panose="020B0604020202020204" pitchFamily="34" charset="0"/>
              <a:buChar char="•"/>
            </a:pPr>
            <a:r>
              <a:rPr lang="en-US" sz="2000" b="1" dirty="0">
                <a:latin typeface="Arial" panose="020B0604020202020204" pitchFamily="34" charset="0"/>
                <a:cs typeface="Arial" panose="020B0604020202020204" pitchFamily="34" charset="0"/>
              </a:rPr>
              <a:t>EtBr uptake is inhibited by cimetidine.</a:t>
            </a:r>
          </a:p>
          <a:p>
            <a:pPr marL="0" indent="0">
              <a:buNone/>
            </a:pPr>
            <a:endParaRPr lang="en-US" sz="20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5BCA561-0483-5649-9A9D-2B3BCD5B1C9D}"/>
              </a:ext>
            </a:extLst>
          </p:cNvPr>
          <p:cNvPicPr>
            <a:picLocks noChangeAspect="1"/>
          </p:cNvPicPr>
          <p:nvPr/>
        </p:nvPicPr>
        <p:blipFill rotWithShape="1">
          <a:blip r:embed="rId2"/>
          <a:srcRect t="-1236" b="8128"/>
          <a:stretch/>
        </p:blipFill>
        <p:spPr>
          <a:xfrm>
            <a:off x="158503" y="221821"/>
            <a:ext cx="628650" cy="585325"/>
          </a:xfrm>
          <a:prstGeom prst="rect">
            <a:avLst/>
          </a:prstGeom>
          <a:ln>
            <a:solidFill>
              <a:schemeClr val="bg1"/>
            </a:solidFill>
          </a:ln>
        </p:spPr>
      </p:pic>
      <p:sp>
        <p:nvSpPr>
          <p:cNvPr id="5" name="TextBox 4"/>
          <p:cNvSpPr txBox="1"/>
          <p:nvPr/>
        </p:nvSpPr>
        <p:spPr>
          <a:xfrm>
            <a:off x="6634976" y="6163177"/>
            <a:ext cx="2296112"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Kleyman, Pittsburgh</a:t>
            </a:r>
          </a:p>
        </p:txBody>
      </p:sp>
    </p:spTree>
    <p:extLst>
      <p:ext uri="{BB962C8B-B14F-4D97-AF65-F5344CB8AC3E}">
        <p14:creationId xmlns:p14="http://schemas.microsoft.com/office/powerpoint/2010/main" val="1923743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844315"/>
            <a:ext cx="7886700" cy="4351338"/>
          </a:xfrm>
        </p:spPr>
        <p:txBody>
          <a:bodyPr>
            <a:noAutofit/>
          </a:bodyPr>
          <a:lstStyle/>
          <a:p>
            <a:pPr marL="0" indent="0">
              <a:lnSpc>
                <a:spcPct val="100000"/>
              </a:lnSpc>
              <a:spcBef>
                <a:spcPts val="0"/>
              </a:spcBef>
              <a:buNone/>
            </a:pPr>
            <a:r>
              <a:rPr lang="en-US" sz="1800" b="1" dirty="0">
                <a:latin typeface="Arial" panose="020B0604020202020204" pitchFamily="34" charset="0"/>
                <a:cs typeface="Arial" panose="020B0604020202020204" pitchFamily="34" charset="0"/>
              </a:rPr>
              <a:t>Fluorescent Probes</a:t>
            </a:r>
          </a:p>
          <a:p>
            <a:pPr marL="0" indent="0">
              <a:lnSpc>
                <a:spcPct val="100000"/>
              </a:lnSpc>
              <a:spcBef>
                <a:spcPts val="0"/>
              </a:spcBef>
              <a:buNone/>
            </a:pPr>
            <a:endParaRPr lang="en-US" sz="1800" b="1"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b="1" dirty="0">
                <a:latin typeface="Arial" panose="020B0604020202020204" pitchFamily="34" charset="0"/>
                <a:cs typeface="Arial" panose="020B0604020202020204" pitchFamily="34" charset="0"/>
              </a:rPr>
              <a:t>6-carboxyfluorescein (6CF)</a:t>
            </a:r>
            <a:endParaRPr lang="en-US" sz="1800" dirty="0">
              <a:latin typeface="Arial" panose="020B0604020202020204" pitchFamily="34" charset="0"/>
              <a:cs typeface="Arial" panose="020B0604020202020204" pitchFamily="34" charset="0"/>
            </a:endParaRPr>
          </a:p>
          <a:p>
            <a:pPr>
              <a:lnSpc>
                <a:spcPct val="100000"/>
              </a:lnSpc>
              <a:spcBef>
                <a:spcPts val="0"/>
              </a:spcBef>
            </a:pPr>
            <a:r>
              <a:rPr lang="en-US" sz="1800" dirty="0">
                <a:latin typeface="Arial" panose="020B0604020202020204" pitchFamily="34" charset="0"/>
                <a:cs typeface="Arial" panose="020B0604020202020204" pitchFamily="34" charset="0"/>
              </a:rPr>
              <a:t>C 1360, Invitrogen, stored at 4</a:t>
            </a:r>
            <a:r>
              <a:rPr lang="en-US" sz="1800" baseline="30000" dirty="0">
                <a:latin typeface="Arial" panose="020B0604020202020204" pitchFamily="34" charset="0"/>
                <a:cs typeface="Arial" panose="020B0604020202020204" pitchFamily="34" charset="0"/>
              </a:rPr>
              <a:t>o</a:t>
            </a:r>
            <a:r>
              <a:rPr lang="en-US" sz="1800" dirty="0">
                <a:latin typeface="Arial" panose="020B0604020202020204" pitchFamily="34" charset="0"/>
                <a:cs typeface="Arial" panose="020B0604020202020204" pitchFamily="34" charset="0"/>
              </a:rPr>
              <a:t>C in </a:t>
            </a:r>
            <a:r>
              <a:rPr lang="en-US" sz="1800" dirty="0" err="1">
                <a:latin typeface="Arial" panose="020B0604020202020204" pitchFamily="34" charset="0"/>
                <a:cs typeface="Arial" panose="020B0604020202020204" pitchFamily="34" charset="0"/>
              </a:rPr>
              <a:t>dessicator</a:t>
            </a:r>
            <a:r>
              <a:rPr lang="en-US" sz="1800" dirty="0">
                <a:latin typeface="Arial" panose="020B0604020202020204" pitchFamily="34" charset="0"/>
                <a:cs typeface="Arial" panose="020B0604020202020204" pitchFamily="34" charset="0"/>
              </a:rPr>
              <a:t>. </a:t>
            </a:r>
          </a:p>
          <a:p>
            <a:pPr>
              <a:lnSpc>
                <a:spcPct val="100000"/>
              </a:lnSpc>
              <a:spcBef>
                <a:spcPts val="0"/>
              </a:spcBef>
            </a:pPr>
            <a:r>
              <a:rPr lang="en-US" sz="1800" dirty="0">
                <a:latin typeface="Arial" panose="020B0604020202020204" pitchFamily="34" charset="0"/>
                <a:cs typeface="Arial" panose="020B0604020202020204" pitchFamily="34" charset="0"/>
              </a:rPr>
              <a:t>Make </a:t>
            </a:r>
            <a:r>
              <a:rPr lang="en-US" sz="1800" b="1" dirty="0">
                <a:latin typeface="Arial" panose="020B0604020202020204" pitchFamily="34" charset="0"/>
                <a:cs typeface="Arial" panose="020B0604020202020204" pitchFamily="34" charset="0"/>
              </a:rPr>
              <a:t>fresh </a:t>
            </a:r>
            <a:r>
              <a:rPr lang="en-US" sz="1800" dirty="0">
                <a:latin typeface="Arial" panose="020B0604020202020204" pitchFamily="34" charset="0"/>
                <a:cs typeface="Arial" panose="020B0604020202020204" pitchFamily="34" charset="0"/>
              </a:rPr>
              <a:t>10 </a:t>
            </a:r>
            <a:r>
              <a:rPr lang="en-US" sz="1800" dirty="0" err="1">
                <a:latin typeface="Arial" panose="020B0604020202020204" pitchFamily="34" charset="0"/>
                <a:cs typeface="Arial" panose="020B0604020202020204" pitchFamily="34" charset="0"/>
              </a:rPr>
              <a:t>mM</a:t>
            </a:r>
            <a:r>
              <a:rPr lang="en-US" sz="1800" dirty="0">
                <a:latin typeface="Arial" panose="020B0604020202020204" pitchFamily="34" charset="0"/>
                <a:cs typeface="Arial" panose="020B0604020202020204" pitchFamily="34" charset="0"/>
              </a:rPr>
              <a:t> stock of 6CF in </a:t>
            </a:r>
            <a:r>
              <a:rPr lang="en-US" sz="1800" dirty="0" err="1">
                <a:latin typeface="Arial" panose="020B0604020202020204" pitchFamily="34" charset="0"/>
                <a:cs typeface="Arial" panose="020B0604020202020204" pitchFamily="34" charset="0"/>
              </a:rPr>
              <a:t>optiMEM</a:t>
            </a:r>
            <a:r>
              <a:rPr lang="en-US" sz="1800" dirty="0">
                <a:latin typeface="Arial" panose="020B0604020202020204" pitchFamily="34" charset="0"/>
                <a:cs typeface="Arial" panose="020B0604020202020204" pitchFamily="34" charset="0"/>
              </a:rPr>
              <a:t>	I. </a:t>
            </a:r>
          </a:p>
          <a:p>
            <a:pPr>
              <a:lnSpc>
                <a:spcPct val="100000"/>
              </a:lnSpc>
              <a:spcBef>
                <a:spcPts val="0"/>
              </a:spcBef>
            </a:pPr>
            <a:r>
              <a:rPr lang="en-US" sz="1800" dirty="0">
                <a:latin typeface="Arial" panose="020B0604020202020204" pitchFamily="34" charset="0"/>
                <a:cs typeface="Arial" panose="020B0604020202020204" pitchFamily="34" charset="0"/>
              </a:rPr>
              <a:t>Place at least 15 organoids in final concentration 1 µM 6CF in </a:t>
            </a:r>
            <a:r>
              <a:rPr lang="en-US" sz="1800" dirty="0" err="1">
                <a:latin typeface="Arial" panose="020B0604020202020204" pitchFamily="34" charset="0"/>
                <a:cs typeface="Arial" panose="020B0604020202020204" pitchFamily="34" charset="0"/>
              </a:rPr>
              <a:t>optiMEM</a:t>
            </a:r>
            <a:r>
              <a:rPr lang="en-US" sz="1800" dirty="0">
                <a:latin typeface="Arial" panose="020B0604020202020204" pitchFamily="34" charset="0"/>
                <a:cs typeface="Arial" panose="020B0604020202020204" pitchFamily="34" charset="0"/>
              </a:rPr>
              <a:t>; shake gently at 37</a:t>
            </a:r>
            <a:r>
              <a:rPr lang="en-US" sz="1800" baseline="30000" dirty="0">
                <a:latin typeface="Arial" panose="020B0604020202020204" pitchFamily="34" charset="0"/>
                <a:cs typeface="Arial" panose="020B0604020202020204" pitchFamily="34" charset="0"/>
              </a:rPr>
              <a:t>o</a:t>
            </a:r>
            <a:r>
              <a:rPr lang="en-US" sz="1800" dirty="0">
                <a:latin typeface="Arial" panose="020B0604020202020204" pitchFamily="34" charset="0"/>
                <a:cs typeface="Arial" panose="020B0604020202020204" pitchFamily="34" charset="0"/>
              </a:rPr>
              <a:t>C for 35 min. Then add EB to same group. </a:t>
            </a:r>
            <a:endParaRPr lang="en-US" sz="18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US" sz="1800" b="1"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b="1" dirty="0">
                <a:latin typeface="Arial" panose="020B0604020202020204" pitchFamily="34" charset="0"/>
                <a:cs typeface="Arial" panose="020B0604020202020204" pitchFamily="34" charset="0"/>
              </a:rPr>
              <a:t>Ethidium bromide (EB)</a:t>
            </a:r>
          </a:p>
          <a:p>
            <a:pPr>
              <a:lnSpc>
                <a:spcPct val="100000"/>
              </a:lnSpc>
              <a:spcBef>
                <a:spcPts val="0"/>
              </a:spcBef>
            </a:pPr>
            <a:r>
              <a:rPr lang="en-US" sz="1800" dirty="0">
                <a:latin typeface="Arial" panose="020B0604020202020204" pitchFamily="34" charset="0"/>
                <a:cs typeface="Arial" panose="020B0604020202020204" pitchFamily="34" charset="0"/>
              </a:rPr>
              <a:t>BP-102, </a:t>
            </a:r>
            <a:r>
              <a:rPr lang="en-US" sz="1800" dirty="0" err="1">
                <a:latin typeface="Arial" panose="020B0604020202020204" pitchFamily="34" charset="0"/>
                <a:cs typeface="Arial" panose="020B0604020202020204" pitchFamily="34" charset="0"/>
              </a:rPr>
              <a:t>FisherBiotech</a:t>
            </a:r>
            <a:r>
              <a:rPr lang="en-US" sz="1800" dirty="0">
                <a:latin typeface="Arial" panose="020B0604020202020204" pitchFamily="34" charset="0"/>
                <a:cs typeface="Arial" panose="020B0604020202020204" pitchFamily="34" charset="0"/>
              </a:rPr>
              <a:t>. </a:t>
            </a:r>
          </a:p>
          <a:p>
            <a:pPr>
              <a:lnSpc>
                <a:spcPct val="100000"/>
              </a:lnSpc>
              <a:spcBef>
                <a:spcPts val="0"/>
              </a:spcBef>
            </a:pPr>
            <a:r>
              <a:rPr lang="en-US" sz="1800" dirty="0">
                <a:latin typeface="Arial" panose="020B0604020202020204" pitchFamily="34" charset="0"/>
                <a:cs typeface="Arial" panose="020B0604020202020204" pitchFamily="34" charset="0"/>
              </a:rPr>
              <a:t>Final concentration 10 µM. </a:t>
            </a:r>
          </a:p>
          <a:p>
            <a:pPr>
              <a:lnSpc>
                <a:spcPct val="100000"/>
              </a:lnSpc>
              <a:spcBef>
                <a:spcPts val="0"/>
              </a:spcBef>
            </a:pPr>
            <a:r>
              <a:rPr lang="en-US" sz="1800" dirty="0">
                <a:latin typeface="Arial" panose="020B0604020202020204" pitchFamily="34" charset="0"/>
                <a:cs typeface="Arial" panose="020B0604020202020204" pitchFamily="34" charset="0"/>
              </a:rPr>
              <a:t>Add in high concentration (100x), so negligible dilution of 6CF for last 10 min of incubation (shake, 37</a:t>
            </a:r>
            <a:r>
              <a:rPr lang="en-US" sz="1800" baseline="30000" dirty="0">
                <a:latin typeface="Arial" panose="020B0604020202020204" pitchFamily="34" charset="0"/>
                <a:cs typeface="Arial" panose="020B0604020202020204" pitchFamily="34" charset="0"/>
              </a:rPr>
              <a:t>o</a:t>
            </a:r>
            <a:r>
              <a:rPr lang="en-US" sz="1800" dirty="0">
                <a:latin typeface="Arial" panose="020B0604020202020204" pitchFamily="34" charset="0"/>
                <a:cs typeface="Arial" panose="020B0604020202020204" pitchFamily="34" charset="0"/>
              </a:rPr>
              <a:t>C). Rinse 3x and image as soon as possible. </a:t>
            </a:r>
          </a:p>
          <a:p>
            <a:pPr marL="0" lvl="1" indent="0">
              <a:lnSpc>
                <a:spcPct val="100000"/>
              </a:lnSpc>
              <a:spcBef>
                <a:spcPts val="0"/>
              </a:spcBef>
              <a:buNone/>
            </a:pPr>
            <a:endParaRPr lang="en-US" b="1" dirty="0">
              <a:latin typeface="Arial" panose="020B0604020202020204" pitchFamily="34" charset="0"/>
              <a:cs typeface="Arial" panose="020B0604020202020204" pitchFamily="34" charset="0"/>
            </a:endParaRPr>
          </a:p>
          <a:p>
            <a:pPr marL="0" lvl="1" indent="0">
              <a:lnSpc>
                <a:spcPct val="100000"/>
              </a:lnSpc>
              <a:spcBef>
                <a:spcPts val="0"/>
              </a:spcBef>
              <a:buNone/>
            </a:pPr>
            <a:r>
              <a:rPr lang="en-US" b="1" dirty="0">
                <a:latin typeface="Arial" panose="020B0604020202020204" pitchFamily="34" charset="0"/>
                <a:cs typeface="Arial" panose="020B0604020202020204" pitchFamily="34" charset="0"/>
              </a:rPr>
              <a:t>Live confocal microscopy</a:t>
            </a:r>
          </a:p>
          <a:p>
            <a:pPr marL="166688" lvl="1" indent="-166688">
              <a:lnSpc>
                <a:spcPct val="100000"/>
              </a:lnSpc>
              <a:spcBef>
                <a:spcPts val="0"/>
              </a:spcBef>
            </a:pPr>
            <a:r>
              <a:rPr lang="en-US" dirty="0">
                <a:latin typeface="Arial" panose="020B0604020202020204" pitchFamily="34" charset="0"/>
                <a:cs typeface="Arial" panose="020B0604020202020204" pitchFamily="34" charset="0"/>
              </a:rPr>
              <a:t>Conventional settings used for 488 nm and 552nm lasers, but use sequential scanning to avoid bleed thru and bidirectional scanning to speed image collection. </a:t>
            </a:r>
          </a:p>
          <a:p>
            <a:pPr marL="166688" lvl="1" indent="-166688">
              <a:lnSpc>
                <a:spcPct val="100000"/>
              </a:lnSpc>
              <a:spcBef>
                <a:spcPts val="0"/>
              </a:spcBef>
            </a:pPr>
            <a:r>
              <a:rPr lang="en-US" dirty="0">
                <a:latin typeface="Arial" panose="020B0604020202020204" pitchFamily="34" charset="0"/>
                <a:cs typeface="Arial" panose="020B0604020202020204" pitchFamily="34" charset="0"/>
              </a:rPr>
              <a:t>Need to optimize for confocal system but we use 25x H2O objective, 4% 552 laser and 6% 488 laser.  </a:t>
            </a:r>
          </a:p>
          <a:p>
            <a:pPr lvl="1">
              <a:lnSpc>
                <a:spcPct val="100000"/>
              </a:lnSpc>
              <a:spcBef>
                <a:spcPts val="0"/>
              </a:spcBef>
            </a:pPr>
            <a:endParaRPr lang="en-US" dirty="0">
              <a:latin typeface="Arial" panose="020B0604020202020204" pitchFamily="34" charset="0"/>
              <a:cs typeface="Arial" panose="020B0604020202020204" pitchFamily="34" charset="0"/>
            </a:endParaRPr>
          </a:p>
          <a:p>
            <a:pPr lvl="1">
              <a:lnSpc>
                <a:spcPct val="100000"/>
              </a:lnSpc>
              <a:spcBef>
                <a:spcPts val="0"/>
              </a:spcBef>
            </a:pPr>
            <a:endParaRPr lang="en-US"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dirty="0">
                <a:latin typeface="Arial" panose="020B0604020202020204" pitchFamily="34" charset="0"/>
                <a:cs typeface="Arial" panose="020B0604020202020204" pitchFamily="34" charset="0"/>
              </a:rPr>
              <a:t> </a:t>
            </a:r>
          </a:p>
          <a:p>
            <a:pPr>
              <a:lnSpc>
                <a:spcPct val="100000"/>
              </a:lnSpc>
              <a:spcBef>
                <a:spcPts val="0"/>
              </a:spcBef>
            </a:pPr>
            <a:endParaRPr lang="en-US" sz="1800" dirty="0"/>
          </a:p>
        </p:txBody>
      </p:sp>
      <p:sp>
        <p:nvSpPr>
          <p:cNvPr id="6" name="Title 1"/>
          <p:cNvSpPr txBox="1">
            <a:spLocks/>
          </p:cNvSpPr>
          <p:nvPr/>
        </p:nvSpPr>
        <p:spPr>
          <a:xfrm>
            <a:off x="457200" y="-74344"/>
            <a:ext cx="82296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dirty="0">
                <a:latin typeface="Arial" panose="020B0604020202020204" pitchFamily="34" charset="0"/>
                <a:cs typeface="Arial" panose="020B0604020202020204" pitchFamily="34" charset="0"/>
              </a:rPr>
              <a:t>Organic anion and cation transporters: </a:t>
            </a:r>
          </a:p>
          <a:p>
            <a:pPr algn="ctr"/>
            <a:r>
              <a:rPr lang="en-US" sz="2400" b="1" dirty="0">
                <a:latin typeface="Arial" panose="020B0604020202020204" pitchFamily="34" charset="0"/>
                <a:cs typeface="Arial" panose="020B0604020202020204" pitchFamily="34" charset="0"/>
              </a:rPr>
              <a:t>combined OAT and OCT assay </a:t>
            </a:r>
            <a:endParaRPr lang="en-US" sz="2400" b="1" i="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5BCA561-0483-5649-9A9D-2B3BCD5B1C9D}"/>
              </a:ext>
            </a:extLst>
          </p:cNvPr>
          <p:cNvPicPr>
            <a:picLocks noChangeAspect="1"/>
          </p:cNvPicPr>
          <p:nvPr/>
        </p:nvPicPr>
        <p:blipFill rotWithShape="1">
          <a:blip r:embed="rId2"/>
          <a:srcRect t="-1236" b="8128"/>
          <a:stretch/>
        </p:blipFill>
        <p:spPr>
          <a:xfrm>
            <a:off x="158503" y="221821"/>
            <a:ext cx="628650" cy="585325"/>
          </a:xfrm>
          <a:prstGeom prst="rect">
            <a:avLst/>
          </a:prstGeom>
          <a:ln>
            <a:solidFill>
              <a:schemeClr val="bg1"/>
            </a:solidFill>
          </a:ln>
        </p:spPr>
      </p:pic>
      <p:sp>
        <p:nvSpPr>
          <p:cNvPr id="9" name="TextBox 8"/>
          <p:cNvSpPr txBox="1"/>
          <p:nvPr/>
        </p:nvSpPr>
        <p:spPr>
          <a:xfrm>
            <a:off x="6634976" y="6332454"/>
            <a:ext cx="2296112"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Kleyman, Pittsburgh</a:t>
            </a:r>
          </a:p>
        </p:txBody>
      </p:sp>
    </p:spTree>
    <p:extLst>
      <p:ext uri="{BB962C8B-B14F-4D97-AF65-F5344CB8AC3E}">
        <p14:creationId xmlns:p14="http://schemas.microsoft.com/office/powerpoint/2010/main" val="2847963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613B-8284-4308-BAF0-B008D99A5A9C}"/>
              </a:ext>
            </a:extLst>
          </p:cNvPr>
          <p:cNvSpPr>
            <a:spLocks noGrp="1"/>
          </p:cNvSpPr>
          <p:nvPr>
            <p:ph type="title"/>
          </p:nvPr>
        </p:nvSpPr>
        <p:spPr>
          <a:xfrm>
            <a:off x="457200" y="123832"/>
            <a:ext cx="8229600" cy="625171"/>
          </a:xfrm>
        </p:spPr>
        <p:txBody>
          <a:bodyPr>
            <a:noAutofit/>
          </a:bodyPr>
          <a:lstStyle/>
          <a:p>
            <a:pPr algn="ctr"/>
            <a:r>
              <a:rPr lang="en-US" sz="2400" b="1" dirty="0">
                <a:solidFill>
                  <a:schemeClr val="tx1"/>
                </a:solidFill>
                <a:latin typeface="Arial" panose="020B0604020202020204" pitchFamily="34" charset="0"/>
                <a:cs typeface="Arial" panose="020B0604020202020204" pitchFamily="34" charset="0"/>
              </a:rPr>
              <a:t>Organic anion and cation transporters: </a:t>
            </a:r>
            <a:br>
              <a:rPr lang="en-US" sz="2400" b="1" dirty="0">
                <a:solidFill>
                  <a:schemeClr val="tx1"/>
                </a:solidFill>
                <a:latin typeface="Arial" panose="020B0604020202020204" pitchFamily="34" charset="0"/>
                <a:cs typeface="Arial" panose="020B0604020202020204" pitchFamily="34" charset="0"/>
              </a:rPr>
            </a:br>
            <a:r>
              <a:rPr lang="en-US" sz="2400" b="1" dirty="0">
                <a:solidFill>
                  <a:schemeClr val="tx1"/>
                </a:solidFill>
                <a:latin typeface="Arial" panose="020B0604020202020204" pitchFamily="34" charset="0"/>
                <a:cs typeface="Arial" panose="020B0604020202020204" pitchFamily="34" charset="0"/>
              </a:rPr>
              <a:t>combined OAT and OCT assay</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105" t="8022" r="8932" b="7539"/>
          <a:stretch/>
        </p:blipFill>
        <p:spPr>
          <a:xfrm>
            <a:off x="28719" y="975736"/>
            <a:ext cx="4495800" cy="4267200"/>
          </a:xfrm>
        </p:spPr>
      </p:pic>
      <p:grpSp>
        <p:nvGrpSpPr>
          <p:cNvPr id="18" name="Group 17"/>
          <p:cNvGrpSpPr/>
          <p:nvPr/>
        </p:nvGrpSpPr>
        <p:grpSpPr>
          <a:xfrm>
            <a:off x="4572000" y="1109548"/>
            <a:ext cx="4572000" cy="2337498"/>
            <a:chOff x="4572000" y="1600200"/>
            <a:chExt cx="4572000" cy="2337498"/>
          </a:xfrm>
        </p:grpSpPr>
        <p:pic>
          <p:nvPicPr>
            <p:cNvPr id="6"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4388" t="473" r="7841" b="54653"/>
            <a:stretch/>
          </p:blipFill>
          <p:spPr>
            <a:xfrm>
              <a:off x="4572000" y="1600200"/>
              <a:ext cx="4572000" cy="2337498"/>
            </a:xfrm>
            <a:prstGeom prst="rect">
              <a:avLst/>
            </a:prstGeom>
          </p:spPr>
        </p:pic>
        <p:cxnSp>
          <p:nvCxnSpPr>
            <p:cNvPr id="8" name="Straight Arrow Connector 7"/>
            <p:cNvCxnSpPr/>
            <p:nvPr/>
          </p:nvCxnSpPr>
          <p:spPr>
            <a:xfrm>
              <a:off x="4666963" y="2157984"/>
              <a:ext cx="487997" cy="22860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a:off x="503237" y="4843348"/>
            <a:ext cx="838200" cy="0"/>
          </a:xfrm>
          <a:prstGeom prst="line">
            <a:avLst/>
          </a:prstGeom>
          <a:ln w="15875">
            <a:solidFill>
              <a:schemeClr val="bg1"/>
            </a:solidFill>
          </a:ln>
          <a:effectLst>
            <a:outerShdw blurRad="50800" dist="50800" dir="5400000" sx="3000" sy="3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72000" y="3166948"/>
            <a:ext cx="685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6CF</a:t>
            </a:r>
          </a:p>
        </p:txBody>
      </p:sp>
      <p:sp>
        <p:nvSpPr>
          <p:cNvPr id="16" name="TextBox 15"/>
          <p:cNvSpPr txBox="1"/>
          <p:nvPr/>
        </p:nvSpPr>
        <p:spPr>
          <a:xfrm>
            <a:off x="6939835" y="3108718"/>
            <a:ext cx="4515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EB</a:t>
            </a:r>
          </a:p>
        </p:txBody>
      </p:sp>
      <p:sp>
        <p:nvSpPr>
          <p:cNvPr id="17" name="TextBox 16"/>
          <p:cNvSpPr txBox="1"/>
          <p:nvPr/>
        </p:nvSpPr>
        <p:spPr>
          <a:xfrm>
            <a:off x="4800600" y="3566536"/>
            <a:ext cx="3886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6CF</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for OA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EB</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for OC transport</a:t>
            </a:r>
          </a:p>
        </p:txBody>
      </p:sp>
      <p:cxnSp>
        <p:nvCxnSpPr>
          <p:cNvPr id="11" name="Straight Arrow Connector 10">
            <a:extLst>
              <a:ext uri="{FF2B5EF4-FFF2-40B4-BE49-F238E27FC236}">
                <a16:creationId xmlns:a16="http://schemas.microsoft.com/office/drawing/2014/main" id="{16E0DF77-7CD1-7346-AFA4-ACB715A4CD3D}"/>
              </a:ext>
            </a:extLst>
          </p:cNvPr>
          <p:cNvCxnSpPr/>
          <p:nvPr/>
        </p:nvCxnSpPr>
        <p:spPr>
          <a:xfrm>
            <a:off x="4769803" y="2697397"/>
            <a:ext cx="487997" cy="22860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A7BF74B-3C6D-124E-8BE0-35CD933AF6CC}"/>
              </a:ext>
            </a:extLst>
          </p:cNvPr>
          <p:cNvCxnSpPr/>
          <p:nvPr/>
        </p:nvCxnSpPr>
        <p:spPr>
          <a:xfrm>
            <a:off x="7328704" y="1553032"/>
            <a:ext cx="487997" cy="22860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375B86E-7EF8-9B48-A42B-1BC31169AB16}"/>
              </a:ext>
            </a:extLst>
          </p:cNvPr>
          <p:cNvCxnSpPr/>
          <p:nvPr/>
        </p:nvCxnSpPr>
        <p:spPr>
          <a:xfrm>
            <a:off x="7467600" y="2697397"/>
            <a:ext cx="487997" cy="22860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E892675-E6BF-F645-9D0F-D735786BD915}"/>
              </a:ext>
            </a:extLst>
          </p:cNvPr>
          <p:cNvCxnSpPr/>
          <p:nvPr/>
        </p:nvCxnSpPr>
        <p:spPr>
          <a:xfrm>
            <a:off x="1097438" y="1932667"/>
            <a:ext cx="487997" cy="22860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A4E1CD6-748B-6C4C-A658-FA312F88E78A}"/>
              </a:ext>
            </a:extLst>
          </p:cNvPr>
          <p:cNvCxnSpPr/>
          <p:nvPr/>
        </p:nvCxnSpPr>
        <p:spPr>
          <a:xfrm>
            <a:off x="1341436" y="4005148"/>
            <a:ext cx="487997" cy="22860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0" y="5370634"/>
            <a:ext cx="9144000"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Arrows point to same tubules. Note both basolateral uptake and luminal </a:t>
            </a:r>
          </a:p>
          <a:p>
            <a:pPr algn="ctr"/>
            <a:r>
              <a:rPr lang="en-US" dirty="0">
                <a:latin typeface="Arial" panose="020B0604020202020204" pitchFamily="34" charset="0"/>
                <a:cs typeface="Arial" panose="020B0604020202020204" pitchFamily="34" charset="0"/>
              </a:rPr>
              <a:t>secretion of 6CF (OAT), but no apparent luminal secretion of EtBr/OCT transport. </a:t>
            </a:r>
          </a:p>
        </p:txBody>
      </p:sp>
      <p:pic>
        <p:nvPicPr>
          <p:cNvPr id="21" name="Picture 20">
            <a:extLst>
              <a:ext uri="{FF2B5EF4-FFF2-40B4-BE49-F238E27FC236}">
                <a16:creationId xmlns:a16="http://schemas.microsoft.com/office/drawing/2014/main" id="{C5BCA561-0483-5649-9A9D-2B3BCD5B1C9D}"/>
              </a:ext>
            </a:extLst>
          </p:cNvPr>
          <p:cNvPicPr>
            <a:picLocks noChangeAspect="1"/>
          </p:cNvPicPr>
          <p:nvPr/>
        </p:nvPicPr>
        <p:blipFill rotWithShape="1">
          <a:blip r:embed="rId5"/>
          <a:srcRect t="-1236" b="8128"/>
          <a:stretch/>
        </p:blipFill>
        <p:spPr>
          <a:xfrm>
            <a:off x="158503" y="221821"/>
            <a:ext cx="628650" cy="585325"/>
          </a:xfrm>
          <a:prstGeom prst="rect">
            <a:avLst/>
          </a:prstGeom>
          <a:ln>
            <a:solidFill>
              <a:schemeClr val="bg1"/>
            </a:solidFill>
          </a:ln>
        </p:spPr>
      </p:pic>
      <p:sp>
        <p:nvSpPr>
          <p:cNvPr id="22" name="TextBox 21"/>
          <p:cNvSpPr txBox="1"/>
          <p:nvPr/>
        </p:nvSpPr>
        <p:spPr>
          <a:xfrm>
            <a:off x="6668645" y="6254759"/>
            <a:ext cx="2296112"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Kleyman, Pittsburgh</a:t>
            </a:r>
          </a:p>
        </p:txBody>
      </p:sp>
    </p:spTree>
    <p:extLst>
      <p:ext uri="{BB962C8B-B14F-4D97-AF65-F5344CB8AC3E}">
        <p14:creationId xmlns:p14="http://schemas.microsoft.com/office/powerpoint/2010/main" val="573530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30637"/>
            <a:ext cx="7886700" cy="1335163"/>
          </a:xfrm>
        </p:spPr>
        <p:txBody>
          <a:bodyPr>
            <a:noAutofit/>
          </a:bodyPr>
          <a:lstStyle/>
          <a:p>
            <a:pPr marL="0" indent="0">
              <a:buNone/>
            </a:pPr>
            <a:r>
              <a:rPr lang="en-US" sz="1800" b="1" dirty="0" err="1">
                <a:latin typeface="Arial" panose="020B0604020202020204" pitchFamily="34" charset="0"/>
                <a:cs typeface="Arial" panose="020B0604020202020204" pitchFamily="34" charset="0"/>
              </a:rPr>
              <a:t>Semiquantitative</a:t>
            </a:r>
            <a:r>
              <a:rPr lang="en-US" sz="1800" b="1" dirty="0">
                <a:latin typeface="Arial" panose="020B0604020202020204" pitchFamily="34" charset="0"/>
                <a:cs typeface="Arial" panose="020B0604020202020204" pitchFamily="34" charset="0"/>
              </a:rPr>
              <a:t> approach:</a:t>
            </a:r>
          </a:p>
          <a:p>
            <a:r>
              <a:rPr lang="en-US" sz="1800" dirty="0">
                <a:latin typeface="Arial" panose="020B0604020202020204" pitchFamily="34" charset="0"/>
                <a:cs typeface="Arial" panose="020B0604020202020204" pitchFamily="34" charset="0"/>
              </a:rPr>
              <a:t>Score blinded for treatment.</a:t>
            </a:r>
          </a:p>
          <a:p>
            <a:r>
              <a:rPr lang="en-US" sz="1800" dirty="0">
                <a:latin typeface="Arial" panose="020B0604020202020204" pitchFamily="34" charset="0"/>
                <a:cs typeface="Arial" panose="020B0604020202020204" pitchFamily="34" charset="0"/>
              </a:rPr>
              <a:t>Using maximum projection images, score for gross number of tubules at top and midsection, saturation for gross intensity, and any luminal accumulation. </a:t>
            </a:r>
          </a:p>
          <a:p>
            <a:r>
              <a:rPr lang="en-US" sz="1800" dirty="0">
                <a:latin typeface="Arial" panose="020B0604020202020204" pitchFamily="34" charset="0"/>
                <a:cs typeface="Arial" panose="020B0604020202020204" pitchFamily="34" charset="0"/>
              </a:rPr>
              <a:t>Compare with control sets, at least 10 well or moderately developed organoids per group. </a:t>
            </a:r>
          </a:p>
          <a:p>
            <a:endParaRPr lang="en-US" sz="1800" dirty="0"/>
          </a:p>
        </p:txBody>
      </p:sp>
      <p:pic>
        <p:nvPicPr>
          <p:cNvPr id="6" name="Picture 5"/>
          <p:cNvPicPr>
            <a:picLocks noChangeAspect="1"/>
          </p:cNvPicPr>
          <p:nvPr/>
        </p:nvPicPr>
        <p:blipFill>
          <a:blip r:embed="rId2"/>
          <a:stretch>
            <a:fillRect/>
          </a:stretch>
        </p:blipFill>
        <p:spPr>
          <a:xfrm>
            <a:off x="974336" y="3178982"/>
            <a:ext cx="7211015" cy="3344488"/>
          </a:xfrm>
          <a:prstGeom prst="rect">
            <a:avLst/>
          </a:prstGeom>
        </p:spPr>
      </p:pic>
      <p:sp>
        <p:nvSpPr>
          <p:cNvPr id="7" name="Title 1"/>
          <p:cNvSpPr txBox="1">
            <a:spLocks/>
          </p:cNvSpPr>
          <p:nvPr/>
        </p:nvSpPr>
        <p:spPr>
          <a:xfrm>
            <a:off x="457200" y="-29730"/>
            <a:ext cx="82296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dirty="0">
                <a:latin typeface="Arial" panose="020B0604020202020204" pitchFamily="34" charset="0"/>
                <a:cs typeface="Arial" panose="020B0604020202020204" pitchFamily="34" charset="0"/>
              </a:rPr>
              <a:t>Organic anion and cation transporters: </a:t>
            </a:r>
          </a:p>
          <a:p>
            <a:pPr algn="ctr"/>
            <a:r>
              <a:rPr lang="en-US" sz="2400" b="1" dirty="0">
                <a:latin typeface="Arial" panose="020B0604020202020204" pitchFamily="34" charset="0"/>
                <a:cs typeface="Arial" panose="020B0604020202020204" pitchFamily="34" charset="0"/>
              </a:rPr>
              <a:t>combined OAT and OCT assay </a:t>
            </a:r>
            <a:endParaRPr lang="en-US" sz="2400" b="1" i="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5BCA561-0483-5649-9A9D-2B3BCD5B1C9D}"/>
              </a:ext>
            </a:extLst>
          </p:cNvPr>
          <p:cNvPicPr>
            <a:picLocks noChangeAspect="1"/>
          </p:cNvPicPr>
          <p:nvPr/>
        </p:nvPicPr>
        <p:blipFill rotWithShape="1">
          <a:blip r:embed="rId3"/>
          <a:srcRect t="-1236" b="8128"/>
          <a:stretch/>
        </p:blipFill>
        <p:spPr>
          <a:xfrm>
            <a:off x="158503" y="221821"/>
            <a:ext cx="628650" cy="585325"/>
          </a:xfrm>
          <a:prstGeom prst="rect">
            <a:avLst/>
          </a:prstGeom>
          <a:ln>
            <a:solidFill>
              <a:schemeClr val="bg1"/>
            </a:solidFill>
          </a:ln>
        </p:spPr>
      </p:pic>
      <p:sp>
        <p:nvSpPr>
          <p:cNvPr id="9" name="TextBox 8"/>
          <p:cNvSpPr txBox="1"/>
          <p:nvPr/>
        </p:nvSpPr>
        <p:spPr>
          <a:xfrm>
            <a:off x="6679581" y="6354193"/>
            <a:ext cx="2296112"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Kleyman, Pittsburgh</a:t>
            </a:r>
          </a:p>
        </p:txBody>
      </p:sp>
    </p:spTree>
    <p:extLst>
      <p:ext uri="{BB962C8B-B14F-4D97-AF65-F5344CB8AC3E}">
        <p14:creationId xmlns:p14="http://schemas.microsoft.com/office/powerpoint/2010/main" val="354343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a:solidFill>
                  <a:schemeClr val="tx1"/>
                </a:solidFill>
                <a:latin typeface="+mj-lt"/>
              </a:rPr>
              <a:t>Assays for Na</a:t>
            </a:r>
            <a:r>
              <a:rPr lang="en-US" sz="2400" baseline="30000" dirty="0">
                <a:solidFill>
                  <a:schemeClr val="tx1"/>
                </a:solidFill>
                <a:latin typeface="+mj-lt"/>
              </a:rPr>
              <a:t>+ </a:t>
            </a:r>
            <a:r>
              <a:rPr lang="en-US" sz="2400" dirty="0">
                <a:solidFill>
                  <a:schemeClr val="tx1"/>
                </a:solidFill>
                <a:latin typeface="+mj-lt"/>
              </a:rPr>
              <a:t>transport</a:t>
            </a:r>
          </a:p>
        </p:txBody>
      </p:sp>
      <p:sp>
        <p:nvSpPr>
          <p:cNvPr id="4" name="Slide Number Placeholder 3"/>
          <p:cNvSpPr>
            <a:spLocks noGrp="1"/>
          </p:cNvSpPr>
          <p:nvPr>
            <p:ph type="sldNum" sz="quarter" idx="12"/>
          </p:nvPr>
        </p:nvSpPr>
        <p:spPr/>
        <p:txBody>
          <a:bodyPr/>
          <a:lstStyle/>
          <a:p>
            <a:fld id="{9F8FBD0B-D5BA-AC4A-B182-CCF391B5588A}" type="slidenum">
              <a:rPr lang="en-US" smtClean="0"/>
              <a:pPr/>
              <a:t>25</a:t>
            </a:fld>
            <a:endParaRPr lang="en-US"/>
          </a:p>
        </p:txBody>
      </p:sp>
      <p:sp>
        <p:nvSpPr>
          <p:cNvPr id="6" name="Rectangle 5"/>
          <p:cNvSpPr/>
          <p:nvPr/>
        </p:nvSpPr>
        <p:spPr>
          <a:xfrm>
            <a:off x="1215025" y="1336407"/>
            <a:ext cx="6701423" cy="4247317"/>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Fluorescent probes: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Use cell-permeant </a:t>
            </a:r>
            <a:r>
              <a:rPr lang="en-US" dirty="0" err="1">
                <a:latin typeface="Arial" panose="020B0604020202020204" pitchFamily="34" charset="0"/>
                <a:cs typeface="Arial" panose="020B0604020202020204" pitchFamily="34" charset="0"/>
              </a:rPr>
              <a:t>acetoxymethyl</a:t>
            </a:r>
            <a:r>
              <a:rPr lang="en-US" dirty="0">
                <a:latin typeface="Arial" panose="020B0604020202020204" pitchFamily="34" charset="0"/>
                <a:cs typeface="Arial" panose="020B0604020202020204" pitchFamily="34" charset="0"/>
              </a:rPr>
              <a:t> esters to load cells with dyes</a:t>
            </a:r>
          </a:p>
          <a:p>
            <a:pPr marL="742950" lvl="1" indent="-285750">
              <a:buFont typeface="Arial" panose="020B0604020202020204" pitchFamily="34" charset="0"/>
              <a:buChar char="•"/>
            </a:pPr>
            <a:r>
              <a:rPr lang="en-US" b="1" dirty="0" err="1">
                <a:latin typeface="Arial" panose="020B0604020202020204" pitchFamily="34" charset="0"/>
                <a:cs typeface="Arial" panose="020B0604020202020204" pitchFamily="34" charset="0"/>
              </a:rPr>
              <a:t>CoroNa</a:t>
            </a:r>
            <a:r>
              <a:rPr lang="en-US" b="1" dirty="0">
                <a:latin typeface="Arial" panose="020B0604020202020204" pitchFamily="34" charset="0"/>
                <a:cs typeface="Arial" panose="020B0604020202020204" pitchFamily="34" charset="0"/>
              </a:rPr>
              <a:t>™ Green (</a:t>
            </a:r>
            <a:r>
              <a:rPr lang="en-US" b="1" dirty="0" err="1">
                <a:latin typeface="Arial" panose="020B0604020202020204" pitchFamily="34" charset="0"/>
                <a:cs typeface="Arial" panose="020B0604020202020204" pitchFamily="34" charset="0"/>
              </a:rPr>
              <a:t>CoroNa</a:t>
            </a:r>
            <a:r>
              <a:rPr lang="en-US" b="1" dirty="0">
                <a:latin typeface="Arial" panose="020B0604020202020204" pitchFamily="34" charset="0"/>
                <a:cs typeface="Arial" panose="020B0604020202020204" pitchFamily="34" charset="0"/>
              </a:rPr>
              <a:t>) </a:t>
            </a: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Life Technologies (Cat. No. C36676) </a:t>
            </a: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Asante </a:t>
            </a:r>
            <a:r>
              <a:rPr lang="en-US" b="1" dirty="0" err="1">
                <a:latin typeface="Arial" panose="020B0604020202020204" pitchFamily="34" charset="0"/>
                <a:cs typeface="Arial" panose="020B0604020202020204" pitchFamily="34" charset="0"/>
              </a:rPr>
              <a:t>NaTRIUM</a:t>
            </a:r>
            <a:r>
              <a:rPr lang="en-US" b="1" dirty="0">
                <a:latin typeface="Arial" panose="020B0604020202020204" pitchFamily="34" charset="0"/>
                <a:cs typeface="Arial" panose="020B0604020202020204" pitchFamily="34" charset="0"/>
              </a:rPr>
              <a:t> Green-2 (ANG-2)</a:t>
            </a:r>
          </a:p>
          <a:p>
            <a:pPr marL="1200150" lvl="2" indent="-285750">
              <a:buFont typeface="Arial" panose="020B0604020202020204" pitchFamily="34" charset="0"/>
              <a:buChar char="•"/>
            </a:pPr>
            <a:r>
              <a:rPr lang="en-US" dirty="0" err="1">
                <a:latin typeface="Arial" panose="020B0604020202020204" pitchFamily="34" charset="0"/>
                <a:cs typeface="Arial" panose="020B0604020202020204" pitchFamily="34" charset="0"/>
              </a:rPr>
              <a:t>TEFLabs</a:t>
            </a:r>
            <a:r>
              <a:rPr lang="en-US" dirty="0">
                <a:latin typeface="Arial" panose="020B0604020202020204" pitchFamily="34" charset="0"/>
                <a:cs typeface="Arial" panose="020B0604020202020204" pitchFamily="34" charset="0"/>
              </a:rPr>
              <a:t> (Cat. No. 3512)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Dyes reconstituted in DMSO and diluted in HBSS containing 0.02% of </a:t>
            </a:r>
            <a:r>
              <a:rPr lang="en-US" dirty="0" err="1">
                <a:latin typeface="Arial" panose="020B0604020202020204" pitchFamily="34" charset="0"/>
                <a:cs typeface="Arial" panose="020B0604020202020204" pitchFamily="34" charset="0"/>
              </a:rPr>
              <a:t>Pluronic</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F127 to the final concentrations of 10 µM for </a:t>
            </a:r>
            <a:r>
              <a:rPr lang="en-US" dirty="0" err="1">
                <a:latin typeface="Arial" panose="020B0604020202020204" pitchFamily="34" charset="0"/>
                <a:cs typeface="Arial" panose="020B0604020202020204" pitchFamily="34" charset="0"/>
              </a:rPr>
              <a:t>CoroNa</a:t>
            </a:r>
            <a:r>
              <a:rPr lang="en-US" dirty="0">
                <a:latin typeface="Arial" panose="020B0604020202020204" pitchFamily="34" charset="0"/>
                <a:cs typeface="Arial" panose="020B0604020202020204" pitchFamily="34" charset="0"/>
              </a:rPr>
              <a:t> and 5 µM for ANG-2.</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Fluorescence microscopy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excitation filter: 482 nm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emission filter: 536 nm</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5BCA561-0483-5649-9A9D-2B3BCD5B1C9D}"/>
              </a:ext>
            </a:extLst>
          </p:cNvPr>
          <p:cNvPicPr>
            <a:picLocks noChangeAspect="1"/>
          </p:cNvPicPr>
          <p:nvPr/>
        </p:nvPicPr>
        <p:blipFill rotWithShape="1">
          <a:blip r:embed="rId3"/>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1993031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 name="Rectangle 21">
            <a:extLst>
              <a:ext uri="{FF2B5EF4-FFF2-40B4-BE49-F238E27FC236}">
                <a16:creationId xmlns:a16="http://schemas.microsoft.com/office/drawing/2014/main" id="{9563F2D0-60E4-4E67-AE9C-12D39B7D2A60}"/>
              </a:ext>
            </a:extLst>
          </p:cNvPr>
          <p:cNvSpPr>
            <a:spLocks noChangeArrowheads="1"/>
          </p:cNvSpPr>
          <p:nvPr/>
        </p:nvSpPr>
        <p:spPr bwMode="auto">
          <a:xfrm>
            <a:off x="439946" y="88207"/>
            <a:ext cx="82468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r>
              <a:rPr lang="en-US" altLang="en-US" sz="2400" b="1" dirty="0">
                <a:solidFill>
                  <a:prstClr val="black"/>
                </a:solidFill>
              </a:rPr>
              <a:t>Use of -AM conjugated fluorescent functional dyes* </a:t>
            </a:r>
          </a:p>
          <a:p>
            <a:pPr algn="ctr" defTabSz="685800"/>
            <a:r>
              <a:rPr lang="en-US" altLang="en-US" sz="2400" b="1" dirty="0">
                <a:solidFill>
                  <a:prstClr val="black"/>
                </a:solidFill>
              </a:rPr>
              <a:t>to detect intracellular changes in [Na</a:t>
            </a:r>
            <a:r>
              <a:rPr lang="en-US" altLang="en-US" sz="2400" b="1" baseline="30000" dirty="0">
                <a:solidFill>
                  <a:prstClr val="black"/>
                </a:solidFill>
              </a:rPr>
              <a:t>+</a:t>
            </a:r>
            <a:r>
              <a:rPr lang="en-US" altLang="en-US" sz="2400" b="1" dirty="0">
                <a:solidFill>
                  <a:prstClr val="black"/>
                </a:solidFill>
              </a:rPr>
              <a:t>, H</a:t>
            </a:r>
            <a:r>
              <a:rPr lang="en-US" altLang="en-US" sz="2400" b="1" baseline="30000" dirty="0">
                <a:solidFill>
                  <a:prstClr val="black"/>
                </a:solidFill>
              </a:rPr>
              <a:t>+</a:t>
            </a:r>
            <a:r>
              <a:rPr lang="en-US" altLang="en-US" sz="2400" b="1" dirty="0">
                <a:solidFill>
                  <a:prstClr val="black"/>
                </a:solidFill>
              </a:rPr>
              <a:t>, Ca</a:t>
            </a:r>
            <a:r>
              <a:rPr lang="en-US" altLang="en-US" sz="2400" b="1" baseline="30000" dirty="0">
                <a:solidFill>
                  <a:prstClr val="black"/>
                </a:solidFill>
              </a:rPr>
              <a:t>2+</a:t>
            </a:r>
            <a:r>
              <a:rPr lang="en-US" altLang="en-US" sz="2400" b="1" dirty="0">
                <a:solidFill>
                  <a:prstClr val="black"/>
                </a:solidFill>
              </a:rPr>
              <a:t>]</a:t>
            </a:r>
          </a:p>
        </p:txBody>
      </p:sp>
      <p:pic>
        <p:nvPicPr>
          <p:cNvPr id="3" name="Picture 2">
            <a:extLst>
              <a:ext uri="{FF2B5EF4-FFF2-40B4-BE49-F238E27FC236}">
                <a16:creationId xmlns:a16="http://schemas.microsoft.com/office/drawing/2014/main" id="{430E7DB0-6783-4363-9F8D-46CDC6F62CCC}"/>
              </a:ext>
            </a:extLst>
          </p:cNvPr>
          <p:cNvPicPr>
            <a:picLocks noChangeAspect="1"/>
          </p:cNvPicPr>
          <p:nvPr/>
        </p:nvPicPr>
        <p:blipFill>
          <a:blip r:embed="rId3"/>
          <a:stretch>
            <a:fillRect/>
          </a:stretch>
        </p:blipFill>
        <p:spPr>
          <a:xfrm>
            <a:off x="1856589" y="924190"/>
            <a:ext cx="6744284" cy="3790517"/>
          </a:xfrm>
          <a:prstGeom prst="rect">
            <a:avLst/>
          </a:prstGeom>
        </p:spPr>
      </p:pic>
      <p:grpSp>
        <p:nvGrpSpPr>
          <p:cNvPr id="4" name="Group 3">
            <a:extLst>
              <a:ext uri="{FF2B5EF4-FFF2-40B4-BE49-F238E27FC236}">
                <a16:creationId xmlns:a16="http://schemas.microsoft.com/office/drawing/2014/main" id="{29B3EDFE-5E56-4B03-8FE7-2B0FC355BC16}"/>
              </a:ext>
            </a:extLst>
          </p:cNvPr>
          <p:cNvGrpSpPr/>
          <p:nvPr/>
        </p:nvGrpSpPr>
        <p:grpSpPr>
          <a:xfrm>
            <a:off x="4662348" y="4706738"/>
            <a:ext cx="543209" cy="474419"/>
            <a:chOff x="3816824" y="6126460"/>
            <a:chExt cx="724278" cy="632558"/>
          </a:xfrm>
        </p:grpSpPr>
        <p:sp>
          <p:nvSpPr>
            <p:cNvPr id="2" name="Rectangle 1">
              <a:extLst>
                <a:ext uri="{FF2B5EF4-FFF2-40B4-BE49-F238E27FC236}">
                  <a16:creationId xmlns:a16="http://schemas.microsoft.com/office/drawing/2014/main" id="{13F37C18-84E5-4199-9871-6525746D329D}"/>
                </a:ext>
              </a:extLst>
            </p:cNvPr>
            <p:cNvSpPr/>
            <p:nvPr/>
          </p:nvSpPr>
          <p:spPr>
            <a:xfrm>
              <a:off x="3816824" y="6205021"/>
              <a:ext cx="362140" cy="553997"/>
            </a:xfrm>
            <a:prstGeom prst="rect">
              <a:avLst/>
            </a:prstGeom>
          </p:spPr>
          <p:txBody>
            <a:bodyPr wrap="square" lIns="0">
              <a:spAutoFit/>
            </a:bodyPr>
            <a:lstStyle/>
            <a:p>
              <a:pPr defTabSz="685800"/>
              <a:r>
                <a:rPr lang="en-US" sz="1050" b="1" dirty="0">
                  <a:solidFill>
                    <a:prstClr val="black"/>
                  </a:solidFill>
                  <a:latin typeface="Arial" panose="020B0604020202020204" pitchFamily="34" charset="0"/>
                  <a:cs typeface="Arial" panose="020B0604020202020204" pitchFamily="34" charset="0"/>
                </a:rPr>
                <a:t>+ 4</a:t>
              </a:r>
            </a:p>
          </p:txBody>
        </p:sp>
        <p:pic>
          <p:nvPicPr>
            <p:cNvPr id="1028" name="Picture 4" descr="Fura 2-AM &gt;=95%HPLC | 108964-32-5 | Sigma-Aldrich">
              <a:extLst>
                <a:ext uri="{FF2B5EF4-FFF2-40B4-BE49-F238E27FC236}">
                  <a16:creationId xmlns:a16="http://schemas.microsoft.com/office/drawing/2014/main" id="{4654B727-B12F-437C-91B9-31E46AB1EB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7" t="17380" r="86053" b="55805"/>
            <a:stretch/>
          </p:blipFill>
          <p:spPr bwMode="auto">
            <a:xfrm>
              <a:off x="4178963" y="6126460"/>
              <a:ext cx="362139" cy="449509"/>
            </a:xfrm>
            <a:prstGeom prst="rect">
              <a:avLst/>
            </a:prstGeom>
            <a:noFill/>
            <a:extLst>
              <a:ext uri="{909E8E84-426E-40DD-AFC4-6F175D3DCCD1}">
                <a14:hiddenFill xmlns:a14="http://schemas.microsoft.com/office/drawing/2010/main">
                  <a:solidFill>
                    <a:srgbClr val="FFFFFF"/>
                  </a:solidFill>
                </a14:hiddenFill>
              </a:ext>
            </a:extLst>
          </p:spPr>
        </p:pic>
      </p:grpSp>
      <p:sp>
        <p:nvSpPr>
          <p:cNvPr id="1497" name="Lightning Bolt 1496">
            <a:extLst>
              <a:ext uri="{FF2B5EF4-FFF2-40B4-BE49-F238E27FC236}">
                <a16:creationId xmlns:a16="http://schemas.microsoft.com/office/drawing/2014/main" id="{FD34E16A-6BC2-4B81-BEC7-2A6732819305}"/>
              </a:ext>
            </a:extLst>
          </p:cNvPr>
          <p:cNvSpPr/>
          <p:nvPr/>
        </p:nvSpPr>
        <p:spPr>
          <a:xfrm rot="16678725">
            <a:off x="5739987" y="4549420"/>
            <a:ext cx="984122" cy="221382"/>
          </a:xfrm>
          <a:prstGeom prst="lightningBolt">
            <a:avLst/>
          </a:prstGeom>
          <a:solidFill>
            <a:srgbClr val="00B0F0">
              <a:alpha val="66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02" name="Lightning Bolt 1501">
            <a:extLst>
              <a:ext uri="{FF2B5EF4-FFF2-40B4-BE49-F238E27FC236}">
                <a16:creationId xmlns:a16="http://schemas.microsoft.com/office/drawing/2014/main" id="{CBF22207-3B41-4D55-9524-F215C02E1400}"/>
              </a:ext>
            </a:extLst>
          </p:cNvPr>
          <p:cNvSpPr/>
          <p:nvPr/>
        </p:nvSpPr>
        <p:spPr>
          <a:xfrm rot="14031420">
            <a:off x="6448362" y="4509405"/>
            <a:ext cx="984122" cy="221382"/>
          </a:xfrm>
          <a:prstGeom prst="lightningBolt">
            <a:avLst/>
          </a:prstGeom>
          <a:solidFill>
            <a:srgbClr val="9966FF">
              <a:alpha val="66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03" name="Explosion: 14 Points 1502">
            <a:extLst>
              <a:ext uri="{FF2B5EF4-FFF2-40B4-BE49-F238E27FC236}">
                <a16:creationId xmlns:a16="http://schemas.microsoft.com/office/drawing/2014/main" id="{B3E84417-9340-4EE7-B94A-E6BFF315E9C4}"/>
              </a:ext>
            </a:extLst>
          </p:cNvPr>
          <p:cNvSpPr/>
          <p:nvPr/>
        </p:nvSpPr>
        <p:spPr>
          <a:xfrm rot="20921537">
            <a:off x="5478584" y="3279950"/>
            <a:ext cx="2164466" cy="1346828"/>
          </a:xfrm>
          <a:prstGeom prst="irregularSeal2">
            <a:avLst/>
          </a:prstGeom>
          <a:solidFill>
            <a:srgbClr val="92D050">
              <a:alpha val="36000"/>
            </a:srgbClr>
          </a:solid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 name="Rectangle 9"/>
          <p:cNvSpPr/>
          <p:nvPr/>
        </p:nvSpPr>
        <p:spPr>
          <a:xfrm>
            <a:off x="543463" y="5174676"/>
            <a:ext cx="8143336" cy="1569660"/>
          </a:xfrm>
          <a:prstGeom prst="rect">
            <a:avLst/>
          </a:prstGeom>
        </p:spPr>
        <p:txBody>
          <a:bodyPr wrap="square">
            <a:spAutoFit/>
          </a:bodyPr>
          <a:lstStyle/>
          <a:p>
            <a:r>
              <a:rPr lang="en-US" sz="1600" b="1" dirty="0">
                <a:latin typeface="Arial" panose="020B0604020202020204" pitchFamily="34" charset="0"/>
                <a:cs typeface="Arial" panose="020B0604020202020204" pitchFamily="34" charset="0"/>
              </a:rPr>
              <a:t>Selective accumulation of AM dyes requires esterase activity – in intercalated cells, dyes accumulation is prevented by </a:t>
            </a:r>
            <a:r>
              <a:rPr lang="en-US" sz="1600" b="1" dirty="0" err="1">
                <a:latin typeface="Arial" panose="020B0604020202020204" pitchFamily="34" charset="0"/>
                <a:cs typeface="Arial" panose="020B0604020202020204" pitchFamily="34" charset="0"/>
              </a:rPr>
              <a:t>preincubation</a:t>
            </a:r>
            <a:r>
              <a:rPr lang="en-US" sz="1600" b="1" dirty="0">
                <a:latin typeface="Arial" panose="020B0604020202020204" pitchFamily="34" charset="0"/>
                <a:cs typeface="Arial" panose="020B0604020202020204" pitchFamily="34" charset="0"/>
              </a:rPr>
              <a:t> with the carbonic anhydrase (CA) inhibitor acetazolamide</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(Satlin LM and Schwartz GJ. Postnatal maturation of rabbit renal collecting duct: intercalated cell function. </a:t>
            </a:r>
            <a:r>
              <a:rPr lang="en-US" sz="1600" b="1" i="1" dirty="0">
                <a:latin typeface="Arial" panose="020B0604020202020204" pitchFamily="34" charset="0"/>
                <a:cs typeface="Arial" panose="020B0604020202020204" pitchFamily="34" charset="0"/>
              </a:rPr>
              <a:t>Am. J. Physiol. Renal </a:t>
            </a:r>
            <a:r>
              <a:rPr lang="en-US" sz="1600" b="1" dirty="0">
                <a:latin typeface="Arial" panose="020B0604020202020204" pitchFamily="34" charset="0"/>
                <a:cs typeface="Arial" panose="020B0604020202020204" pitchFamily="34" charset="0"/>
              </a:rPr>
              <a:t>253: F622-F635,1987) </a:t>
            </a:r>
          </a:p>
        </p:txBody>
      </p:sp>
      <p:pic>
        <p:nvPicPr>
          <p:cNvPr id="11" name="Picture 10">
            <a:extLst>
              <a:ext uri="{FF2B5EF4-FFF2-40B4-BE49-F238E27FC236}">
                <a16:creationId xmlns:a16="http://schemas.microsoft.com/office/drawing/2014/main" id="{C5BCA561-0483-5649-9A9D-2B3BCD5B1C9D}"/>
              </a:ext>
            </a:extLst>
          </p:cNvPr>
          <p:cNvPicPr>
            <a:picLocks noChangeAspect="1"/>
          </p:cNvPicPr>
          <p:nvPr/>
        </p:nvPicPr>
        <p:blipFill rotWithShape="1">
          <a:blip r:embed="rId5"/>
          <a:srcRect t="-1236" b="8128"/>
          <a:stretch/>
        </p:blipFill>
        <p:spPr>
          <a:xfrm>
            <a:off x="158503" y="221821"/>
            <a:ext cx="628650" cy="585325"/>
          </a:xfrm>
          <a:prstGeom prst="rect">
            <a:avLst/>
          </a:prstGeom>
          <a:ln>
            <a:solidFill>
              <a:schemeClr val="bg1"/>
            </a:solidFill>
          </a:ln>
        </p:spPr>
      </p:pic>
      <p:sp>
        <p:nvSpPr>
          <p:cNvPr id="5" name="TextBox 4"/>
          <p:cNvSpPr txBox="1"/>
          <p:nvPr/>
        </p:nvSpPr>
        <p:spPr>
          <a:xfrm>
            <a:off x="158503" y="2083294"/>
            <a:ext cx="1816100" cy="1754326"/>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CoroNa</a:t>
            </a:r>
            <a:r>
              <a:rPr lang="en-US" b="1" dirty="0">
                <a:latin typeface="Arial" panose="020B0604020202020204" pitchFamily="34" charset="0"/>
                <a:cs typeface="Arial" panose="020B0604020202020204" pitchFamily="34" charset="0"/>
              </a:rPr>
              <a:t>™ Green-AM, </a:t>
            </a:r>
          </a:p>
          <a:p>
            <a:r>
              <a:rPr lang="en-US" b="1" dirty="0">
                <a:latin typeface="Arial" panose="020B0604020202020204" pitchFamily="34" charset="0"/>
                <a:cs typeface="Arial" panose="020B0604020202020204" pitchFamily="34" charset="0"/>
              </a:rPr>
              <a:t>BECECF-AM, and</a:t>
            </a:r>
          </a:p>
          <a:p>
            <a:r>
              <a:rPr lang="en-US" b="1" dirty="0" err="1">
                <a:latin typeface="Arial" panose="020B0604020202020204" pitchFamily="34" charset="0"/>
                <a:cs typeface="Arial" panose="020B0604020202020204" pitchFamily="34" charset="0"/>
              </a:rPr>
              <a:t>Fura</a:t>
            </a:r>
            <a:r>
              <a:rPr lang="en-US" b="1" dirty="0">
                <a:latin typeface="Arial" panose="020B0604020202020204" pitchFamily="34" charset="0"/>
                <a:cs typeface="Arial" panose="020B0604020202020204" pitchFamily="34" charset="0"/>
              </a:rPr>
              <a:t> 2-AM, respectively)</a:t>
            </a:r>
            <a:endParaRPr lang="en-US" dirty="0"/>
          </a:p>
        </p:txBody>
      </p:sp>
    </p:spTree>
    <p:extLst>
      <p:ext uri="{BB962C8B-B14F-4D97-AF65-F5344CB8AC3E}">
        <p14:creationId xmlns:p14="http://schemas.microsoft.com/office/powerpoint/2010/main" val="127434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3"/>
                                        </p:tgtEl>
                                        <p:attrNameLst>
                                          <p:attrName>style.visibility</p:attrName>
                                        </p:attrNameLst>
                                      </p:cBhvr>
                                      <p:to>
                                        <p:strVal val="visible"/>
                                      </p:to>
                                    </p:set>
                                    <p:animEffect transition="in" filter="fade">
                                      <p:cBhvr>
                                        <p:cTn id="7" dur="500"/>
                                        <p:tgtEl>
                                          <p:spTgt spid="15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02"/>
                                        </p:tgtEl>
                                        <p:attrNameLst>
                                          <p:attrName>style.visibility</p:attrName>
                                        </p:attrNameLst>
                                      </p:cBhvr>
                                      <p:to>
                                        <p:strVal val="visible"/>
                                      </p:to>
                                    </p:set>
                                    <p:animEffect transition="in" filter="fade">
                                      <p:cBhvr>
                                        <p:cTn id="10" dur="500"/>
                                        <p:tgtEl>
                                          <p:spTgt spid="150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97"/>
                                        </p:tgtEl>
                                        <p:attrNameLst>
                                          <p:attrName>style.visibility</p:attrName>
                                        </p:attrNameLst>
                                      </p:cBhvr>
                                      <p:to>
                                        <p:strVal val="visible"/>
                                      </p:to>
                                    </p:set>
                                    <p:animEffect transition="in" filter="fade">
                                      <p:cBhvr>
                                        <p:cTn id="13" dur="500"/>
                                        <p:tgtEl>
                                          <p:spTgt spid="1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7" grpId="0" animBg="1"/>
      <p:bldP spid="1502" grpId="0" animBg="1"/>
      <p:bldP spid="150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8073"/>
            <a:ext cx="8229600" cy="625171"/>
          </a:xfrm>
        </p:spPr>
        <p:txBody>
          <a:bodyPr>
            <a:normAutofit fontScale="90000"/>
          </a:bodyPr>
          <a:lstStyle/>
          <a:p>
            <a:pPr algn="ctr"/>
            <a:r>
              <a:rPr lang="en-US" sz="2400" dirty="0">
                <a:solidFill>
                  <a:schemeClr val="tx1"/>
                </a:solidFill>
                <a:latin typeface="+mj-lt"/>
              </a:rPr>
              <a:t>Measurement of intracellular Na</a:t>
            </a:r>
            <a:r>
              <a:rPr lang="en-US" sz="2400" baseline="30000" dirty="0">
                <a:solidFill>
                  <a:schemeClr val="tx1"/>
                </a:solidFill>
                <a:latin typeface="+mj-lt"/>
              </a:rPr>
              <a:t>+ </a:t>
            </a:r>
            <a:r>
              <a:rPr lang="en-US" sz="2400" dirty="0">
                <a:solidFill>
                  <a:schemeClr val="tx1"/>
                </a:solidFill>
                <a:latin typeface="+mj-lt"/>
              </a:rPr>
              <a:t>concentration ([Na</a:t>
            </a:r>
            <a:r>
              <a:rPr lang="en-US" sz="2400" baseline="30000" dirty="0">
                <a:solidFill>
                  <a:schemeClr val="tx1"/>
                </a:solidFill>
                <a:latin typeface="+mj-lt"/>
              </a:rPr>
              <a:t>+</a:t>
            </a:r>
            <a:r>
              <a:rPr lang="en-US" sz="2400" dirty="0">
                <a:solidFill>
                  <a:schemeClr val="tx1"/>
                </a:solidFill>
                <a:latin typeface="+mj-lt"/>
              </a:rPr>
              <a:t>]i) </a:t>
            </a:r>
            <a:br>
              <a:rPr lang="en-US" sz="2400" dirty="0">
                <a:solidFill>
                  <a:schemeClr val="tx1"/>
                </a:solidFill>
                <a:latin typeface="+mj-lt"/>
              </a:rPr>
            </a:br>
            <a:r>
              <a:rPr lang="en-US" sz="2400" dirty="0">
                <a:solidFill>
                  <a:schemeClr val="tx1"/>
                </a:solidFill>
                <a:latin typeface="+mj-lt"/>
              </a:rPr>
              <a:t>and Na</a:t>
            </a:r>
            <a:r>
              <a:rPr lang="en-US" sz="2400" baseline="30000" dirty="0">
                <a:solidFill>
                  <a:schemeClr val="tx1"/>
                </a:solidFill>
                <a:latin typeface="+mj-lt"/>
              </a:rPr>
              <a:t>+</a:t>
            </a:r>
            <a:r>
              <a:rPr lang="en-US" sz="2400" dirty="0">
                <a:solidFill>
                  <a:schemeClr val="tx1"/>
                </a:solidFill>
                <a:latin typeface="+mj-lt"/>
              </a:rPr>
              <a:t>-K</a:t>
            </a:r>
            <a:r>
              <a:rPr lang="en-US" sz="2400" baseline="30000" dirty="0">
                <a:solidFill>
                  <a:schemeClr val="tx1"/>
                </a:solidFill>
                <a:latin typeface="+mj-lt"/>
              </a:rPr>
              <a:t>+</a:t>
            </a:r>
            <a:r>
              <a:rPr lang="en-US" sz="2400" dirty="0">
                <a:solidFill>
                  <a:schemeClr val="tx1"/>
                </a:solidFill>
                <a:latin typeface="+mj-lt"/>
              </a:rPr>
              <a:t>-ATPase activity using </a:t>
            </a:r>
            <a:r>
              <a:rPr lang="en-US" sz="2400" dirty="0" err="1">
                <a:solidFill>
                  <a:schemeClr val="tx1"/>
                </a:solidFill>
                <a:latin typeface="+mj-lt"/>
              </a:rPr>
              <a:t>CoroNa</a:t>
            </a:r>
            <a:r>
              <a:rPr lang="en-US" sz="2400" dirty="0">
                <a:solidFill>
                  <a:schemeClr val="tx1"/>
                </a:solidFill>
                <a:latin typeface="+mj-lt"/>
              </a:rPr>
              <a:t> Green</a:t>
            </a:r>
          </a:p>
        </p:txBody>
      </p:sp>
      <p:sp>
        <p:nvSpPr>
          <p:cNvPr id="6" name="Text Placeholder 5">
            <a:extLst>
              <a:ext uri="{FF2B5EF4-FFF2-40B4-BE49-F238E27FC236}">
                <a16:creationId xmlns:a16="http://schemas.microsoft.com/office/drawing/2014/main" id="{5D44BCFC-F079-4E1A-AF0F-7568BBCE767B}"/>
              </a:ext>
            </a:extLst>
          </p:cNvPr>
          <p:cNvSpPr txBox="1">
            <a:spLocks noGrp="1"/>
          </p:cNvSpPr>
          <p:nvPr>
            <p:ph type="body" idx="1"/>
          </p:nvPr>
        </p:nvSpPr>
        <p:spPr>
          <a:xfrm>
            <a:off x="577970" y="1309500"/>
            <a:ext cx="6331788" cy="4616648"/>
          </a:xfrm>
          <a:prstGeom prst="rect">
            <a:avLst/>
          </a:prstGeom>
          <a:noFill/>
        </p:spPr>
        <p:txBody>
          <a:bodyPr wrap="square" rtlCol="0">
            <a:spAutoFit/>
          </a:bodyPr>
          <a:lstStyle/>
          <a:p>
            <a:pPr>
              <a:lnSpc>
                <a:spcPct val="100000"/>
              </a:lnSpc>
              <a:spcBef>
                <a:spcPts val="0"/>
              </a:spcBef>
            </a:pPr>
            <a:r>
              <a:rPr lang="en-US" sz="1400" dirty="0" err="1">
                <a:solidFill>
                  <a:schemeClr val="tx1"/>
                </a:solidFill>
                <a:latin typeface="+mj-lt"/>
                <a:cs typeface="Arial" panose="020B0604020202020204" pitchFamily="34" charset="0"/>
              </a:rPr>
              <a:t>Microdissected</a:t>
            </a:r>
            <a:r>
              <a:rPr lang="en-US" sz="1400" dirty="0">
                <a:solidFill>
                  <a:schemeClr val="tx1"/>
                </a:solidFill>
                <a:latin typeface="+mj-lt"/>
                <a:cs typeface="Arial" panose="020B0604020202020204" pitchFamily="34" charset="0"/>
              </a:rPr>
              <a:t> tubule:</a:t>
            </a:r>
          </a:p>
          <a:p>
            <a:pPr marL="285750" indent="-285750">
              <a:lnSpc>
                <a:spcPct val="100000"/>
              </a:lnSpc>
              <a:spcBef>
                <a:spcPts val="0"/>
              </a:spcBef>
              <a:buFont typeface="Arial" panose="020B0604020202020204" pitchFamily="34" charset="0"/>
              <a:buChar char="•"/>
            </a:pPr>
            <a:r>
              <a:rPr lang="en-US" sz="1400" dirty="0">
                <a:solidFill>
                  <a:schemeClr val="tx1"/>
                </a:solidFill>
                <a:latin typeface="+mj-lt"/>
                <a:cs typeface="Arial" panose="020B0604020202020204" pitchFamily="34" charset="0"/>
              </a:rPr>
              <a:t>transferred to a specimen chamber assembled with a No. 1 coverslip painted with 2 µL poly-D-lysine hydrobromide (0.01%) and set on the stage of an inverted epifluorescence microscope. </a:t>
            </a:r>
          </a:p>
          <a:p>
            <a:pPr marL="285750" indent="-285750">
              <a:lnSpc>
                <a:spcPct val="100000"/>
              </a:lnSpc>
              <a:spcBef>
                <a:spcPts val="0"/>
              </a:spcBef>
              <a:buFont typeface="Arial" panose="020B0604020202020204" pitchFamily="34" charset="0"/>
              <a:buChar char="•"/>
            </a:pPr>
            <a:r>
              <a:rPr lang="en-US" sz="1400" dirty="0">
                <a:solidFill>
                  <a:schemeClr val="tx1"/>
                </a:solidFill>
                <a:latin typeface="+mj-lt"/>
                <a:cs typeface="Arial" panose="020B0604020202020204" pitchFamily="34" charset="0"/>
              </a:rPr>
              <a:t>positioned on the poly-D-lysine to immobilize the segment for the duration of the experiment. </a:t>
            </a:r>
          </a:p>
          <a:p>
            <a:pPr marL="285750" indent="-285750">
              <a:lnSpc>
                <a:spcPct val="100000"/>
              </a:lnSpc>
              <a:spcBef>
                <a:spcPts val="0"/>
              </a:spcBef>
              <a:buFont typeface="Arial" panose="020B0604020202020204" pitchFamily="34" charset="0"/>
              <a:buChar char="•"/>
            </a:pPr>
            <a:r>
              <a:rPr lang="en-US" sz="1400" dirty="0">
                <a:solidFill>
                  <a:schemeClr val="tx1"/>
                </a:solidFill>
                <a:latin typeface="+mj-lt"/>
                <a:cs typeface="Arial" panose="020B0604020202020204" pitchFamily="34" charset="0"/>
              </a:rPr>
              <a:t>bathed in solution continuously exchanged at a rate of 10 ml/h using a syringe pump. </a:t>
            </a:r>
          </a:p>
          <a:p>
            <a:pPr>
              <a:lnSpc>
                <a:spcPct val="100000"/>
              </a:lnSpc>
              <a:spcBef>
                <a:spcPts val="0"/>
              </a:spcBef>
            </a:pPr>
            <a:endParaRPr lang="en-US" sz="1400" dirty="0">
              <a:solidFill>
                <a:schemeClr val="tx1"/>
              </a:solidFill>
              <a:latin typeface="+mj-lt"/>
              <a:cs typeface="Arial" panose="020B0604020202020204" pitchFamily="34" charset="0"/>
            </a:endParaRPr>
          </a:p>
          <a:p>
            <a:pPr>
              <a:lnSpc>
                <a:spcPct val="100000"/>
              </a:lnSpc>
              <a:spcBef>
                <a:spcPts val="0"/>
              </a:spcBef>
            </a:pPr>
            <a:r>
              <a:rPr lang="en-US" sz="1400" dirty="0">
                <a:solidFill>
                  <a:schemeClr val="tx1"/>
                </a:solidFill>
                <a:latin typeface="+mj-lt"/>
                <a:cs typeface="Arial" panose="020B0604020202020204" pitchFamily="34" charset="0"/>
              </a:rPr>
              <a:t>After 45 min equilibration at 37</a:t>
            </a:r>
            <a:r>
              <a:rPr lang="en-US" sz="1400" baseline="30000" dirty="0">
                <a:solidFill>
                  <a:schemeClr val="tx1"/>
                </a:solidFill>
                <a:latin typeface="+mj-lt"/>
                <a:cs typeface="Arial" panose="020B0604020202020204" pitchFamily="34" charset="0"/>
              </a:rPr>
              <a:t>o</a:t>
            </a:r>
            <a:r>
              <a:rPr lang="en-US" sz="1400" dirty="0">
                <a:solidFill>
                  <a:schemeClr val="tx1"/>
                </a:solidFill>
                <a:latin typeface="+mj-lt"/>
                <a:cs typeface="Arial" panose="020B0604020202020204" pitchFamily="34" charset="0"/>
              </a:rPr>
              <a:t>C:</a:t>
            </a:r>
          </a:p>
          <a:p>
            <a:pPr marL="285750" indent="-285750">
              <a:lnSpc>
                <a:spcPct val="100000"/>
              </a:lnSpc>
              <a:spcBef>
                <a:spcPts val="0"/>
              </a:spcBef>
              <a:buFont typeface="Arial" panose="020B0604020202020204" pitchFamily="34" charset="0"/>
              <a:buChar char="•"/>
            </a:pPr>
            <a:r>
              <a:rPr lang="en-US" sz="1400" dirty="0">
                <a:solidFill>
                  <a:schemeClr val="tx1"/>
                </a:solidFill>
                <a:latin typeface="+mj-lt"/>
                <a:cs typeface="Arial" panose="020B0604020202020204" pitchFamily="34" charset="0"/>
              </a:rPr>
              <a:t>tubule loaded with 10 µM </a:t>
            </a:r>
            <a:r>
              <a:rPr lang="en-US" sz="1400" dirty="0" err="1">
                <a:solidFill>
                  <a:schemeClr val="tx1"/>
                </a:solidFill>
                <a:latin typeface="+mj-lt"/>
                <a:cs typeface="Arial" panose="020B0604020202020204" pitchFamily="34" charset="0"/>
              </a:rPr>
              <a:t>CoroNa</a:t>
            </a:r>
            <a:r>
              <a:rPr lang="en-US" sz="1400" dirty="0">
                <a:solidFill>
                  <a:schemeClr val="tx1"/>
                </a:solidFill>
                <a:latin typeface="+mj-lt"/>
                <a:cs typeface="Arial" panose="020B0604020202020204" pitchFamily="34" charset="0"/>
              </a:rPr>
              <a:t> Green AM added to the bath x 30 min and rinsed x 10 min. </a:t>
            </a:r>
          </a:p>
          <a:p>
            <a:pPr>
              <a:lnSpc>
                <a:spcPct val="100000"/>
              </a:lnSpc>
              <a:spcBef>
                <a:spcPts val="0"/>
              </a:spcBef>
            </a:pPr>
            <a:endParaRPr lang="en-US" sz="1400" dirty="0">
              <a:solidFill>
                <a:schemeClr val="tx1"/>
              </a:solidFill>
              <a:latin typeface="+mj-lt"/>
              <a:cs typeface="Arial" panose="020B0604020202020204" pitchFamily="34" charset="0"/>
            </a:endParaRPr>
          </a:p>
          <a:p>
            <a:pPr>
              <a:lnSpc>
                <a:spcPct val="100000"/>
              </a:lnSpc>
              <a:spcBef>
                <a:spcPts val="0"/>
              </a:spcBef>
            </a:pPr>
            <a:r>
              <a:rPr lang="en-US" sz="1400" dirty="0">
                <a:solidFill>
                  <a:schemeClr val="tx1"/>
                </a:solidFill>
                <a:latin typeface="+mj-lt"/>
                <a:cs typeface="Arial" panose="020B0604020202020204" pitchFamily="34" charset="0"/>
              </a:rPr>
              <a:t>Fluorescent imaging:</a:t>
            </a:r>
          </a:p>
          <a:p>
            <a:pPr marL="285750" indent="-285750">
              <a:lnSpc>
                <a:spcPct val="100000"/>
              </a:lnSpc>
              <a:spcBef>
                <a:spcPts val="0"/>
              </a:spcBef>
              <a:buFont typeface="Arial" panose="020B0604020202020204" pitchFamily="34" charset="0"/>
              <a:buChar char="•"/>
            </a:pPr>
            <a:r>
              <a:rPr lang="en-US" sz="1400" dirty="0">
                <a:solidFill>
                  <a:schemeClr val="tx1"/>
                </a:solidFill>
                <a:latin typeface="+mj-lt"/>
              </a:rPr>
              <a:t>tubule excited at 490 nm and images of the fluorescence emission at 530 nm acquired at intervals ranging from 30-60 s using </a:t>
            </a:r>
            <a:r>
              <a:rPr lang="en-US" sz="1400" dirty="0" err="1">
                <a:solidFill>
                  <a:schemeClr val="tx1"/>
                </a:solidFill>
                <a:latin typeface="+mj-lt"/>
              </a:rPr>
              <a:t>MetaFluor</a:t>
            </a:r>
            <a:r>
              <a:rPr lang="en-US" sz="1400" dirty="0">
                <a:solidFill>
                  <a:schemeClr val="tx1"/>
                </a:solidFill>
                <a:latin typeface="+mj-lt"/>
              </a:rPr>
              <a:t> image acquisition software (Universal Imaging, West Chester, PA).</a:t>
            </a:r>
          </a:p>
          <a:p>
            <a:pPr marL="285750" indent="-285750">
              <a:lnSpc>
                <a:spcPct val="100000"/>
              </a:lnSpc>
              <a:spcBef>
                <a:spcPts val="0"/>
              </a:spcBef>
              <a:buFont typeface="Arial" panose="020B0604020202020204" pitchFamily="34" charset="0"/>
              <a:buChar char="•"/>
            </a:pPr>
            <a:r>
              <a:rPr lang="en-US" sz="1400" dirty="0">
                <a:solidFill>
                  <a:schemeClr val="tx1"/>
                </a:solidFill>
                <a:latin typeface="+mj-lt"/>
                <a:cs typeface="Arial" panose="020B0604020202020204" pitchFamily="34" charset="0"/>
              </a:rPr>
              <a:t>after stable baseline fluorescence intensity achieved, </a:t>
            </a:r>
            <a:r>
              <a:rPr lang="en-US" sz="1400" dirty="0" err="1">
                <a:solidFill>
                  <a:schemeClr val="tx1"/>
                </a:solidFill>
                <a:latin typeface="+mj-lt"/>
                <a:cs typeface="Arial" panose="020B0604020202020204" pitchFamily="34" charset="0"/>
              </a:rPr>
              <a:t>ouabain</a:t>
            </a:r>
            <a:r>
              <a:rPr lang="en-US" sz="1400" dirty="0">
                <a:solidFill>
                  <a:schemeClr val="tx1"/>
                </a:solidFill>
                <a:latin typeface="+mj-lt"/>
                <a:cs typeface="Arial" panose="020B0604020202020204" pitchFamily="34" charset="0"/>
              </a:rPr>
              <a:t> (2 </a:t>
            </a:r>
            <a:r>
              <a:rPr lang="en-US" sz="1400" dirty="0" err="1">
                <a:solidFill>
                  <a:schemeClr val="tx1"/>
                </a:solidFill>
                <a:latin typeface="+mj-lt"/>
                <a:cs typeface="Arial" panose="020B0604020202020204" pitchFamily="34" charset="0"/>
              </a:rPr>
              <a:t>mM</a:t>
            </a:r>
            <a:r>
              <a:rPr lang="en-US" sz="1400" dirty="0">
                <a:solidFill>
                  <a:schemeClr val="tx1"/>
                </a:solidFill>
                <a:latin typeface="+mj-lt"/>
                <a:cs typeface="Arial" panose="020B0604020202020204" pitchFamily="34" charset="0"/>
              </a:rPr>
              <a:t>) added to the bath x 30 min to inhibit Na</a:t>
            </a:r>
            <a:r>
              <a:rPr lang="en-US" sz="1400" baseline="30000" dirty="0">
                <a:solidFill>
                  <a:schemeClr val="tx1"/>
                </a:solidFill>
                <a:latin typeface="+mj-lt"/>
                <a:cs typeface="Arial" panose="020B0604020202020204" pitchFamily="34" charset="0"/>
              </a:rPr>
              <a:t>+</a:t>
            </a:r>
            <a:r>
              <a:rPr lang="en-US" sz="1400" dirty="0">
                <a:solidFill>
                  <a:schemeClr val="tx1"/>
                </a:solidFill>
                <a:latin typeface="+mj-lt"/>
                <a:cs typeface="Arial" panose="020B0604020202020204" pitchFamily="34" charset="0"/>
              </a:rPr>
              <a:t>/K</a:t>
            </a:r>
            <a:r>
              <a:rPr lang="en-US" sz="1400" baseline="30000" dirty="0">
                <a:solidFill>
                  <a:schemeClr val="tx1"/>
                </a:solidFill>
                <a:latin typeface="+mj-lt"/>
                <a:cs typeface="Arial" panose="020B0604020202020204" pitchFamily="34" charset="0"/>
              </a:rPr>
              <a:t>+</a:t>
            </a:r>
            <a:r>
              <a:rPr lang="en-US" sz="1400" dirty="0">
                <a:solidFill>
                  <a:schemeClr val="tx1"/>
                </a:solidFill>
                <a:latin typeface="+mj-lt"/>
                <a:cs typeface="Arial" panose="020B0604020202020204" pitchFamily="34" charset="0"/>
              </a:rPr>
              <a:t>-ATPase and then washed out. </a:t>
            </a:r>
          </a:p>
          <a:p>
            <a:pPr marL="285750" indent="-285750">
              <a:lnSpc>
                <a:spcPct val="100000"/>
              </a:lnSpc>
              <a:spcBef>
                <a:spcPts val="0"/>
              </a:spcBef>
              <a:buFont typeface="Arial" panose="020B0604020202020204" pitchFamily="34" charset="0"/>
              <a:buChar char="•"/>
            </a:pPr>
            <a:r>
              <a:rPr lang="en-US" sz="1400" dirty="0">
                <a:solidFill>
                  <a:schemeClr val="tx1"/>
                </a:solidFill>
                <a:latin typeface="+mj-lt"/>
              </a:rPr>
              <a:t>Fluorescence intensity of images analyzed using </a:t>
            </a:r>
            <a:r>
              <a:rPr lang="en-US" sz="1400" dirty="0" err="1">
                <a:solidFill>
                  <a:schemeClr val="tx1"/>
                </a:solidFill>
                <a:latin typeface="+mj-lt"/>
              </a:rPr>
              <a:t>MetaFluor</a:t>
            </a:r>
            <a:r>
              <a:rPr lang="en-US" sz="1400" dirty="0">
                <a:solidFill>
                  <a:schemeClr val="tx1"/>
                </a:solidFill>
                <a:latin typeface="+mj-lt"/>
              </a:rPr>
              <a:t>.</a:t>
            </a:r>
            <a:endParaRPr lang="en-US" sz="1400" dirty="0">
              <a:solidFill>
                <a:schemeClr val="tx1"/>
              </a:solidFill>
              <a:latin typeface="+mj-lt"/>
              <a:cs typeface="Arial" panose="020B0604020202020204" pitchFamily="34" charset="0"/>
            </a:endParaRPr>
          </a:p>
        </p:txBody>
      </p:sp>
      <p:pic>
        <p:nvPicPr>
          <p:cNvPr id="5" name="Picture 4">
            <a:extLst>
              <a:ext uri="{FF2B5EF4-FFF2-40B4-BE49-F238E27FC236}">
                <a16:creationId xmlns:a16="http://schemas.microsoft.com/office/drawing/2014/main" id="{22EA6F22-81BF-4D73-9DFF-A8A259A0E17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7395" t="26177" r="68160" b="40288"/>
          <a:stretch/>
        </p:blipFill>
        <p:spPr>
          <a:xfrm>
            <a:off x="7290398" y="2229041"/>
            <a:ext cx="1257300" cy="1724891"/>
          </a:xfrm>
          <a:prstGeom prst="rect">
            <a:avLst/>
          </a:prstGeom>
        </p:spPr>
      </p:pic>
      <p:sp>
        <p:nvSpPr>
          <p:cNvPr id="7" name="TextBox 6"/>
          <p:cNvSpPr txBox="1"/>
          <p:nvPr/>
        </p:nvSpPr>
        <p:spPr>
          <a:xfrm>
            <a:off x="7082286" y="3937045"/>
            <a:ext cx="1673525" cy="95410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Branched mouse CCD loaded </a:t>
            </a:r>
          </a:p>
          <a:p>
            <a:pPr algn="ctr"/>
            <a:r>
              <a:rPr lang="en-US" sz="1400" b="1" dirty="0">
                <a:latin typeface="Arial" panose="020B0604020202020204" pitchFamily="34" charset="0"/>
                <a:cs typeface="Arial" panose="020B0604020202020204" pitchFamily="34" charset="0"/>
              </a:rPr>
              <a:t>with </a:t>
            </a:r>
            <a:r>
              <a:rPr lang="en-US" sz="1400" b="1" dirty="0" err="1">
                <a:latin typeface="Arial" panose="020B0604020202020204" pitchFamily="34" charset="0"/>
                <a:cs typeface="Arial" panose="020B0604020202020204" pitchFamily="34" charset="0"/>
              </a:rPr>
              <a:t>CoroNa</a:t>
            </a:r>
            <a:r>
              <a:rPr lang="en-US" sz="1400" b="1" dirty="0">
                <a:latin typeface="Arial" panose="020B0604020202020204" pitchFamily="34" charset="0"/>
                <a:cs typeface="Arial" panose="020B0604020202020204" pitchFamily="34" charset="0"/>
              </a:rPr>
              <a:t> Green</a:t>
            </a:r>
          </a:p>
        </p:txBody>
      </p:sp>
      <p:pic>
        <p:nvPicPr>
          <p:cNvPr id="8" name="Picture 7">
            <a:extLst>
              <a:ext uri="{FF2B5EF4-FFF2-40B4-BE49-F238E27FC236}">
                <a16:creationId xmlns:a16="http://schemas.microsoft.com/office/drawing/2014/main" id="{C5BCA561-0483-5649-9A9D-2B3BCD5B1C9D}"/>
              </a:ext>
            </a:extLst>
          </p:cNvPr>
          <p:cNvPicPr>
            <a:picLocks noChangeAspect="1"/>
          </p:cNvPicPr>
          <p:nvPr/>
        </p:nvPicPr>
        <p:blipFill rotWithShape="1">
          <a:blip r:embed="rId4"/>
          <a:srcRect t="-1236" b="8128"/>
          <a:stretch/>
        </p:blipFill>
        <p:spPr>
          <a:xfrm>
            <a:off x="158503" y="221821"/>
            <a:ext cx="628650" cy="585325"/>
          </a:xfrm>
          <a:prstGeom prst="rect">
            <a:avLst/>
          </a:prstGeom>
          <a:ln>
            <a:solidFill>
              <a:schemeClr val="bg1"/>
            </a:solidFill>
          </a:ln>
        </p:spPr>
      </p:pic>
      <p:sp>
        <p:nvSpPr>
          <p:cNvPr id="10" name="Slide Number Placeholder 3"/>
          <p:cNvSpPr>
            <a:spLocks noGrp="1"/>
          </p:cNvSpPr>
          <p:nvPr>
            <p:ph type="sldNum" sz="quarter" idx="12"/>
          </p:nvPr>
        </p:nvSpPr>
        <p:spPr>
          <a:xfrm>
            <a:off x="6457950" y="6356351"/>
            <a:ext cx="2057400" cy="365125"/>
          </a:xfrm>
        </p:spPr>
        <p:txBody>
          <a:bodyPr/>
          <a:lstStyle/>
          <a:p>
            <a:r>
              <a:rPr lang="en-US" sz="1600" b="1" dirty="0">
                <a:solidFill>
                  <a:schemeClr val="tx1"/>
                </a:solidFill>
                <a:latin typeface="Arial" panose="020B0604020202020204" pitchFamily="34" charset="0"/>
                <a:cs typeface="Arial" panose="020B0604020202020204" pitchFamily="34" charset="0"/>
              </a:rPr>
              <a:t>Satlin, Mount Sinai</a:t>
            </a:r>
          </a:p>
        </p:txBody>
      </p:sp>
    </p:spTree>
    <p:extLst>
      <p:ext uri="{BB962C8B-B14F-4D97-AF65-F5344CB8AC3E}">
        <p14:creationId xmlns:p14="http://schemas.microsoft.com/office/powerpoint/2010/main" val="515011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2">
            <a:extLst>
              <a:ext uri="{FF2B5EF4-FFF2-40B4-BE49-F238E27FC236}">
                <a16:creationId xmlns:a16="http://schemas.microsoft.com/office/drawing/2014/main" id="{94BEA1C6-2991-43B9-8264-DDCC3336FF6E}"/>
              </a:ext>
            </a:extLst>
          </p:cNvPr>
          <p:cNvGraphicFramePr>
            <a:graphicFrameLocks noGrp="1"/>
          </p:cNvGraphicFramePr>
          <p:nvPr>
            <p:extLst>
              <p:ext uri="{D42A27DB-BD31-4B8C-83A1-F6EECF244321}">
                <p14:modId xmlns:p14="http://schemas.microsoft.com/office/powerpoint/2010/main" val="140325891"/>
              </p:ext>
            </p:extLst>
          </p:nvPr>
        </p:nvGraphicFramePr>
        <p:xfrm>
          <a:off x="5227330" y="2416425"/>
          <a:ext cx="3080134" cy="2076450"/>
        </p:xfrm>
        <a:graphic>
          <a:graphicData uri="http://schemas.openxmlformats.org/drawingml/2006/table">
            <a:tbl>
              <a:tblPr firstRow="1" bandRow="1">
                <a:tableStyleId>{5940675A-B579-460E-94D1-54222C63F5DA}</a:tableStyleId>
              </a:tblPr>
              <a:tblGrid>
                <a:gridCol w="615647">
                  <a:extLst>
                    <a:ext uri="{9D8B030D-6E8A-4147-A177-3AD203B41FA5}">
                      <a16:colId xmlns:a16="http://schemas.microsoft.com/office/drawing/2014/main" val="875581943"/>
                    </a:ext>
                  </a:extLst>
                </a:gridCol>
                <a:gridCol w="615647">
                  <a:extLst>
                    <a:ext uri="{9D8B030D-6E8A-4147-A177-3AD203B41FA5}">
                      <a16:colId xmlns:a16="http://schemas.microsoft.com/office/drawing/2014/main" val="63776151"/>
                    </a:ext>
                  </a:extLst>
                </a:gridCol>
                <a:gridCol w="715706">
                  <a:extLst>
                    <a:ext uri="{9D8B030D-6E8A-4147-A177-3AD203B41FA5}">
                      <a16:colId xmlns:a16="http://schemas.microsoft.com/office/drawing/2014/main" val="3623613014"/>
                    </a:ext>
                  </a:extLst>
                </a:gridCol>
                <a:gridCol w="611330">
                  <a:extLst>
                    <a:ext uri="{9D8B030D-6E8A-4147-A177-3AD203B41FA5}">
                      <a16:colId xmlns:a16="http://schemas.microsoft.com/office/drawing/2014/main" val="2262087390"/>
                    </a:ext>
                  </a:extLst>
                </a:gridCol>
                <a:gridCol w="521804">
                  <a:extLst>
                    <a:ext uri="{9D8B030D-6E8A-4147-A177-3AD203B41FA5}">
                      <a16:colId xmlns:a16="http://schemas.microsoft.com/office/drawing/2014/main" val="840424207"/>
                    </a:ext>
                  </a:extLst>
                </a:gridCol>
              </a:tblGrid>
              <a:tr h="342900">
                <a:tc>
                  <a:txBody>
                    <a:bodyPr/>
                    <a:lstStyle/>
                    <a:p>
                      <a:pPr algn="ctr"/>
                      <a:r>
                        <a:rPr lang="en-US" sz="900" b="1" dirty="0">
                          <a:latin typeface="Arial" panose="020B0604020202020204" pitchFamily="34" charset="0"/>
                          <a:cs typeface="Arial" panose="020B0604020202020204" pitchFamily="34" charset="0"/>
                        </a:rPr>
                        <a:t>Event</a:t>
                      </a:r>
                    </a:p>
                  </a:txBody>
                  <a:tcPr marL="68580" marR="68580" marT="34290" marB="34290" anchor="ctr"/>
                </a:tc>
                <a:tc>
                  <a:txBody>
                    <a:bodyPr/>
                    <a:lstStyle/>
                    <a:p>
                      <a:pPr algn="ctr"/>
                      <a:r>
                        <a:rPr lang="en-US" sz="900" b="1" dirty="0">
                          <a:latin typeface="Arial" panose="020B0604020202020204" pitchFamily="34" charset="0"/>
                          <a:cs typeface="Arial" panose="020B0604020202020204" pitchFamily="34" charset="0"/>
                        </a:rPr>
                        <a:t>Time</a:t>
                      </a:r>
                    </a:p>
                    <a:p>
                      <a:pPr algn="ctr"/>
                      <a:r>
                        <a:rPr lang="en-US" sz="900" b="1" dirty="0">
                          <a:latin typeface="Arial" panose="020B0604020202020204" pitchFamily="34" charset="0"/>
                          <a:cs typeface="Arial" panose="020B0604020202020204" pitchFamily="34" charset="0"/>
                        </a:rPr>
                        <a:t>(sec)</a:t>
                      </a:r>
                    </a:p>
                  </a:txBody>
                  <a:tcPr marL="68580" marR="68580" marT="34290" marB="34290" anchor="ctr"/>
                </a:tc>
                <a:tc>
                  <a:txBody>
                    <a:bodyPr/>
                    <a:lstStyle/>
                    <a:p>
                      <a:pPr algn="ctr"/>
                      <a:r>
                        <a:rPr lang="en-US" sz="900" b="1" dirty="0">
                          <a:latin typeface="Arial" panose="020B0604020202020204" pitchFamily="34" charset="0"/>
                          <a:cs typeface="Arial" panose="020B0604020202020204" pitchFamily="34" charset="0"/>
                        </a:rPr>
                        <a:t>RF</a:t>
                      </a:r>
                    </a:p>
                    <a:p>
                      <a:pPr algn="ctr"/>
                      <a:r>
                        <a:rPr lang="en-US" sz="900" b="1" dirty="0">
                          <a:latin typeface="Arial" panose="020B0604020202020204" pitchFamily="34" charset="0"/>
                          <a:cs typeface="Arial" panose="020B0604020202020204" pitchFamily="34" charset="0"/>
                        </a:rPr>
                        <a:t>(average)</a:t>
                      </a:r>
                    </a:p>
                  </a:txBody>
                  <a:tcPr marL="68580" marR="68580" marT="34290" marB="34290" anchor="ctr"/>
                </a:tc>
                <a:tc>
                  <a:txBody>
                    <a:bodyPr/>
                    <a:lstStyle/>
                    <a:p>
                      <a:pPr algn="ctr"/>
                      <a:r>
                        <a:rPr lang="en-US" sz="900" b="1" dirty="0">
                          <a:latin typeface="Arial" panose="020B0604020202020204" pitchFamily="34" charset="0"/>
                          <a:cs typeface="Arial" panose="020B0604020202020204" pitchFamily="34" charset="0"/>
                        </a:rPr>
                        <a:t>ST DEV</a:t>
                      </a:r>
                    </a:p>
                  </a:txBody>
                  <a:tcPr marL="68580" marR="68580" marT="34290" marB="34290" anchor="ctr"/>
                </a:tc>
                <a:tc>
                  <a:txBody>
                    <a:bodyPr/>
                    <a:lstStyle/>
                    <a:p>
                      <a:pPr algn="ctr"/>
                      <a:r>
                        <a:rPr lang="en-US" sz="900" b="1" dirty="0">
                          <a:latin typeface="Arial" panose="020B0604020202020204" pitchFamily="34" charset="0"/>
                          <a:cs typeface="Arial" panose="020B0604020202020204" pitchFamily="34" charset="0"/>
                        </a:rPr>
                        <a:t>P value</a:t>
                      </a:r>
                    </a:p>
                  </a:txBody>
                  <a:tcPr marL="68580" marR="68580" marT="34290" marB="34290" anchor="ctr"/>
                </a:tc>
                <a:extLst>
                  <a:ext uri="{0D108BD9-81ED-4DB2-BD59-A6C34878D82A}">
                    <a16:rowId xmlns:a16="http://schemas.microsoft.com/office/drawing/2014/main" val="984301119"/>
                  </a:ext>
                </a:extLst>
              </a:tr>
              <a:tr h="278130">
                <a:tc>
                  <a:txBody>
                    <a:bodyPr/>
                    <a:lstStyle/>
                    <a:p>
                      <a:pPr algn="ctr"/>
                      <a:r>
                        <a:rPr lang="en-US" sz="900" b="1" dirty="0">
                          <a:latin typeface="Arial" panose="020B0604020202020204" pitchFamily="34" charset="0"/>
                          <a:cs typeface="Arial" panose="020B0604020202020204" pitchFamily="34" charset="0"/>
                        </a:rPr>
                        <a:t>baseline</a:t>
                      </a:r>
                    </a:p>
                  </a:txBody>
                  <a:tcPr marL="68580" marR="68580" marT="34290" marB="34290" anchor="ctr"/>
                </a:tc>
                <a:tc>
                  <a:txBody>
                    <a:bodyPr/>
                    <a:lstStyle/>
                    <a:p>
                      <a:pPr algn="ctr"/>
                      <a:r>
                        <a:rPr lang="en-US" sz="900" b="1" dirty="0">
                          <a:latin typeface="Arial" panose="020B0604020202020204" pitchFamily="34" charset="0"/>
                          <a:cs typeface="Arial" panose="020B0604020202020204" pitchFamily="34" charset="0"/>
                        </a:rPr>
                        <a:t>-60</a:t>
                      </a:r>
                    </a:p>
                  </a:txBody>
                  <a:tcPr marL="68580" marR="68580" marT="34290" marB="34290" anchor="ctr"/>
                </a:tc>
                <a:tc>
                  <a:txBody>
                    <a:bodyPr/>
                    <a:lstStyle/>
                    <a:p>
                      <a:pPr algn="ctr"/>
                      <a:r>
                        <a:rPr lang="en-US" sz="900" b="1" dirty="0">
                          <a:latin typeface="Arial" panose="020B0604020202020204" pitchFamily="34" charset="0"/>
                          <a:cs typeface="Arial" panose="020B0604020202020204" pitchFamily="34" charset="0"/>
                        </a:rPr>
                        <a:t>1.000</a:t>
                      </a:r>
                    </a:p>
                  </a:txBody>
                  <a:tcPr marL="68580" marR="68580" marT="34290" marB="34290" anchor="ctr"/>
                </a:tc>
                <a:tc>
                  <a:txBody>
                    <a:bodyPr/>
                    <a:lstStyle/>
                    <a:p>
                      <a:pPr algn="ctr"/>
                      <a:r>
                        <a:rPr lang="en-US" sz="900" b="1" dirty="0">
                          <a:latin typeface="Arial" panose="020B0604020202020204" pitchFamily="34" charset="0"/>
                          <a:cs typeface="Arial" panose="020B0604020202020204" pitchFamily="34" charset="0"/>
                        </a:rPr>
                        <a:t>0.049</a:t>
                      </a:r>
                    </a:p>
                  </a:txBody>
                  <a:tcPr marL="68580" marR="68580" marT="34290" marB="34290" anchor="ctr"/>
                </a:tc>
                <a:tc>
                  <a:txBody>
                    <a:bodyPr/>
                    <a:lstStyle/>
                    <a:p>
                      <a:pPr algn="ctr"/>
                      <a:r>
                        <a:rPr lang="en-US" sz="900" b="1" dirty="0">
                          <a:latin typeface="Arial" panose="020B0604020202020204" pitchFamily="34" charset="0"/>
                          <a:cs typeface="Arial" panose="020B0604020202020204" pitchFamily="34" charset="0"/>
                        </a:rPr>
                        <a:t>-</a:t>
                      </a:r>
                    </a:p>
                  </a:txBody>
                  <a:tcPr marL="68580" marR="68580" marT="34290" marB="34290" anchor="ctr"/>
                </a:tc>
                <a:extLst>
                  <a:ext uri="{0D108BD9-81ED-4DB2-BD59-A6C34878D82A}">
                    <a16:rowId xmlns:a16="http://schemas.microsoft.com/office/drawing/2014/main" val="387376857"/>
                  </a:ext>
                </a:extLst>
              </a:tr>
              <a:tr h="278130">
                <a:tc rowSpan="4">
                  <a:txBody>
                    <a:bodyPr/>
                    <a:lstStyle/>
                    <a:p>
                      <a:pPr algn="ctr"/>
                      <a:r>
                        <a:rPr lang="en-US" sz="900" b="1" dirty="0" err="1">
                          <a:latin typeface="Arial" panose="020B0604020202020204" pitchFamily="34" charset="0"/>
                          <a:cs typeface="Arial" panose="020B0604020202020204" pitchFamily="34" charset="0"/>
                        </a:rPr>
                        <a:t>ouabain</a:t>
                      </a:r>
                      <a:endParaRPr lang="en-US" sz="900" b="1" dirty="0">
                        <a:latin typeface="Arial" panose="020B0604020202020204" pitchFamily="34" charset="0"/>
                        <a:cs typeface="Arial" panose="020B0604020202020204" pitchFamily="34" charset="0"/>
                      </a:endParaRPr>
                    </a:p>
                    <a:p>
                      <a:pPr algn="ctr"/>
                      <a:r>
                        <a:rPr lang="en-US" sz="900" b="1" dirty="0">
                          <a:latin typeface="Arial" panose="020B0604020202020204" pitchFamily="34" charset="0"/>
                          <a:cs typeface="Arial" panose="020B0604020202020204" pitchFamily="34" charset="0"/>
                        </a:rPr>
                        <a:t>(2 </a:t>
                      </a:r>
                      <a:r>
                        <a:rPr lang="en-US" sz="900" b="1" dirty="0" err="1">
                          <a:latin typeface="Arial" panose="020B0604020202020204" pitchFamily="34" charset="0"/>
                          <a:cs typeface="Arial" panose="020B0604020202020204" pitchFamily="34" charset="0"/>
                        </a:rPr>
                        <a:t>mM</a:t>
                      </a:r>
                      <a:r>
                        <a:rPr lang="en-US" sz="900" b="1" dirty="0">
                          <a:latin typeface="Arial" panose="020B0604020202020204" pitchFamily="34" charset="0"/>
                          <a:cs typeface="Arial" panose="020B0604020202020204" pitchFamily="34" charset="0"/>
                        </a:rPr>
                        <a:t>)</a:t>
                      </a:r>
                    </a:p>
                  </a:txBody>
                  <a:tcPr marL="68580" marR="68580" marT="34290" marB="34290" anchor="ctr"/>
                </a:tc>
                <a:tc>
                  <a:txBody>
                    <a:bodyPr/>
                    <a:lstStyle/>
                    <a:p>
                      <a:pPr algn="ctr"/>
                      <a:r>
                        <a:rPr lang="en-US" sz="900" b="1" dirty="0">
                          <a:latin typeface="Arial" panose="020B0604020202020204" pitchFamily="34" charset="0"/>
                          <a:cs typeface="Arial" panose="020B0604020202020204" pitchFamily="34" charset="0"/>
                        </a:rPr>
                        <a:t>300</a:t>
                      </a:r>
                    </a:p>
                  </a:txBody>
                  <a:tcPr marL="68580" marR="68580" marT="34290" marB="34290" anchor="ctr"/>
                </a:tc>
                <a:tc>
                  <a:txBody>
                    <a:bodyPr/>
                    <a:lstStyle/>
                    <a:p>
                      <a:pPr algn="ctr" fontAlgn="b"/>
                      <a:r>
                        <a:rPr lang="en-US" sz="900" b="1" i="0" u="none" strike="noStrike" dirty="0">
                          <a:solidFill>
                            <a:srgbClr val="000000"/>
                          </a:solidFill>
                          <a:effectLst/>
                          <a:latin typeface="Arial" panose="020B0604020202020204" pitchFamily="34" charset="0"/>
                          <a:cs typeface="Arial" panose="020B0604020202020204" pitchFamily="34" charset="0"/>
                        </a:rPr>
                        <a:t>1.171</a:t>
                      </a:r>
                    </a:p>
                  </a:txBody>
                  <a:tcPr marL="7144" marR="7144" marT="7144" marB="0" anchor="ctr"/>
                </a:tc>
                <a:tc>
                  <a:txBody>
                    <a:bodyPr/>
                    <a:lstStyle/>
                    <a:p>
                      <a:pPr algn="ctr" fontAlgn="b"/>
                      <a:r>
                        <a:rPr lang="en-US" sz="900" b="1" i="0" u="none" strike="noStrike" dirty="0">
                          <a:solidFill>
                            <a:srgbClr val="000000"/>
                          </a:solidFill>
                          <a:effectLst/>
                          <a:latin typeface="Arial" panose="020B0604020202020204" pitchFamily="34" charset="0"/>
                          <a:cs typeface="Arial" panose="020B0604020202020204" pitchFamily="34" charset="0"/>
                        </a:rPr>
                        <a:t>0.129</a:t>
                      </a:r>
                    </a:p>
                  </a:txBody>
                  <a:tcPr marL="7144" marR="7144" marT="7144" marB="0" anchor="ctr"/>
                </a:tc>
                <a:tc>
                  <a:txBody>
                    <a:bodyPr/>
                    <a:lstStyle/>
                    <a:p>
                      <a:pPr algn="ctr"/>
                      <a:r>
                        <a:rPr lang="en-US" sz="900" b="1" dirty="0">
                          <a:solidFill>
                            <a:srgbClr val="FF0000"/>
                          </a:solidFill>
                          <a:latin typeface="Arial" panose="020B0604020202020204" pitchFamily="34" charset="0"/>
                          <a:cs typeface="Arial" panose="020B0604020202020204" pitchFamily="34" charset="0"/>
                        </a:rPr>
                        <a:t>0.002</a:t>
                      </a:r>
                    </a:p>
                  </a:txBody>
                  <a:tcPr marL="68580" marR="68580" marT="34290" marB="34290" anchor="ctr"/>
                </a:tc>
                <a:extLst>
                  <a:ext uri="{0D108BD9-81ED-4DB2-BD59-A6C34878D82A}">
                    <a16:rowId xmlns:a16="http://schemas.microsoft.com/office/drawing/2014/main" val="2151861801"/>
                  </a:ext>
                </a:extLst>
              </a:tr>
              <a:tr h="278130">
                <a:tc vMerge="1">
                  <a:txBody>
                    <a:bodyPr/>
                    <a:lstStyle/>
                    <a:p>
                      <a:pPr algn="ctr"/>
                      <a:endParaRPr lang="en-US" sz="1200" b="1" dirty="0">
                        <a:latin typeface="Arial" panose="020B0604020202020204" pitchFamily="34" charset="0"/>
                        <a:cs typeface="Arial" panose="020B0604020202020204" pitchFamily="34" charset="0"/>
                      </a:endParaRPr>
                    </a:p>
                  </a:txBody>
                  <a:tcPr anchor="ctr"/>
                </a:tc>
                <a:tc>
                  <a:txBody>
                    <a:bodyPr/>
                    <a:lstStyle/>
                    <a:p>
                      <a:pPr algn="ctr"/>
                      <a:r>
                        <a:rPr lang="en-US" sz="900" b="1" dirty="0">
                          <a:latin typeface="Arial" panose="020B0604020202020204" pitchFamily="34" charset="0"/>
                          <a:cs typeface="Arial" panose="020B0604020202020204" pitchFamily="34" charset="0"/>
                        </a:rPr>
                        <a:t>600</a:t>
                      </a:r>
                    </a:p>
                  </a:txBody>
                  <a:tcPr marL="68580" marR="68580" marT="34290" marB="34290" anchor="ctr"/>
                </a:tc>
                <a:tc>
                  <a:txBody>
                    <a:bodyPr/>
                    <a:lstStyle/>
                    <a:p>
                      <a:pPr algn="ctr" fontAlgn="b"/>
                      <a:r>
                        <a:rPr lang="en-US" sz="900" b="1" i="0" u="none" strike="noStrike" dirty="0">
                          <a:solidFill>
                            <a:srgbClr val="000000"/>
                          </a:solidFill>
                          <a:effectLst/>
                          <a:latin typeface="Arial" panose="020B0604020202020204" pitchFamily="34" charset="0"/>
                          <a:cs typeface="Arial" panose="020B0604020202020204" pitchFamily="34" charset="0"/>
                        </a:rPr>
                        <a:t>1.235</a:t>
                      </a:r>
                    </a:p>
                  </a:txBody>
                  <a:tcPr marL="7144" marR="7144" marT="7144" marB="0" anchor="ctr"/>
                </a:tc>
                <a:tc>
                  <a:txBody>
                    <a:bodyPr/>
                    <a:lstStyle/>
                    <a:p>
                      <a:pPr algn="ctr" fontAlgn="b"/>
                      <a:r>
                        <a:rPr lang="en-US" sz="900" b="1" i="0" u="none" strike="noStrike" dirty="0">
                          <a:solidFill>
                            <a:srgbClr val="000000"/>
                          </a:solidFill>
                          <a:effectLst/>
                          <a:latin typeface="Arial" panose="020B0604020202020204" pitchFamily="34" charset="0"/>
                          <a:cs typeface="Arial" panose="020B0604020202020204" pitchFamily="34" charset="0"/>
                        </a:rPr>
                        <a:t>0.209</a:t>
                      </a:r>
                    </a:p>
                  </a:txBody>
                  <a:tcPr marL="7144" marR="7144" marT="7144" marB="0" anchor="ctr"/>
                </a:tc>
                <a:tc>
                  <a:txBody>
                    <a:bodyPr/>
                    <a:lstStyle/>
                    <a:p>
                      <a:pPr algn="ctr"/>
                      <a:r>
                        <a:rPr lang="en-US" sz="900" b="1" dirty="0">
                          <a:solidFill>
                            <a:srgbClr val="FF0000"/>
                          </a:solidFill>
                          <a:latin typeface="Arial" panose="020B0604020202020204" pitchFamily="34" charset="0"/>
                          <a:cs typeface="Arial" panose="020B0604020202020204" pitchFamily="34" charset="0"/>
                        </a:rPr>
                        <a:t>0.005</a:t>
                      </a:r>
                    </a:p>
                  </a:txBody>
                  <a:tcPr marL="68580" marR="68580" marT="34290" marB="34290" anchor="ctr"/>
                </a:tc>
                <a:extLst>
                  <a:ext uri="{0D108BD9-81ED-4DB2-BD59-A6C34878D82A}">
                    <a16:rowId xmlns:a16="http://schemas.microsoft.com/office/drawing/2014/main" val="862138411"/>
                  </a:ext>
                </a:extLst>
              </a:tr>
              <a:tr h="278130">
                <a:tc vMerge="1">
                  <a:txBody>
                    <a:bodyPr/>
                    <a:lstStyle/>
                    <a:p>
                      <a:pPr algn="ctr"/>
                      <a:endParaRPr lang="en-US" sz="1200" b="1" dirty="0">
                        <a:latin typeface="Arial" panose="020B0604020202020204" pitchFamily="34" charset="0"/>
                        <a:cs typeface="Arial" panose="020B0604020202020204" pitchFamily="34" charset="0"/>
                      </a:endParaRPr>
                    </a:p>
                  </a:txBody>
                  <a:tcPr anchor="ctr"/>
                </a:tc>
                <a:tc>
                  <a:txBody>
                    <a:bodyPr/>
                    <a:lstStyle/>
                    <a:p>
                      <a:pPr algn="ctr"/>
                      <a:r>
                        <a:rPr lang="en-US" sz="900" b="1" dirty="0">
                          <a:latin typeface="Arial" panose="020B0604020202020204" pitchFamily="34" charset="0"/>
                          <a:cs typeface="Arial" panose="020B0604020202020204" pitchFamily="34" charset="0"/>
                        </a:rPr>
                        <a:t>900</a:t>
                      </a:r>
                    </a:p>
                  </a:txBody>
                  <a:tcPr marL="68580" marR="68580" marT="34290" marB="34290" anchor="ctr"/>
                </a:tc>
                <a:tc>
                  <a:txBody>
                    <a:bodyPr/>
                    <a:lstStyle/>
                    <a:p>
                      <a:pPr algn="ctr" fontAlgn="b"/>
                      <a:r>
                        <a:rPr lang="en-US" sz="900" b="1" i="0" u="none" strike="noStrike" dirty="0">
                          <a:solidFill>
                            <a:srgbClr val="000000"/>
                          </a:solidFill>
                          <a:effectLst/>
                          <a:latin typeface="Arial" panose="020B0604020202020204" pitchFamily="34" charset="0"/>
                          <a:cs typeface="Arial" panose="020B0604020202020204" pitchFamily="34" charset="0"/>
                        </a:rPr>
                        <a:t>1.253</a:t>
                      </a:r>
                    </a:p>
                  </a:txBody>
                  <a:tcPr marL="7144" marR="7144" marT="7144" marB="0" anchor="ctr"/>
                </a:tc>
                <a:tc>
                  <a:txBody>
                    <a:bodyPr/>
                    <a:lstStyle/>
                    <a:p>
                      <a:pPr algn="ctr" fontAlgn="b"/>
                      <a:r>
                        <a:rPr lang="en-US" sz="900" b="1" i="0" u="none" strike="noStrike" dirty="0">
                          <a:solidFill>
                            <a:srgbClr val="000000"/>
                          </a:solidFill>
                          <a:effectLst/>
                          <a:latin typeface="Arial" panose="020B0604020202020204" pitchFamily="34" charset="0"/>
                          <a:cs typeface="Arial" panose="020B0604020202020204" pitchFamily="34" charset="0"/>
                        </a:rPr>
                        <a:t>0.238</a:t>
                      </a:r>
                    </a:p>
                  </a:txBody>
                  <a:tcPr marL="7144" marR="7144" marT="7144" marB="0" anchor="ctr"/>
                </a:tc>
                <a:tc>
                  <a:txBody>
                    <a:bodyPr/>
                    <a:lstStyle/>
                    <a:p>
                      <a:pPr algn="ctr"/>
                      <a:r>
                        <a:rPr lang="en-US" sz="900" b="1" dirty="0">
                          <a:solidFill>
                            <a:srgbClr val="FF0000"/>
                          </a:solidFill>
                          <a:latin typeface="Arial" panose="020B0604020202020204" pitchFamily="34" charset="0"/>
                          <a:cs typeface="Arial" panose="020B0604020202020204" pitchFamily="34" charset="0"/>
                        </a:rPr>
                        <a:t>0.006</a:t>
                      </a:r>
                    </a:p>
                  </a:txBody>
                  <a:tcPr marL="68580" marR="68580" marT="34290" marB="34290" anchor="ctr"/>
                </a:tc>
                <a:extLst>
                  <a:ext uri="{0D108BD9-81ED-4DB2-BD59-A6C34878D82A}">
                    <a16:rowId xmlns:a16="http://schemas.microsoft.com/office/drawing/2014/main" val="1927427582"/>
                  </a:ext>
                </a:extLst>
              </a:tr>
              <a:tr h="278130">
                <a:tc vMerge="1">
                  <a:txBody>
                    <a:bodyPr/>
                    <a:lstStyle/>
                    <a:p>
                      <a:pPr algn="ctr"/>
                      <a:endParaRPr lang="en-US" sz="1200" b="1" dirty="0">
                        <a:latin typeface="Arial" panose="020B0604020202020204" pitchFamily="34" charset="0"/>
                        <a:cs typeface="Arial" panose="020B0604020202020204" pitchFamily="34" charset="0"/>
                      </a:endParaRPr>
                    </a:p>
                  </a:txBody>
                  <a:tcPr anchor="ctr"/>
                </a:tc>
                <a:tc>
                  <a:txBody>
                    <a:bodyPr/>
                    <a:lstStyle/>
                    <a:p>
                      <a:pPr algn="ctr"/>
                      <a:r>
                        <a:rPr lang="en-US" sz="900" b="1" dirty="0">
                          <a:latin typeface="Arial" panose="020B0604020202020204" pitchFamily="34" charset="0"/>
                          <a:cs typeface="Arial" panose="020B0604020202020204" pitchFamily="34" charset="0"/>
                        </a:rPr>
                        <a:t>1200</a:t>
                      </a:r>
                    </a:p>
                  </a:txBody>
                  <a:tcPr marL="68580" marR="68580" marT="34290" marB="34290" anchor="ctr"/>
                </a:tc>
                <a:tc>
                  <a:txBody>
                    <a:bodyPr/>
                    <a:lstStyle/>
                    <a:p>
                      <a:pPr algn="ctr" fontAlgn="b"/>
                      <a:r>
                        <a:rPr lang="en-US" sz="900" b="1" i="0" u="none" strike="noStrike" dirty="0">
                          <a:solidFill>
                            <a:srgbClr val="000000"/>
                          </a:solidFill>
                          <a:effectLst/>
                          <a:latin typeface="Arial" panose="020B0604020202020204" pitchFamily="34" charset="0"/>
                          <a:cs typeface="Arial" panose="020B0604020202020204" pitchFamily="34" charset="0"/>
                        </a:rPr>
                        <a:t>1.246</a:t>
                      </a:r>
                    </a:p>
                  </a:txBody>
                  <a:tcPr marL="7144" marR="7144" marT="7144" marB="0" anchor="ctr"/>
                </a:tc>
                <a:tc>
                  <a:txBody>
                    <a:bodyPr/>
                    <a:lstStyle/>
                    <a:p>
                      <a:pPr algn="ctr" fontAlgn="b"/>
                      <a:r>
                        <a:rPr lang="en-US" sz="900" b="1" i="0" u="none" strike="noStrike" dirty="0">
                          <a:solidFill>
                            <a:srgbClr val="000000"/>
                          </a:solidFill>
                          <a:effectLst/>
                          <a:latin typeface="Arial" panose="020B0604020202020204" pitchFamily="34" charset="0"/>
                          <a:cs typeface="Arial" panose="020B0604020202020204" pitchFamily="34" charset="0"/>
                        </a:rPr>
                        <a:t>0.267</a:t>
                      </a:r>
                    </a:p>
                  </a:txBody>
                  <a:tcPr marL="7144" marR="7144" marT="7144" marB="0" anchor="ctr"/>
                </a:tc>
                <a:tc>
                  <a:txBody>
                    <a:bodyPr/>
                    <a:lstStyle/>
                    <a:p>
                      <a:pPr algn="ctr"/>
                      <a:r>
                        <a:rPr lang="en-US" sz="900" b="1" dirty="0">
                          <a:latin typeface="Arial" panose="020B0604020202020204" pitchFamily="34" charset="0"/>
                          <a:cs typeface="Arial" panose="020B0604020202020204" pitchFamily="34" charset="0"/>
                        </a:rPr>
                        <a:t>0.015</a:t>
                      </a:r>
                    </a:p>
                  </a:txBody>
                  <a:tcPr marL="68580" marR="68580" marT="34290" marB="34290" anchor="ctr"/>
                </a:tc>
                <a:extLst>
                  <a:ext uri="{0D108BD9-81ED-4DB2-BD59-A6C34878D82A}">
                    <a16:rowId xmlns:a16="http://schemas.microsoft.com/office/drawing/2014/main" val="3889758543"/>
                  </a:ext>
                </a:extLst>
              </a:tr>
              <a:tr h="342900">
                <a:tc>
                  <a:txBody>
                    <a:bodyPr/>
                    <a:lstStyle/>
                    <a:p>
                      <a:pPr algn="ctr"/>
                      <a:r>
                        <a:rPr lang="en-US" sz="900" b="1" dirty="0">
                          <a:latin typeface="Arial" panose="020B0604020202020204" pitchFamily="34" charset="0"/>
                          <a:cs typeface="Arial" panose="020B0604020202020204" pitchFamily="34" charset="0"/>
                        </a:rPr>
                        <a:t>wash out</a:t>
                      </a:r>
                    </a:p>
                  </a:txBody>
                  <a:tcPr marL="68580" marR="68580" marT="34290" marB="34290" anchor="ctr"/>
                </a:tc>
                <a:tc>
                  <a:txBody>
                    <a:bodyPr/>
                    <a:lstStyle/>
                    <a:p>
                      <a:pPr algn="ctr"/>
                      <a:r>
                        <a:rPr lang="en-US" sz="900" b="1" dirty="0">
                          <a:latin typeface="Arial" panose="020B0604020202020204" pitchFamily="34" charset="0"/>
                          <a:cs typeface="Arial" panose="020B0604020202020204" pitchFamily="34" charset="0"/>
                        </a:rPr>
                        <a:t>1860</a:t>
                      </a:r>
                    </a:p>
                  </a:txBody>
                  <a:tcPr marL="68580" marR="68580" marT="34290" marB="34290" anchor="ctr"/>
                </a:tc>
                <a:tc>
                  <a:txBody>
                    <a:bodyPr/>
                    <a:lstStyle/>
                    <a:p>
                      <a:pPr algn="ctr" fontAlgn="b"/>
                      <a:r>
                        <a:rPr lang="en-US" sz="900" b="1" i="0" u="none" strike="noStrike" dirty="0">
                          <a:solidFill>
                            <a:srgbClr val="000000"/>
                          </a:solidFill>
                          <a:effectLst/>
                          <a:latin typeface="Arial" panose="020B0604020202020204" pitchFamily="34" charset="0"/>
                          <a:cs typeface="Arial" panose="020B0604020202020204" pitchFamily="34" charset="0"/>
                        </a:rPr>
                        <a:t>1.025</a:t>
                      </a:r>
                    </a:p>
                  </a:txBody>
                  <a:tcPr marL="7144" marR="7144" marT="7144" marB="0" anchor="ctr"/>
                </a:tc>
                <a:tc>
                  <a:txBody>
                    <a:bodyPr/>
                    <a:lstStyle/>
                    <a:p>
                      <a:pPr algn="ctr" fontAlgn="b"/>
                      <a:r>
                        <a:rPr lang="en-US" sz="900" b="1" i="0" u="none" strike="noStrike" dirty="0">
                          <a:solidFill>
                            <a:srgbClr val="000000"/>
                          </a:solidFill>
                          <a:effectLst/>
                          <a:latin typeface="Arial" panose="020B0604020202020204" pitchFamily="34" charset="0"/>
                          <a:cs typeface="Arial" panose="020B0604020202020204" pitchFamily="34" charset="0"/>
                        </a:rPr>
                        <a:t>0.172</a:t>
                      </a:r>
                    </a:p>
                  </a:txBody>
                  <a:tcPr marL="7144" marR="7144" marT="7144" marB="0" anchor="ctr"/>
                </a:tc>
                <a:tc>
                  <a:txBody>
                    <a:bodyPr/>
                    <a:lstStyle/>
                    <a:p>
                      <a:pPr algn="ctr"/>
                      <a:r>
                        <a:rPr lang="en-US" sz="900" b="1" dirty="0">
                          <a:latin typeface="Arial" panose="020B0604020202020204" pitchFamily="34" charset="0"/>
                          <a:cs typeface="Arial" panose="020B0604020202020204" pitchFamily="34" charset="0"/>
                        </a:rPr>
                        <a:t>0.682</a:t>
                      </a:r>
                    </a:p>
                  </a:txBody>
                  <a:tcPr marL="68580" marR="68580" marT="34290" marB="34290" anchor="ctr"/>
                </a:tc>
                <a:extLst>
                  <a:ext uri="{0D108BD9-81ED-4DB2-BD59-A6C34878D82A}">
                    <a16:rowId xmlns:a16="http://schemas.microsoft.com/office/drawing/2014/main" val="2888126085"/>
                  </a:ext>
                </a:extLst>
              </a:tr>
            </a:tbl>
          </a:graphicData>
        </a:graphic>
      </p:graphicFrame>
      <p:sp>
        <p:nvSpPr>
          <p:cNvPr id="28" name="TextBox 27">
            <a:extLst>
              <a:ext uri="{FF2B5EF4-FFF2-40B4-BE49-F238E27FC236}">
                <a16:creationId xmlns:a16="http://schemas.microsoft.com/office/drawing/2014/main" id="{0E56336A-4DB9-4534-AFDB-B5B0AAA5AB82}"/>
              </a:ext>
            </a:extLst>
          </p:cNvPr>
          <p:cNvSpPr txBox="1"/>
          <p:nvPr/>
        </p:nvSpPr>
        <p:spPr>
          <a:xfrm>
            <a:off x="4280893" y="2733675"/>
            <a:ext cx="308226" cy="369332"/>
          </a:xfrm>
          <a:prstGeom prst="rect">
            <a:avLst/>
          </a:prstGeom>
          <a:noFill/>
        </p:spPr>
        <p:txBody>
          <a:bodyPr wrap="square" rtlCol="0">
            <a:spAutoFit/>
          </a:bodyPr>
          <a:lstStyle/>
          <a:p>
            <a:pPr algn="ctr" defTabSz="685800"/>
            <a:r>
              <a:rPr lang="en-US" b="1" dirty="0">
                <a:solidFill>
                  <a:prstClr val="black"/>
                </a:solidFill>
                <a:latin typeface="Arial" panose="020B0604020202020204" pitchFamily="34" charset="0"/>
                <a:cs typeface="Arial" panose="020B0604020202020204" pitchFamily="34" charset="0"/>
              </a:rPr>
              <a:t>*</a:t>
            </a:r>
          </a:p>
        </p:txBody>
      </p:sp>
      <p:sp>
        <p:nvSpPr>
          <p:cNvPr id="2" name="Rectangle 1"/>
          <p:cNvSpPr/>
          <p:nvPr/>
        </p:nvSpPr>
        <p:spPr>
          <a:xfrm>
            <a:off x="1029122" y="5434286"/>
            <a:ext cx="4198208" cy="276999"/>
          </a:xfrm>
          <a:prstGeom prst="rect">
            <a:avLst/>
          </a:prstGeom>
        </p:spPr>
        <p:txBody>
          <a:bodyPr wrap="square">
            <a:spAutoFit/>
          </a:bodyPr>
          <a:lstStyle/>
          <a:p>
            <a:pPr algn="ctr"/>
            <a:r>
              <a:rPr lang="en-US" sz="1200" b="1" dirty="0">
                <a:latin typeface="Arial" panose="020B0604020202020204" pitchFamily="34" charset="0"/>
                <a:cs typeface="Arial" panose="020B0604020202020204" pitchFamily="34" charset="0"/>
              </a:rPr>
              <a:t>total of n = 9 cells (bright and dull cells included)</a:t>
            </a:r>
            <a:endParaRPr lang="en-US" sz="1200" b="1" dirty="0"/>
          </a:p>
        </p:txBody>
      </p:sp>
      <p:sp>
        <p:nvSpPr>
          <p:cNvPr id="16" name="Title 1"/>
          <p:cNvSpPr txBox="1">
            <a:spLocks/>
          </p:cNvSpPr>
          <p:nvPr/>
        </p:nvSpPr>
        <p:spPr>
          <a:xfrm>
            <a:off x="457200" y="298073"/>
            <a:ext cx="8229600" cy="625171"/>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en-US" sz="2200" b="1" dirty="0">
                <a:latin typeface="Arial" panose="020B0604020202020204" pitchFamily="34" charset="0"/>
                <a:cs typeface="Arial" panose="020B0604020202020204" pitchFamily="34" charset="0"/>
              </a:rPr>
              <a:t>Measurement of intracellular Na</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concentration ([Na</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]i) </a:t>
            </a:r>
          </a:p>
          <a:p>
            <a:pPr>
              <a:lnSpc>
                <a:spcPct val="100000"/>
              </a:lnSpc>
            </a:pPr>
            <a:r>
              <a:rPr lang="en-US" sz="2200" b="1" dirty="0">
                <a:latin typeface="Arial" panose="020B0604020202020204" pitchFamily="34" charset="0"/>
                <a:cs typeface="Arial" panose="020B0604020202020204" pitchFamily="34" charset="0"/>
              </a:rPr>
              <a:t>and Na</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-K</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-ATPase activity using </a:t>
            </a:r>
            <a:r>
              <a:rPr lang="en-US" sz="2200" b="1" dirty="0" err="1">
                <a:latin typeface="Arial" panose="020B0604020202020204" pitchFamily="34" charset="0"/>
                <a:cs typeface="Arial" panose="020B0604020202020204" pitchFamily="34" charset="0"/>
              </a:rPr>
              <a:t>CoroNa</a:t>
            </a:r>
            <a:r>
              <a:rPr lang="en-US" sz="2200" b="1" dirty="0">
                <a:latin typeface="Arial" panose="020B0604020202020204" pitchFamily="34" charset="0"/>
                <a:cs typeface="Arial" panose="020B0604020202020204" pitchFamily="34" charset="0"/>
              </a:rPr>
              <a:t> Green</a:t>
            </a:r>
          </a:p>
        </p:txBody>
      </p:sp>
      <p:pic>
        <p:nvPicPr>
          <p:cNvPr id="3" name="Picture 2"/>
          <p:cNvPicPr>
            <a:picLocks noChangeAspect="1"/>
          </p:cNvPicPr>
          <p:nvPr/>
        </p:nvPicPr>
        <p:blipFill rotWithShape="1">
          <a:blip r:embed="rId2"/>
          <a:srcRect t="13250"/>
          <a:stretch/>
        </p:blipFill>
        <p:spPr>
          <a:xfrm>
            <a:off x="535676" y="1915064"/>
            <a:ext cx="4535817" cy="3347764"/>
          </a:xfrm>
          <a:prstGeom prst="rect">
            <a:avLst/>
          </a:prstGeom>
        </p:spPr>
      </p:pic>
      <p:pic>
        <p:nvPicPr>
          <p:cNvPr id="7" name="Picture 6">
            <a:extLst>
              <a:ext uri="{FF2B5EF4-FFF2-40B4-BE49-F238E27FC236}">
                <a16:creationId xmlns:a16="http://schemas.microsoft.com/office/drawing/2014/main" id="{C5BCA561-0483-5649-9A9D-2B3BCD5B1C9D}"/>
              </a:ext>
            </a:extLst>
          </p:cNvPr>
          <p:cNvPicPr>
            <a:picLocks noChangeAspect="1"/>
          </p:cNvPicPr>
          <p:nvPr/>
        </p:nvPicPr>
        <p:blipFill rotWithShape="1">
          <a:blip r:embed="rId3"/>
          <a:srcRect t="-1236" b="8128"/>
          <a:stretch/>
        </p:blipFill>
        <p:spPr>
          <a:xfrm>
            <a:off x="158503" y="221821"/>
            <a:ext cx="628650" cy="585325"/>
          </a:xfrm>
          <a:prstGeom prst="rect">
            <a:avLst/>
          </a:prstGeom>
          <a:ln>
            <a:solidFill>
              <a:schemeClr val="bg1"/>
            </a:solidFill>
          </a:ln>
        </p:spPr>
      </p:pic>
      <p:sp>
        <p:nvSpPr>
          <p:cNvPr id="8" name="Slide Number Placeholder 3"/>
          <p:cNvSpPr>
            <a:spLocks noGrp="1"/>
          </p:cNvSpPr>
          <p:nvPr>
            <p:ph type="sldNum" sz="quarter" idx="12"/>
          </p:nvPr>
        </p:nvSpPr>
        <p:spPr>
          <a:xfrm>
            <a:off x="6457950" y="6356351"/>
            <a:ext cx="2057400" cy="365125"/>
          </a:xfrm>
        </p:spPr>
        <p:txBody>
          <a:bodyPr/>
          <a:lstStyle/>
          <a:p>
            <a:r>
              <a:rPr lang="en-US" sz="1600" b="1" dirty="0">
                <a:solidFill>
                  <a:schemeClr val="tx1"/>
                </a:solidFill>
                <a:latin typeface="Arial" panose="020B0604020202020204" pitchFamily="34" charset="0"/>
                <a:cs typeface="Arial" panose="020B0604020202020204" pitchFamily="34" charset="0"/>
              </a:rPr>
              <a:t>Satlin, Mount Sinai</a:t>
            </a:r>
          </a:p>
        </p:txBody>
      </p:sp>
    </p:spTree>
    <p:extLst>
      <p:ext uri="{BB962C8B-B14F-4D97-AF65-F5344CB8AC3E}">
        <p14:creationId xmlns:p14="http://schemas.microsoft.com/office/powerpoint/2010/main" val="3259416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5660575"/>
            <a:ext cx="4099214" cy="1325563"/>
          </a:xfrm>
        </p:spPr>
        <p:txBody>
          <a:bodyPr>
            <a:noAutofit/>
          </a:bodyPr>
          <a:lstStyle/>
          <a:p>
            <a:r>
              <a:rPr lang="en-US" sz="1400" b="1" dirty="0" err="1">
                <a:latin typeface="Arial" panose="020B0604020202020204" pitchFamily="34" charset="0"/>
                <a:cs typeface="Arial" panose="020B0604020202020204" pitchFamily="34" charset="0"/>
              </a:rPr>
              <a:t>Fujishima</a:t>
            </a:r>
            <a:r>
              <a:rPr lang="en-US" sz="1400" b="1" dirty="0">
                <a:latin typeface="Arial" panose="020B0604020202020204" pitchFamily="34" charset="0"/>
                <a:cs typeface="Arial" panose="020B0604020202020204" pitchFamily="34" charset="0"/>
              </a:rPr>
              <a:t> A, Takahashi K, </a:t>
            </a:r>
            <a:r>
              <a:rPr lang="en-US" sz="1400" b="1" dirty="0" err="1">
                <a:latin typeface="Arial" panose="020B0604020202020204" pitchFamily="34" charset="0"/>
                <a:cs typeface="Arial" panose="020B0604020202020204" pitchFamily="34" charset="0"/>
              </a:rPr>
              <a:t>Goto</a:t>
            </a:r>
            <a:r>
              <a:rPr lang="en-US" sz="1400" b="1" dirty="0">
                <a:latin typeface="Arial" panose="020B0604020202020204" pitchFamily="34" charset="0"/>
                <a:cs typeface="Arial" panose="020B0604020202020204" pitchFamily="34" charset="0"/>
              </a:rPr>
              <a:t> M, </a:t>
            </a:r>
            <a:r>
              <a:rPr lang="en-US" sz="1400" b="1" dirty="0" err="1">
                <a:latin typeface="Arial" panose="020B0604020202020204" pitchFamily="34" charset="0"/>
                <a:cs typeface="Arial" panose="020B0604020202020204" pitchFamily="34" charset="0"/>
              </a:rPr>
              <a:t>Hirakawa</a:t>
            </a:r>
            <a:r>
              <a:rPr lang="en-US" sz="1400" b="1" dirty="0">
                <a:latin typeface="Arial" panose="020B0604020202020204" pitchFamily="34" charset="0"/>
                <a:cs typeface="Arial" panose="020B0604020202020204" pitchFamily="34" charset="0"/>
              </a:rPr>
              <a:t> T, </a:t>
            </a:r>
            <a:r>
              <a:rPr lang="en-US" sz="1400" b="1" dirty="0" err="1">
                <a:latin typeface="Arial" panose="020B0604020202020204" pitchFamily="34" charset="0"/>
                <a:cs typeface="Arial" panose="020B0604020202020204" pitchFamily="34" charset="0"/>
              </a:rPr>
              <a:t>Iwasawa</a:t>
            </a:r>
            <a:r>
              <a:rPr lang="en-US" sz="1400" b="1" dirty="0">
                <a:latin typeface="Arial" panose="020B0604020202020204" pitchFamily="34" charset="0"/>
                <a:cs typeface="Arial" panose="020B0604020202020204" pitchFamily="34" charset="0"/>
              </a:rPr>
              <a:t> T, et al. (2021) Live. PLOS ONE 16(1): e0246337. </a:t>
            </a:r>
            <a:r>
              <a:rPr lang="en-US" sz="1400" b="1" dirty="0">
                <a:latin typeface="Arial" panose="020B0604020202020204" pitchFamily="34" charset="0"/>
                <a:cs typeface="Arial" panose="020B0604020202020204" pitchFamily="34" charset="0"/>
                <a:hlinkClick r:id="rId2"/>
              </a:rPr>
              <a:t>https://doi.org/10.1371/journal.pone.0246337</a:t>
            </a:r>
            <a:r>
              <a:rPr lang="en-US" sz="1400" b="1" dirty="0">
                <a:latin typeface="Arial" panose="020B0604020202020204" pitchFamily="34" charset="0"/>
                <a:cs typeface="Arial" panose="020B0604020202020204" pitchFamily="34" charset="0"/>
              </a:rPr>
              <a:t> </a:t>
            </a:r>
            <a:br>
              <a:rPr lang="en-US" sz="1400" b="1" dirty="0">
                <a:latin typeface="Arial" panose="020B0604020202020204" pitchFamily="34" charset="0"/>
                <a:cs typeface="Arial" panose="020B0604020202020204" pitchFamily="34" charset="0"/>
              </a:rPr>
            </a:br>
            <a:endParaRPr lang="en-US" sz="14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48640" y="1353349"/>
            <a:ext cx="4754880" cy="4351338"/>
          </a:xfrm>
        </p:spPr>
        <p:txBody>
          <a:bodyPr>
            <a:normAutofit/>
          </a:bodyPr>
          <a:lstStyle/>
          <a:p>
            <a:pPr>
              <a:lnSpc>
                <a:spcPct val="120000"/>
              </a:lnSpc>
              <a:spcBef>
                <a:spcPts val="0"/>
              </a:spcBef>
            </a:pPr>
            <a:r>
              <a:rPr lang="en-US" sz="1600" dirty="0">
                <a:latin typeface="Arial" panose="020B0604020202020204" pitchFamily="34" charset="0"/>
                <a:cs typeface="Arial" panose="020B0604020202020204" pitchFamily="34" charset="0"/>
              </a:rPr>
              <a:t>used </a:t>
            </a:r>
            <a:r>
              <a:rPr lang="en-US" sz="1600" dirty="0" err="1">
                <a:latin typeface="Arial" panose="020B0604020202020204" pitchFamily="34" charset="0"/>
                <a:cs typeface="Arial" panose="020B0604020202020204" pitchFamily="34" charset="0"/>
              </a:rPr>
              <a:t>CoroNa</a:t>
            </a:r>
            <a:r>
              <a:rPr lang="en-US" sz="1600" dirty="0">
                <a:latin typeface="Arial" panose="020B0604020202020204" pitchFamily="34" charset="0"/>
                <a:cs typeface="Arial" panose="020B0604020202020204" pitchFamily="34" charset="0"/>
              </a:rPr>
              <a:t> Green AM and ION Potassium Green-2 AM to directly visualize [Na</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]i and [K</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]i, respectively, at each embryonic developmental stage in mouse embryos. </a:t>
            </a:r>
          </a:p>
          <a:p>
            <a:pPr>
              <a:lnSpc>
                <a:spcPct val="120000"/>
              </a:lnSpc>
              <a:spcBef>
                <a:spcPts val="0"/>
              </a:spcBef>
            </a:pPr>
            <a:endParaRPr lang="en-US" sz="1600" dirty="0">
              <a:latin typeface="Arial" panose="020B0604020202020204" pitchFamily="34" charset="0"/>
              <a:cs typeface="Arial" panose="020B0604020202020204" pitchFamily="34" charset="0"/>
            </a:endParaRPr>
          </a:p>
          <a:p>
            <a:pPr>
              <a:lnSpc>
                <a:spcPct val="120000"/>
              </a:lnSpc>
              <a:spcBef>
                <a:spcPts val="0"/>
              </a:spcBef>
            </a:pPr>
            <a:r>
              <a:rPr lang="en-US" sz="1600" dirty="0">
                <a:latin typeface="Arial" panose="020B0604020202020204" pitchFamily="34" charset="0"/>
                <a:cs typeface="Arial" panose="020B0604020202020204" pitchFamily="34" charset="0"/>
              </a:rPr>
              <a:t>results revealed dynamic changes in intracellular electrolyte concentrations with reduction in [Na</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]i and increase in [K</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]i during blastocoel formation. </a:t>
            </a:r>
          </a:p>
          <a:p>
            <a:pPr>
              <a:lnSpc>
                <a:spcPct val="120000"/>
              </a:lnSpc>
              <a:spcBef>
                <a:spcPts val="0"/>
              </a:spcBef>
            </a:pPr>
            <a:endParaRPr lang="en-US" sz="1600" dirty="0">
              <a:latin typeface="Arial" panose="020B0604020202020204" pitchFamily="34" charset="0"/>
              <a:cs typeface="Arial" panose="020B0604020202020204" pitchFamily="34" charset="0"/>
            </a:endParaRPr>
          </a:p>
          <a:p>
            <a:pPr>
              <a:lnSpc>
                <a:spcPct val="120000"/>
              </a:lnSpc>
              <a:spcBef>
                <a:spcPts val="0"/>
              </a:spcBef>
            </a:pPr>
            <a:r>
              <a:rPr lang="en-US" sz="1600" dirty="0">
                <a:latin typeface="Arial" panose="020B0604020202020204" pitchFamily="34" charset="0"/>
                <a:cs typeface="Arial" panose="020B0604020202020204" pitchFamily="34" charset="0"/>
              </a:rPr>
              <a:t>The degree of change in intensity in response to </a:t>
            </a:r>
            <a:r>
              <a:rPr lang="en-US" sz="1600" dirty="0" err="1">
                <a:latin typeface="Arial" panose="020B0604020202020204" pitchFamily="34" charset="0"/>
                <a:cs typeface="Arial" panose="020B0604020202020204" pitchFamily="34" charset="0"/>
              </a:rPr>
              <a:t>ouabain</a:t>
            </a:r>
            <a:r>
              <a:rPr lang="en-US" sz="1600" dirty="0">
                <a:latin typeface="Arial" panose="020B0604020202020204" pitchFamily="34" charset="0"/>
                <a:cs typeface="Arial" panose="020B0604020202020204" pitchFamily="34" charset="0"/>
              </a:rPr>
              <a:t>, an inhibitor of Na</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/K</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ATPase, was considered to reflect the degree of Na</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/K</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ATPase activity at each developmental stage. </a:t>
            </a:r>
          </a:p>
        </p:txBody>
      </p:sp>
      <p:sp>
        <p:nvSpPr>
          <p:cNvPr id="5" name="Rectangle 4"/>
          <p:cNvSpPr/>
          <p:nvPr/>
        </p:nvSpPr>
        <p:spPr>
          <a:xfrm>
            <a:off x="5303520" y="6165376"/>
            <a:ext cx="3691890"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Fig 1. Live visualization of Na</a:t>
            </a:r>
            <a:r>
              <a:rPr lang="en-US" sz="1400" baseline="30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and intensity analysis using </a:t>
            </a:r>
            <a:r>
              <a:rPr lang="en-US" sz="1400" dirty="0" err="1">
                <a:latin typeface="Arial" panose="020B0604020202020204" pitchFamily="34" charset="0"/>
                <a:cs typeface="Arial" panose="020B0604020202020204" pitchFamily="34" charset="0"/>
              </a:rPr>
              <a:t>CoroNa</a:t>
            </a:r>
            <a:r>
              <a:rPr lang="en-US" sz="1400" dirty="0">
                <a:latin typeface="Arial" panose="020B0604020202020204" pitchFamily="34" charset="0"/>
                <a:cs typeface="Arial" panose="020B0604020202020204" pitchFamily="34" charset="0"/>
              </a:rPr>
              <a:t> Green AM.</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4832" b="12196"/>
          <a:stretch/>
        </p:blipFill>
        <p:spPr>
          <a:xfrm>
            <a:off x="5886450" y="1290078"/>
            <a:ext cx="2526030" cy="4893552"/>
          </a:xfrm>
          <a:prstGeom prst="rect">
            <a:avLst/>
          </a:prstGeom>
        </p:spPr>
      </p:pic>
      <p:sp>
        <p:nvSpPr>
          <p:cNvPr id="4" name="Rectangle 3"/>
          <p:cNvSpPr/>
          <p:nvPr/>
        </p:nvSpPr>
        <p:spPr>
          <a:xfrm>
            <a:off x="457200" y="221821"/>
            <a:ext cx="8289985" cy="830997"/>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Visualization of electrolytes during mouse </a:t>
            </a:r>
          </a:p>
          <a:p>
            <a:pPr algn="ctr"/>
            <a:r>
              <a:rPr lang="en-US" sz="2400" b="1" dirty="0">
                <a:latin typeface="Arial" panose="020B0604020202020204" pitchFamily="34" charset="0"/>
                <a:cs typeface="Arial" panose="020B0604020202020204" pitchFamily="34" charset="0"/>
              </a:rPr>
              <a:t>embryonic development using electrolyte indicators</a:t>
            </a:r>
            <a:endParaRPr lang="en-US" sz="2400" b="1" dirty="0"/>
          </a:p>
        </p:txBody>
      </p:sp>
      <p:pic>
        <p:nvPicPr>
          <p:cNvPr id="7" name="Picture 6">
            <a:extLst>
              <a:ext uri="{FF2B5EF4-FFF2-40B4-BE49-F238E27FC236}">
                <a16:creationId xmlns:a16="http://schemas.microsoft.com/office/drawing/2014/main" id="{C5BCA561-0483-5649-9A9D-2B3BCD5B1C9D}"/>
              </a:ext>
            </a:extLst>
          </p:cNvPr>
          <p:cNvPicPr>
            <a:picLocks noChangeAspect="1"/>
          </p:cNvPicPr>
          <p:nvPr/>
        </p:nvPicPr>
        <p:blipFill rotWithShape="1">
          <a:blip r:embed="rId4"/>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676764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8FBD0B-D5BA-AC4A-B182-CCF391B5588A}" type="slidenum">
              <a:rPr lang="en-US" smtClean="0"/>
              <a:pPr/>
              <a:t>3</a:t>
            </a:fld>
            <a:endParaRPr lang="en-US"/>
          </a:p>
        </p:txBody>
      </p:sp>
      <p:sp>
        <p:nvSpPr>
          <p:cNvPr id="6" name="Title 1"/>
          <p:cNvSpPr txBox="1">
            <a:spLocks/>
          </p:cNvSpPr>
          <p:nvPr/>
        </p:nvSpPr>
        <p:spPr>
          <a:xfrm>
            <a:off x="0" y="436096"/>
            <a:ext cx="9144000" cy="625171"/>
          </a:xfrm>
          <a:prstGeom prst="rect">
            <a:avLst/>
          </a:prstGeom>
        </p:spPr>
        <p:txBody>
          <a:bodyPr vert="horz" lIns="91440" tIns="45720" rIns="91440" bIns="45720" rtlCol="0" anchor="t">
            <a:no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algn="ctr"/>
            <a:r>
              <a:rPr lang="en-US" sz="2400" dirty="0">
                <a:solidFill>
                  <a:schemeClr val="tx1"/>
                </a:solidFill>
                <a:latin typeface="Arial" panose="020B0604020202020204" pitchFamily="34" charset="0"/>
                <a:cs typeface="Arial" panose="020B0604020202020204" pitchFamily="34" charset="0"/>
              </a:rPr>
              <a:t>Table of physiologic assays: glomerular function</a:t>
            </a:r>
            <a:endParaRPr lang="en-US" sz="2400" dirty="0">
              <a:solidFill>
                <a:schemeClr val="tx1"/>
              </a:solidFill>
            </a:endParaRPr>
          </a:p>
        </p:txBody>
      </p:sp>
      <p:pic>
        <p:nvPicPr>
          <p:cNvPr id="7" name="Picture 6">
            <a:extLst>
              <a:ext uri="{FF2B5EF4-FFF2-40B4-BE49-F238E27FC236}">
                <a16:creationId xmlns:a16="http://schemas.microsoft.com/office/drawing/2014/main" id="{C5BCA561-0483-5649-9A9D-2B3BCD5B1C9D}"/>
              </a:ext>
            </a:extLst>
          </p:cNvPr>
          <p:cNvPicPr>
            <a:picLocks noChangeAspect="1"/>
          </p:cNvPicPr>
          <p:nvPr/>
        </p:nvPicPr>
        <p:blipFill rotWithShape="1">
          <a:blip r:embed="rId2"/>
          <a:srcRect t="-1236" b="8128"/>
          <a:stretch/>
        </p:blipFill>
        <p:spPr>
          <a:xfrm>
            <a:off x="158503" y="221821"/>
            <a:ext cx="628650" cy="585325"/>
          </a:xfrm>
          <a:prstGeom prst="rect">
            <a:avLst/>
          </a:prstGeom>
          <a:ln>
            <a:solidFill>
              <a:schemeClr val="bg1"/>
            </a:solidFill>
          </a:ln>
        </p:spPr>
      </p:pic>
      <p:graphicFrame>
        <p:nvGraphicFramePr>
          <p:cNvPr id="8" name="Table 7"/>
          <p:cNvGraphicFramePr>
            <a:graphicFrameLocks noGrp="1"/>
          </p:cNvGraphicFramePr>
          <p:nvPr>
            <p:extLst>
              <p:ext uri="{D42A27DB-BD31-4B8C-83A1-F6EECF244321}">
                <p14:modId xmlns:p14="http://schemas.microsoft.com/office/powerpoint/2010/main" val="29857699"/>
              </p:ext>
            </p:extLst>
          </p:nvPr>
        </p:nvGraphicFramePr>
        <p:xfrm>
          <a:off x="437744" y="998629"/>
          <a:ext cx="8249056" cy="4775200"/>
        </p:xfrm>
        <a:graphic>
          <a:graphicData uri="http://schemas.openxmlformats.org/drawingml/2006/table">
            <a:tbl>
              <a:tblPr firstRow="1" bandRow="1">
                <a:tableStyleId>{5C22544A-7EE6-4342-B048-85BDC9FD1C3A}</a:tableStyleId>
              </a:tblPr>
              <a:tblGrid>
                <a:gridCol w="2062264">
                  <a:extLst>
                    <a:ext uri="{9D8B030D-6E8A-4147-A177-3AD203B41FA5}">
                      <a16:colId xmlns:a16="http://schemas.microsoft.com/office/drawing/2014/main" val="2398467399"/>
                    </a:ext>
                  </a:extLst>
                </a:gridCol>
                <a:gridCol w="2062264">
                  <a:extLst>
                    <a:ext uri="{9D8B030D-6E8A-4147-A177-3AD203B41FA5}">
                      <a16:colId xmlns:a16="http://schemas.microsoft.com/office/drawing/2014/main" val="64411378"/>
                    </a:ext>
                  </a:extLst>
                </a:gridCol>
                <a:gridCol w="2062264">
                  <a:extLst>
                    <a:ext uri="{9D8B030D-6E8A-4147-A177-3AD203B41FA5}">
                      <a16:colId xmlns:a16="http://schemas.microsoft.com/office/drawing/2014/main" val="1885618445"/>
                    </a:ext>
                  </a:extLst>
                </a:gridCol>
                <a:gridCol w="2062264">
                  <a:extLst>
                    <a:ext uri="{9D8B030D-6E8A-4147-A177-3AD203B41FA5}">
                      <a16:colId xmlns:a16="http://schemas.microsoft.com/office/drawing/2014/main" val="1546515102"/>
                    </a:ext>
                  </a:extLst>
                </a:gridCol>
              </a:tblGrid>
              <a:tr h="370840">
                <a:tc>
                  <a:txBody>
                    <a:bodyPr/>
                    <a:lstStyle/>
                    <a:p>
                      <a:r>
                        <a:rPr lang="en-US" sz="1200" b="0" dirty="0">
                          <a:latin typeface="Arial" panose="020B0604020202020204" pitchFamily="34" charset="0"/>
                          <a:cs typeface="Arial" panose="020B0604020202020204" pitchFamily="34" charset="0"/>
                        </a:rPr>
                        <a:t>target function</a:t>
                      </a:r>
                    </a:p>
                  </a:txBody>
                  <a:tcPr/>
                </a:tc>
                <a:tc>
                  <a:txBody>
                    <a:bodyPr/>
                    <a:lstStyle/>
                    <a:p>
                      <a:r>
                        <a:rPr lang="en-US" sz="1200" b="0" dirty="0">
                          <a:latin typeface="Arial" panose="020B0604020202020204" pitchFamily="34" charset="0"/>
                          <a:cs typeface="Arial" panose="020B0604020202020204" pitchFamily="34" charset="0"/>
                        </a:rPr>
                        <a:t>method</a:t>
                      </a: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rPr>
                        <a:t>reference</a:t>
                      </a:r>
                    </a:p>
                  </a:txBody>
                  <a:tcPr/>
                </a:tc>
                <a:extLst>
                  <a:ext uri="{0D108BD9-81ED-4DB2-BD59-A6C34878D82A}">
                    <a16:rowId xmlns:a16="http://schemas.microsoft.com/office/drawing/2014/main" val="3907972356"/>
                  </a:ext>
                </a:extLst>
              </a:tr>
              <a:tr h="370840">
                <a:tc>
                  <a:txBody>
                    <a:bodyPr/>
                    <a:lstStyle/>
                    <a:p>
                      <a:r>
                        <a:rPr lang="en-US" sz="1200" b="0" dirty="0">
                          <a:solidFill>
                            <a:srgbClr val="FF0000"/>
                          </a:solidFill>
                          <a:latin typeface="Arial" panose="020B0604020202020204" pitchFamily="34" charset="0"/>
                          <a:cs typeface="Arial" panose="020B0604020202020204" pitchFamily="34" charset="0"/>
                        </a:rPr>
                        <a:t>Glomerular</a:t>
                      </a:r>
                      <a:r>
                        <a:rPr lang="en-US" sz="1200" b="0" baseline="0" dirty="0">
                          <a:solidFill>
                            <a:srgbClr val="FF0000"/>
                          </a:solidFill>
                          <a:latin typeface="Arial" panose="020B0604020202020204" pitchFamily="34" charset="0"/>
                          <a:cs typeface="Arial" panose="020B0604020202020204" pitchFamily="34" charset="0"/>
                        </a:rPr>
                        <a:t> filtration rate</a:t>
                      </a:r>
                      <a:endParaRPr lang="en-US" sz="1200" b="0" dirty="0">
                        <a:solidFill>
                          <a:srgbClr val="FF0000"/>
                        </a:solidFill>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48934320"/>
                  </a:ext>
                </a:extLst>
              </a:tr>
              <a:tr h="990191">
                <a:tc>
                  <a:txBody>
                    <a:bodyPr/>
                    <a:lstStyle/>
                    <a:p>
                      <a:endParaRPr lang="en-US" sz="1200" b="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ction="ppaction://hlinksldjump"/>
                        </a:rPr>
                        <a:t>Transdermal measurement of glomerular filtration rate in mice</a:t>
                      </a:r>
                      <a:b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ction="ppaction://hlinksldjump"/>
                        </a:rPr>
                      </a:b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https://www.jove.com/t/58520/transdermal-measurement-of-glomerular-filtration-rate-in-mice</a:t>
                      </a:r>
                    </a:p>
                  </a:txBody>
                  <a:tcPr/>
                </a:tc>
                <a:extLst>
                  <a:ext uri="{0D108BD9-81ED-4DB2-BD59-A6C34878D82A}">
                    <a16:rowId xmlns:a16="http://schemas.microsoft.com/office/drawing/2014/main" val="910445397"/>
                  </a:ext>
                </a:extLst>
              </a:tr>
              <a:tr h="370840">
                <a:tc>
                  <a:txBody>
                    <a:bodyPr/>
                    <a:lstStyle/>
                    <a:p>
                      <a:endParaRPr lang="en-US" sz="1200" b="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hlinkClick r:id="rId4" action="ppaction://hlinksldjump"/>
                        </a:rPr>
                        <a:t>Transcutaneous measurement of GFR using FITC-</a:t>
                      </a:r>
                      <a:r>
                        <a:rPr lang="en-US" sz="1200" b="0" dirty="0" err="1">
                          <a:latin typeface="Arial" panose="020B0604020202020204" pitchFamily="34" charset="0"/>
                          <a:cs typeface="Arial" panose="020B0604020202020204" pitchFamily="34" charset="0"/>
                          <a:hlinkClick r:id="rId4" action="ppaction://hlinksldjump"/>
                        </a:rPr>
                        <a:t>sinistrin</a:t>
                      </a:r>
                      <a:r>
                        <a:rPr lang="en-US" sz="1200" b="0" dirty="0">
                          <a:latin typeface="Arial" panose="020B0604020202020204" pitchFamily="34" charset="0"/>
                          <a:cs typeface="Arial" panose="020B0604020202020204" pitchFamily="34" charset="0"/>
                          <a:hlinkClick r:id="rId4" action="ppaction://hlinksldjump"/>
                        </a:rPr>
                        <a:t> in rats </a:t>
                      </a:r>
                      <a:endParaRPr lang="en-US" sz="1200" b="0" dirty="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r>
                        <a:rPr lang="en-US" sz="1200" b="0" dirty="0" err="1">
                          <a:latin typeface="Arial" panose="020B0604020202020204" pitchFamily="34" charset="0"/>
                          <a:cs typeface="Arial" panose="020B0604020202020204" pitchFamily="34" charset="0"/>
                        </a:rPr>
                        <a:t>Schock</a:t>
                      </a:r>
                      <a:r>
                        <a:rPr lang="en-US" sz="1200" b="0" dirty="0">
                          <a:latin typeface="Arial" panose="020B0604020202020204" pitchFamily="34" charset="0"/>
                          <a:cs typeface="Arial" panose="020B0604020202020204" pitchFamily="34" charset="0"/>
                        </a:rPr>
                        <a:t>-Kusch </a:t>
                      </a:r>
                      <a:r>
                        <a:rPr lang="en-US" sz="1200" b="0" i="1" dirty="0">
                          <a:latin typeface="Arial" panose="020B0604020202020204" pitchFamily="34" charset="0"/>
                          <a:cs typeface="Arial" panose="020B0604020202020204" pitchFamily="34" charset="0"/>
                        </a:rPr>
                        <a:t>et al</a:t>
                      </a:r>
                      <a:r>
                        <a:rPr lang="en-US" sz="1200" b="0" dirty="0">
                          <a:latin typeface="Arial" panose="020B0604020202020204" pitchFamily="34" charset="0"/>
                          <a:cs typeface="Arial" panose="020B0604020202020204" pitchFamily="34" charset="0"/>
                        </a:rPr>
                        <a:t>., </a:t>
                      </a:r>
                      <a:r>
                        <a:rPr lang="en-US" sz="1200" b="0" i="1" dirty="0" err="1">
                          <a:latin typeface="Arial" panose="020B0604020202020204" pitchFamily="34" charset="0"/>
                          <a:cs typeface="Arial" panose="020B0604020202020204" pitchFamily="34" charset="0"/>
                        </a:rPr>
                        <a:t>Nephrol</a:t>
                      </a:r>
                      <a:r>
                        <a:rPr lang="en-US" sz="1200" b="0" i="1" dirty="0">
                          <a:latin typeface="Arial" panose="020B0604020202020204" pitchFamily="34" charset="0"/>
                          <a:cs typeface="Arial" panose="020B0604020202020204" pitchFamily="34" charset="0"/>
                        </a:rPr>
                        <a:t> Dial Transplant </a:t>
                      </a:r>
                      <a:r>
                        <a:rPr lang="en-US" sz="1200" b="0" dirty="0">
                          <a:latin typeface="Arial" panose="020B0604020202020204" pitchFamily="34" charset="0"/>
                          <a:cs typeface="Arial" panose="020B0604020202020204" pitchFamily="34" charset="0"/>
                        </a:rPr>
                        <a:t>24: 2997–3001, 2009</a:t>
                      </a:r>
                    </a:p>
                  </a:txBody>
                  <a:tcPr/>
                </a:tc>
                <a:extLst>
                  <a:ext uri="{0D108BD9-81ED-4DB2-BD59-A6C34878D82A}">
                    <a16:rowId xmlns:a16="http://schemas.microsoft.com/office/drawing/2014/main" val="4147812732"/>
                  </a:ext>
                </a:extLst>
              </a:tr>
              <a:tr h="370840">
                <a:tc>
                  <a:txBody>
                    <a:bodyPr/>
                    <a:lstStyle/>
                    <a:p>
                      <a:r>
                        <a:rPr lang="en-US" sz="1200" b="0" dirty="0">
                          <a:solidFill>
                            <a:srgbClr val="FF0000"/>
                          </a:solidFill>
                          <a:latin typeface="Arial" panose="020B0604020202020204" pitchFamily="34" charset="0"/>
                          <a:cs typeface="Arial" panose="020B0604020202020204" pitchFamily="34" charset="0"/>
                        </a:rPr>
                        <a:t>Glomerular sieving/selectivity</a:t>
                      </a: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03162922"/>
                  </a:ext>
                </a:extLst>
              </a:tr>
              <a:tr h="370840">
                <a:tc>
                  <a:txBody>
                    <a:bodyPr/>
                    <a:lstStyle/>
                    <a:p>
                      <a:endParaRPr lang="en-US" sz="1200" b="0">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hlinkClick r:id="rId5" action="ppaction://hlinksldjump"/>
                        </a:rPr>
                        <a:t>In Vivo Assessment of Size-Selective Glomerular Sieving in Transplanted Human Induced Pluripotent Stem Cell–Derived Kidney Organoids</a:t>
                      </a:r>
                      <a:endParaRPr lang="en-US" sz="1200" b="0" dirty="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rPr>
                        <a:t>van den Berg, CW, et al. </a:t>
                      </a:r>
                      <a:r>
                        <a:rPr lang="en-US" sz="1200" b="0" i="1" dirty="0">
                          <a:latin typeface="Arial" panose="020B0604020202020204" pitchFamily="34" charset="0"/>
                          <a:cs typeface="Arial" panose="020B0604020202020204" pitchFamily="34" charset="0"/>
                        </a:rPr>
                        <a:t>JASN</a:t>
                      </a:r>
                      <a:r>
                        <a:rPr lang="en-US" sz="1200" b="0" dirty="0">
                          <a:latin typeface="Arial" panose="020B0604020202020204" pitchFamily="34" charset="0"/>
                          <a:cs typeface="Arial" panose="020B0604020202020204" pitchFamily="34" charset="0"/>
                        </a:rPr>
                        <a:t> 31: 921–929, 2020</a:t>
                      </a:r>
                    </a:p>
                  </a:txBody>
                  <a:tcPr/>
                </a:tc>
                <a:extLst>
                  <a:ext uri="{0D108BD9-81ED-4DB2-BD59-A6C34878D82A}">
                    <a16:rowId xmlns:a16="http://schemas.microsoft.com/office/drawing/2014/main" val="516212502"/>
                  </a:ext>
                </a:extLst>
              </a:tr>
              <a:tr h="370840">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23499711"/>
                  </a:ext>
                </a:extLst>
              </a:tr>
              <a:tr h="370840">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2401047"/>
                  </a:ext>
                </a:extLst>
              </a:tr>
            </a:tbl>
          </a:graphicData>
        </a:graphic>
      </p:graphicFrame>
    </p:spTree>
    <p:extLst>
      <p:ext uri="{BB962C8B-B14F-4D97-AF65-F5344CB8AC3E}">
        <p14:creationId xmlns:p14="http://schemas.microsoft.com/office/powerpoint/2010/main" val="3416367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Satlin, Mount Sinai</a:t>
            </a:r>
          </a:p>
        </p:txBody>
      </p:sp>
      <p:sp>
        <p:nvSpPr>
          <p:cNvPr id="5" name="Rectangle 4"/>
          <p:cNvSpPr/>
          <p:nvPr/>
        </p:nvSpPr>
        <p:spPr>
          <a:xfrm>
            <a:off x="628650" y="1670330"/>
            <a:ext cx="7801247" cy="2308324"/>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equilibration at 37</a:t>
            </a:r>
            <a:r>
              <a:rPr kumimoji="0" 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tubule/cells is/are loaded with 20 µM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acetoxymethyl</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ester BCECF added to the bath x 30 min and rinsed x 10 min </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Na Ringer’s solution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digital ratio fluorometry (490 nm/440 nm) performed of individually identified cells.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intracellular calibration with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nigericin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 µM) performed to convert fluorescence intensity ratios (490 nm/440 nm) into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values.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C5BCA561-0483-5649-9A9D-2B3BCD5B1C9D}"/>
              </a:ext>
            </a:extLst>
          </p:cNvPr>
          <p:cNvPicPr>
            <a:picLocks noChangeAspect="1"/>
          </p:cNvPicPr>
          <p:nvPr/>
        </p:nvPicPr>
        <p:blipFill rotWithShape="1">
          <a:blip r:embed="rId3"/>
          <a:srcRect t="-1236" b="8128"/>
          <a:stretch/>
        </p:blipFill>
        <p:spPr>
          <a:xfrm>
            <a:off x="158503" y="221821"/>
            <a:ext cx="628650" cy="585325"/>
          </a:xfrm>
          <a:prstGeom prst="rect">
            <a:avLst/>
          </a:prstGeom>
          <a:ln>
            <a:solidFill>
              <a:schemeClr val="bg1"/>
            </a:solidFill>
          </a:ln>
        </p:spPr>
      </p:pic>
      <p:pic>
        <p:nvPicPr>
          <p:cNvPr id="8" name="Picture 7"/>
          <p:cNvPicPr>
            <a:picLocks noChangeAspect="1"/>
          </p:cNvPicPr>
          <p:nvPr/>
        </p:nvPicPr>
        <p:blipFill>
          <a:blip r:embed="rId4"/>
          <a:stretch>
            <a:fillRect/>
          </a:stretch>
        </p:blipFill>
        <p:spPr>
          <a:xfrm>
            <a:off x="891837" y="3750931"/>
            <a:ext cx="3162773" cy="2397145"/>
          </a:xfrm>
          <a:prstGeom prst="rect">
            <a:avLst/>
          </a:prstGeom>
        </p:spPr>
      </p:pic>
      <p:sp>
        <p:nvSpPr>
          <p:cNvPr id="9" name="テキスト ボックス 8">
            <a:extLst>
              <a:ext uri="{FF2B5EF4-FFF2-40B4-BE49-F238E27FC236}">
                <a16:creationId xmlns:a16="http://schemas.microsoft.com/office/drawing/2014/main" id="{6D7405E1-C0BF-4E8D-A87A-C3BAB8BC7155}"/>
              </a:ext>
            </a:extLst>
          </p:cNvPr>
          <p:cNvSpPr txBox="1"/>
          <p:nvPr/>
        </p:nvSpPr>
        <p:spPr>
          <a:xfrm>
            <a:off x="4317797" y="3978654"/>
            <a:ext cx="437528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The detailed protocol is available 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Liu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et al</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Luminal flow modulates H</a:t>
            </a:r>
            <a:r>
              <a:rPr kumimoji="0" lang="en-US" sz="16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-ATPase activity in the cortical collecting duct (CCD). </a:t>
            </a: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 J. Physiol. Renal 2012.</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https://doi.org/10.1152/ajprenal.00179.2011</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0" name="Title 1"/>
          <p:cNvSpPr txBox="1">
            <a:spLocks/>
          </p:cNvSpPr>
          <p:nvPr/>
        </p:nvSpPr>
        <p:spPr>
          <a:xfrm>
            <a:off x="457200" y="298073"/>
            <a:ext cx="8229600" cy="625171"/>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en-US" sz="2200" b="1" dirty="0">
                <a:latin typeface="Arial" panose="020B0604020202020204" pitchFamily="34" charset="0"/>
                <a:cs typeface="Arial" panose="020B0604020202020204" pitchFamily="34" charset="0"/>
              </a:rPr>
              <a:t>Assay for cell pH (</a:t>
            </a:r>
            <a:r>
              <a:rPr lang="en-US" sz="2200" b="1" dirty="0" err="1">
                <a:latin typeface="Arial" panose="020B0604020202020204" pitchFamily="34" charset="0"/>
                <a:cs typeface="Arial" panose="020B0604020202020204" pitchFamily="34" charset="0"/>
              </a:rPr>
              <a:t>pHi</a:t>
            </a:r>
            <a:r>
              <a:rPr lang="en-US" sz="2200" b="1" dirty="0">
                <a:latin typeface="Arial" panose="020B0604020202020204" pitchFamily="34" charset="0"/>
                <a:cs typeface="Arial" panose="020B0604020202020204" pitchFamily="34" charset="0"/>
              </a:rPr>
              <a:t>) and basolateral </a:t>
            </a:r>
          </a:p>
          <a:p>
            <a:pPr>
              <a:lnSpc>
                <a:spcPct val="100000"/>
              </a:lnSpc>
            </a:pPr>
            <a:r>
              <a:rPr lang="en-US" sz="2200" b="1" dirty="0">
                <a:latin typeface="Arial" panose="020B0604020202020204" pitchFamily="34" charset="0"/>
                <a:cs typeface="Arial" panose="020B0604020202020204" pitchFamily="34" charset="0"/>
              </a:rPr>
              <a:t>Na</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/H</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exchange in </a:t>
            </a:r>
            <a:r>
              <a:rPr lang="en-US" sz="2200" b="1" dirty="0" err="1">
                <a:latin typeface="Arial" panose="020B0604020202020204" pitchFamily="34" charset="0"/>
                <a:cs typeface="Arial" panose="020B0604020202020204" pitchFamily="34" charset="0"/>
              </a:rPr>
              <a:t>nonperfused</a:t>
            </a:r>
            <a:r>
              <a:rPr lang="en-US" sz="2200" b="1" dirty="0">
                <a:latin typeface="Arial" panose="020B0604020202020204" pitchFamily="34" charset="0"/>
                <a:cs typeface="Arial" panose="020B0604020202020204" pitchFamily="34" charset="0"/>
              </a:rPr>
              <a:t> tubules using BCECF</a:t>
            </a:r>
          </a:p>
        </p:txBody>
      </p:sp>
    </p:spTree>
    <p:extLst>
      <p:ext uri="{BB962C8B-B14F-4D97-AF65-F5344CB8AC3E}">
        <p14:creationId xmlns:p14="http://schemas.microsoft.com/office/powerpoint/2010/main" val="2728201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CE9A1A-655D-0C4A-A6EE-BC77D3945280}"/>
              </a:ext>
            </a:extLst>
          </p:cNvPr>
          <p:cNvSpPr/>
          <p:nvPr/>
        </p:nvSpPr>
        <p:spPr>
          <a:xfrm>
            <a:off x="280698" y="4700250"/>
            <a:ext cx="8567211" cy="1200329"/>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Changes in intracellular pH (</a:t>
            </a:r>
            <a:r>
              <a:rPr kumimoji="0" lang="en-US" sz="1800" b="1" i="0" u="none" strike="noStrike" kern="1200" cap="none" spc="0" normalizeH="0" baseline="0" noProof="0" dirty="0" err="1">
                <a:ln>
                  <a:noFill/>
                </a:ln>
                <a:solidFill>
                  <a:srgbClr val="1F1F1F"/>
                </a:solidFill>
                <a:effectLst/>
                <a:uLnTx/>
                <a:uFillTx/>
                <a:latin typeface="Arial" panose="020B0604020202020204" pitchFamily="34" charset="0"/>
                <a:ea typeface="+mn-ea"/>
                <a:cs typeface="Arial" panose="020B0604020202020204" pitchFamily="34" charset="0"/>
              </a:rPr>
              <a:t>pH</a:t>
            </a:r>
            <a:r>
              <a:rPr kumimoji="0" lang="en-US" sz="1800" b="1" i="0" u="none" strike="noStrike" kern="1200" cap="none" spc="0" normalizeH="0" baseline="-25000" noProof="0" dirty="0" err="1">
                <a:ln>
                  <a:noFill/>
                </a:ln>
                <a:solidFill>
                  <a:srgbClr val="1F1F1F"/>
                </a:solidFill>
                <a:effectLst/>
                <a:uLnTx/>
                <a:uFillTx/>
                <a:latin typeface="Arial" panose="020B0604020202020204" pitchFamily="34" charset="0"/>
                <a:ea typeface="+mn-ea"/>
                <a:cs typeface="Arial" panose="020B0604020202020204" pitchFamily="34" charset="0"/>
              </a:rPr>
              <a:t>i</a:t>
            </a:r>
            <a:r>
              <a:rPr kumimoji="0" lang="en-US" sz="1800" b="1"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 measured following removal of Na</a:t>
            </a:r>
            <a:r>
              <a:rPr kumimoji="0" lang="en-US" sz="1800" b="1" i="0" u="none" strike="noStrike" kern="1200" cap="none" spc="0" normalizeH="0" baseline="30000" noProof="0" dirty="0">
                <a:ln>
                  <a:noFill/>
                </a:ln>
                <a:solidFill>
                  <a:srgbClr val="1F1F1F"/>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 from the bath solution.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Reduction in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pHi</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consistent with active basolateral Na</a:t>
            </a:r>
            <a:r>
              <a:rPr kumimoji="0" 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exchange in non-perfused BCECF-loaded tubule from this 22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organoid.</a:t>
            </a:r>
          </a:p>
        </p:txBody>
      </p:sp>
      <p:grpSp>
        <p:nvGrpSpPr>
          <p:cNvPr id="2" name="Group 1"/>
          <p:cNvGrpSpPr/>
          <p:nvPr/>
        </p:nvGrpSpPr>
        <p:grpSpPr>
          <a:xfrm>
            <a:off x="1695051" y="1105797"/>
            <a:ext cx="5715411" cy="3381394"/>
            <a:chOff x="2857101" y="1020072"/>
            <a:chExt cx="5715411" cy="3381394"/>
          </a:xfrm>
        </p:grpSpPr>
        <p:grpSp>
          <p:nvGrpSpPr>
            <p:cNvPr id="69" name="Group 68"/>
            <p:cNvGrpSpPr/>
            <p:nvPr/>
          </p:nvGrpSpPr>
          <p:grpSpPr>
            <a:xfrm>
              <a:off x="2857101" y="1020072"/>
              <a:ext cx="5715411" cy="3381394"/>
              <a:chOff x="0" y="0"/>
              <a:chExt cx="3373120" cy="1762125"/>
            </a:xfrm>
          </p:grpSpPr>
          <p:sp>
            <p:nvSpPr>
              <p:cNvPr id="70" name="Text Box 2"/>
              <p:cNvSpPr txBox="1">
                <a:spLocks noChangeArrowheads="1"/>
              </p:cNvSpPr>
              <p:nvPr/>
            </p:nvSpPr>
            <p:spPr bwMode="auto">
              <a:xfrm>
                <a:off x="352425" y="1485900"/>
                <a:ext cx="2076450" cy="276225"/>
              </a:xfrm>
              <a:prstGeom prst="rect">
                <a:avLst/>
              </a:prstGeom>
              <a:solidFill>
                <a:srgbClr val="FFFFFF"/>
              </a:solidFill>
              <a:ln w="9525">
                <a:noFill/>
                <a:miter lim="800000"/>
                <a:headEnd/>
                <a:tailEnd/>
              </a:ln>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time</a:t>
                </a:r>
                <a:endParaRPr kumimoji="0" lang="en-US" sz="825"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71" name="Group 70"/>
              <p:cNvGrpSpPr/>
              <p:nvPr/>
            </p:nvGrpSpPr>
            <p:grpSpPr>
              <a:xfrm>
                <a:off x="0" y="0"/>
                <a:ext cx="3373120" cy="1541780"/>
                <a:chOff x="0" y="0"/>
                <a:chExt cx="3373120" cy="1541780"/>
              </a:xfrm>
            </p:grpSpPr>
            <p:pic>
              <p:nvPicPr>
                <p:cNvPr id="72" name="Picture 71"/>
                <p:cNvPicPr>
                  <a:picLocks noChangeAspect="1"/>
                </p:cNvPicPr>
                <p:nvPr/>
              </p:nvPicPr>
              <p:blipFill rotWithShape="1">
                <a:blip r:embed="rId3"/>
                <a:srcRect b="12122"/>
                <a:stretch/>
              </p:blipFill>
              <p:spPr>
                <a:xfrm>
                  <a:off x="0" y="0"/>
                  <a:ext cx="2555240" cy="1541780"/>
                </a:xfrm>
                <a:prstGeom prst="rect">
                  <a:avLst/>
                </a:prstGeom>
              </p:spPr>
            </p:pic>
            <p:pic>
              <p:nvPicPr>
                <p:cNvPr id="73" name="Picture 72"/>
                <p:cNvPicPr>
                  <a:picLocks noChangeAspect="1"/>
                </p:cNvPicPr>
                <p:nvPr/>
              </p:nvPicPr>
              <p:blipFill>
                <a:blip r:embed="rId4"/>
                <a:stretch>
                  <a:fillRect/>
                </a:stretch>
              </p:blipFill>
              <p:spPr>
                <a:xfrm>
                  <a:off x="2552700" y="95250"/>
                  <a:ext cx="820420" cy="1349375"/>
                </a:xfrm>
                <a:prstGeom prst="rect">
                  <a:avLst/>
                </a:prstGeom>
              </p:spPr>
            </p:pic>
          </p:grpSp>
        </p:grpSp>
        <p:sp>
          <p:nvSpPr>
            <p:cNvPr id="74" name="TextBox 1">
              <a:extLst>
                <a:ext uri="{FF2B5EF4-FFF2-40B4-BE49-F238E27FC236}">
                  <a16:creationId xmlns:a16="http://schemas.microsoft.com/office/drawing/2014/main" id="{E5CFF427-5AE0-40E3-8F8B-496FCB116F92}"/>
                </a:ext>
              </a:extLst>
            </p:cNvPr>
            <p:cNvSpPr txBox="1">
              <a:spLocks noChangeArrowheads="1"/>
            </p:cNvSpPr>
            <p:nvPr/>
          </p:nvSpPr>
          <p:spPr bwMode="auto">
            <a:xfrm>
              <a:off x="3520184" y="3884337"/>
              <a:ext cx="3386465" cy="30008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en-US" sz="13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(s)</a:t>
              </a:r>
            </a:p>
          </p:txBody>
        </p:sp>
      </p:grpSp>
      <p:sp>
        <p:nvSpPr>
          <p:cNvPr id="17" name="Title 1"/>
          <p:cNvSpPr>
            <a:spLocks noGrp="1"/>
          </p:cNvSpPr>
          <p:nvPr>
            <p:ph type="title"/>
          </p:nvPr>
        </p:nvSpPr>
        <p:spPr>
          <a:xfrm>
            <a:off x="936338" y="169181"/>
            <a:ext cx="7293262" cy="877517"/>
          </a:xfrm>
        </p:spPr>
        <p:txBody>
          <a:bodyPr>
            <a:normAutofit/>
          </a:bodyPr>
          <a:lstStyle/>
          <a:p>
            <a:pPr algn="ctr"/>
            <a:r>
              <a:rPr lang="en-US" sz="2400" b="1" dirty="0">
                <a:solidFill>
                  <a:schemeClr val="tx1"/>
                </a:solidFill>
                <a:latin typeface="Arial" panose="020B0604020202020204" pitchFamily="34" charset="0"/>
                <a:cs typeface="Arial" panose="020B0604020202020204" pitchFamily="34" charset="0"/>
              </a:rPr>
              <a:t>Assay for basolateral Na</a:t>
            </a:r>
            <a:r>
              <a:rPr lang="en-US" sz="2400" b="1" baseline="30000" dirty="0">
                <a:solidFill>
                  <a:schemeClr val="tx1"/>
                </a:solidFill>
                <a:latin typeface="Arial" panose="020B0604020202020204" pitchFamily="34" charset="0"/>
                <a:cs typeface="Arial" panose="020B0604020202020204" pitchFamily="34" charset="0"/>
              </a:rPr>
              <a:t>+</a:t>
            </a:r>
            <a:r>
              <a:rPr lang="en-US" sz="2400" b="1" dirty="0">
                <a:solidFill>
                  <a:schemeClr val="tx1"/>
                </a:solidFill>
                <a:latin typeface="Arial" panose="020B0604020202020204" pitchFamily="34" charset="0"/>
                <a:cs typeface="Arial" panose="020B0604020202020204" pitchFamily="34" charset="0"/>
              </a:rPr>
              <a:t>/H</a:t>
            </a:r>
            <a:r>
              <a:rPr lang="en-US" sz="2400" b="1" baseline="30000" dirty="0">
                <a:solidFill>
                  <a:schemeClr val="tx1"/>
                </a:solidFill>
                <a:latin typeface="Arial" panose="020B0604020202020204" pitchFamily="34" charset="0"/>
                <a:cs typeface="Arial" panose="020B0604020202020204" pitchFamily="34" charset="0"/>
              </a:rPr>
              <a:t>+</a:t>
            </a:r>
            <a:r>
              <a:rPr lang="en-US" sz="2400" b="1" dirty="0">
                <a:solidFill>
                  <a:schemeClr val="tx1"/>
                </a:solidFill>
                <a:latin typeface="Arial" panose="020B0604020202020204" pitchFamily="34" charset="0"/>
                <a:cs typeface="Arial" panose="020B0604020202020204" pitchFamily="34" charset="0"/>
              </a:rPr>
              <a:t> exchange in </a:t>
            </a:r>
            <a:br>
              <a:rPr lang="en-US" sz="2400" b="1" dirty="0">
                <a:solidFill>
                  <a:schemeClr val="tx1"/>
                </a:solidFill>
                <a:latin typeface="Arial" panose="020B0604020202020204" pitchFamily="34" charset="0"/>
                <a:cs typeface="Arial" panose="020B0604020202020204" pitchFamily="34" charset="0"/>
              </a:rPr>
            </a:br>
            <a:r>
              <a:rPr lang="en-US" sz="2400" b="1" dirty="0" err="1">
                <a:solidFill>
                  <a:schemeClr val="tx1"/>
                </a:solidFill>
                <a:latin typeface="Arial" panose="020B0604020202020204" pitchFamily="34" charset="0"/>
                <a:cs typeface="Arial" panose="020B0604020202020204" pitchFamily="34" charset="0"/>
              </a:rPr>
              <a:t>nonperfused</a:t>
            </a:r>
            <a:r>
              <a:rPr lang="en-US" sz="2400" b="1" dirty="0">
                <a:solidFill>
                  <a:schemeClr val="tx1"/>
                </a:solidFill>
                <a:latin typeface="Arial" panose="020B0604020202020204" pitchFamily="34" charset="0"/>
                <a:cs typeface="Arial" panose="020B0604020202020204" pitchFamily="34" charset="0"/>
              </a:rPr>
              <a:t> organoid tubules</a:t>
            </a:r>
            <a:endParaRPr lang="en-US" sz="2400" b="1" baseline="30000" dirty="0">
              <a:solidFill>
                <a:schemeClr val="tx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C5BCA561-0483-5649-9A9D-2B3BCD5B1C9D}"/>
              </a:ext>
            </a:extLst>
          </p:cNvPr>
          <p:cNvPicPr>
            <a:picLocks noChangeAspect="1"/>
          </p:cNvPicPr>
          <p:nvPr/>
        </p:nvPicPr>
        <p:blipFill rotWithShape="1">
          <a:blip r:embed="rId5"/>
          <a:srcRect t="-1236" b="8128"/>
          <a:stretch/>
        </p:blipFill>
        <p:spPr>
          <a:xfrm>
            <a:off x="158503" y="221821"/>
            <a:ext cx="628650" cy="585325"/>
          </a:xfrm>
          <a:prstGeom prst="rect">
            <a:avLst/>
          </a:prstGeom>
          <a:ln>
            <a:solidFill>
              <a:schemeClr val="bg1"/>
            </a:solidFill>
          </a:ln>
        </p:spPr>
      </p:pic>
      <p:sp>
        <p:nvSpPr>
          <p:cNvPr id="12" name="Slide Number Placeholder 3"/>
          <p:cNvSpPr>
            <a:spLocks noGrp="1"/>
          </p:cNvSpPr>
          <p:nvPr>
            <p:ph type="sldNum" sz="quarter" idx="12"/>
          </p:nvPr>
        </p:nvSpPr>
        <p:spPr>
          <a:xfrm>
            <a:off x="64579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Satlin, Mount Sinai</a:t>
            </a:r>
          </a:p>
        </p:txBody>
      </p:sp>
    </p:spTree>
    <p:extLst>
      <p:ext uri="{BB962C8B-B14F-4D97-AF65-F5344CB8AC3E}">
        <p14:creationId xmlns:p14="http://schemas.microsoft.com/office/powerpoint/2010/main" val="70888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8650" y="1670330"/>
            <a:ext cx="7801247" cy="2308324"/>
          </a:xfrm>
          <a:prstGeom prst="rect">
            <a:avLst/>
          </a:prstGeom>
        </p:spPr>
        <p:txBody>
          <a:bodyPr wrap="square">
            <a:spAutoFit/>
          </a:bodyPr>
          <a:lstStyle/>
          <a:p>
            <a:pPr marL="285750" indent="-285750">
              <a:lnSpc>
                <a:spcPct val="100000"/>
              </a:lnSpc>
              <a:spcBef>
                <a:spcPts val="0"/>
              </a:spcBef>
              <a:buFont typeface="Arial" panose="020B0604020202020204" pitchFamily="34" charset="0"/>
              <a:buChar char="•"/>
            </a:pPr>
            <a:r>
              <a:rPr lang="en-US" b="1" dirty="0">
                <a:latin typeface="Arial" panose="020B0604020202020204" pitchFamily="34" charset="0"/>
                <a:cs typeface="Arial" panose="020B0604020202020204" pitchFamily="34" charset="0"/>
              </a:rPr>
              <a:t>after 45 min equilibration at 37</a:t>
            </a:r>
            <a:r>
              <a:rPr lang="en-US" b="1" baseline="30000" dirty="0">
                <a:latin typeface="Arial" panose="020B0604020202020204" pitchFamily="34" charset="0"/>
                <a:cs typeface="Arial" panose="020B0604020202020204" pitchFamily="34" charset="0"/>
              </a:rPr>
              <a:t>o</a:t>
            </a:r>
            <a:r>
              <a:rPr lang="en-US" b="1" dirty="0">
                <a:latin typeface="Arial" panose="020B0604020202020204" pitchFamily="34" charset="0"/>
                <a:cs typeface="Arial" panose="020B0604020202020204" pitchFamily="34" charset="0"/>
              </a:rPr>
              <a:t>C, tubule/cells is/are loaded with 20 µM </a:t>
            </a:r>
            <a:r>
              <a:rPr lang="en-US" b="1" dirty="0" err="1">
                <a:latin typeface="Arial" panose="020B0604020202020204" pitchFamily="34" charset="0"/>
                <a:cs typeface="Arial" panose="020B0604020202020204" pitchFamily="34" charset="0"/>
              </a:rPr>
              <a:t>acetoxymethyl</a:t>
            </a:r>
            <a:r>
              <a:rPr lang="en-US" b="1" dirty="0">
                <a:latin typeface="Arial" panose="020B0604020202020204" pitchFamily="34" charset="0"/>
                <a:cs typeface="Arial" panose="020B0604020202020204" pitchFamily="34" charset="0"/>
              </a:rPr>
              <a:t> ester fura-2 (</a:t>
            </a:r>
            <a:r>
              <a:rPr lang="en-US" dirty="0" err="1"/>
              <a:t>Calbiochem</a:t>
            </a:r>
            <a:r>
              <a:rPr lang="en-US" dirty="0"/>
              <a:t>, catalog 344906) </a:t>
            </a:r>
            <a:r>
              <a:rPr lang="en-US" b="1" dirty="0">
                <a:latin typeface="Arial" panose="020B0604020202020204" pitchFamily="34" charset="0"/>
                <a:cs typeface="Arial" panose="020B0604020202020204" pitchFamily="34" charset="0"/>
              </a:rPr>
              <a:t>added to the bath x 30 min and rinsed x 10 min. </a:t>
            </a:r>
          </a:p>
          <a:p>
            <a:pPr marL="285750" indent="-285750">
              <a:lnSpc>
                <a:spcPct val="100000"/>
              </a:lnSpc>
              <a:spcBef>
                <a:spcPts val="0"/>
              </a:spcBef>
              <a:buFont typeface="Arial" panose="020B0604020202020204" pitchFamily="34" charset="0"/>
              <a:buChar char="•"/>
            </a:pPr>
            <a:r>
              <a:rPr lang="en-US" altLang="ja-JP" b="1" dirty="0">
                <a:latin typeface="Arial" panose="020B0604020202020204" pitchFamily="34" charset="0"/>
                <a:ea typeface="ＭＳ Ｐゴシック" panose="020B0600070205080204" pitchFamily="34" charset="-128"/>
                <a:cs typeface="Arial" panose="020B0604020202020204" pitchFamily="34" charset="0"/>
              </a:rPr>
              <a:t>digital ratio fluorometry (340 nm/380 nm) performed of individually identified cells.</a:t>
            </a:r>
          </a:p>
          <a:p>
            <a:pPr marL="285750" indent="-285750">
              <a:lnSpc>
                <a:spcPct val="100000"/>
              </a:lnSpc>
              <a:spcBef>
                <a:spcPts val="0"/>
              </a:spcBef>
              <a:buFont typeface="Arial" panose="020B0604020202020204" pitchFamily="34" charset="0"/>
              <a:buChar char="•"/>
            </a:pPr>
            <a:r>
              <a:rPr lang="en-US" altLang="ja-JP" b="1" dirty="0">
                <a:latin typeface="Arial" panose="020B0604020202020204" pitchFamily="34" charset="0"/>
                <a:ea typeface="ＭＳ Ｐゴシック" panose="020B0600070205080204" pitchFamily="34" charset="-128"/>
                <a:cs typeface="Arial" panose="020B0604020202020204" pitchFamily="34" charset="0"/>
              </a:rPr>
              <a:t>intracellular calibration with EGTA-AM and </a:t>
            </a:r>
            <a:r>
              <a:rPr lang="en-US" altLang="ja-JP" b="1" dirty="0" err="1">
                <a:latin typeface="Arial" panose="020B0604020202020204" pitchFamily="34" charset="0"/>
                <a:ea typeface="ＭＳ Ｐゴシック" panose="020B0600070205080204" pitchFamily="34" charset="-128"/>
                <a:cs typeface="Arial" panose="020B0604020202020204" pitchFamily="34" charset="0"/>
              </a:rPr>
              <a:t>ionomycin</a:t>
            </a:r>
            <a:r>
              <a:rPr lang="en-US" altLang="ja-JP" b="1" dirty="0">
                <a:latin typeface="Arial" panose="020B0604020202020204" pitchFamily="34" charset="0"/>
                <a:ea typeface="ＭＳ Ｐゴシック" panose="020B0600070205080204" pitchFamily="34" charset="-128"/>
                <a:cs typeface="Arial" panose="020B0604020202020204" pitchFamily="34" charset="0"/>
              </a:rPr>
              <a:t>.</a:t>
            </a:r>
          </a:p>
          <a:p>
            <a:pPr marL="285750" indent="-285750">
              <a:lnSpc>
                <a:spcPct val="100000"/>
              </a:lnSpc>
              <a:spcBef>
                <a:spcPts val="0"/>
              </a:spcBef>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lnSpc>
                <a:spcPct val="100000"/>
              </a:lnSpc>
              <a:spcBef>
                <a:spcPts val="0"/>
              </a:spcBef>
              <a:buFont typeface="Arial" panose="020B0604020202020204" pitchFamily="34" charset="0"/>
              <a:buChar char="•"/>
            </a:pPr>
            <a:endParaRPr lang="en-US"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5BCA561-0483-5649-9A9D-2B3BCD5B1C9D}"/>
              </a:ext>
            </a:extLst>
          </p:cNvPr>
          <p:cNvPicPr>
            <a:picLocks noChangeAspect="1"/>
          </p:cNvPicPr>
          <p:nvPr/>
        </p:nvPicPr>
        <p:blipFill rotWithShape="1">
          <a:blip r:embed="rId3"/>
          <a:srcRect t="-1236" b="8128"/>
          <a:stretch/>
        </p:blipFill>
        <p:spPr>
          <a:xfrm>
            <a:off x="158503" y="221821"/>
            <a:ext cx="628650" cy="585325"/>
          </a:xfrm>
          <a:prstGeom prst="rect">
            <a:avLst/>
          </a:prstGeom>
          <a:ln>
            <a:solidFill>
              <a:schemeClr val="bg1"/>
            </a:solidFill>
          </a:ln>
        </p:spPr>
      </p:pic>
      <p:sp>
        <p:nvSpPr>
          <p:cNvPr id="7" name="Slide Number Placeholder 3"/>
          <p:cNvSpPr>
            <a:spLocks noGrp="1"/>
          </p:cNvSpPr>
          <p:nvPr>
            <p:ph type="sldNum" sz="quarter" idx="12"/>
          </p:nvPr>
        </p:nvSpPr>
        <p:spPr>
          <a:xfrm>
            <a:off x="6457950" y="6356351"/>
            <a:ext cx="2057400" cy="365125"/>
          </a:xfrm>
        </p:spPr>
        <p:txBody>
          <a:bodyPr/>
          <a:lstStyle/>
          <a:p>
            <a:r>
              <a:rPr lang="en-US" sz="1600" b="1" dirty="0">
                <a:solidFill>
                  <a:schemeClr val="tx1"/>
                </a:solidFill>
                <a:latin typeface="Arial" panose="020B0604020202020204" pitchFamily="34" charset="0"/>
                <a:cs typeface="Arial" panose="020B0604020202020204" pitchFamily="34" charset="0"/>
              </a:rPr>
              <a:t>Satlin, Mount Sinai</a:t>
            </a:r>
          </a:p>
        </p:txBody>
      </p:sp>
      <p:sp>
        <p:nvSpPr>
          <p:cNvPr id="8" name="テキスト ボックス 8">
            <a:extLst>
              <a:ext uri="{FF2B5EF4-FFF2-40B4-BE49-F238E27FC236}">
                <a16:creationId xmlns:a16="http://schemas.microsoft.com/office/drawing/2014/main" id="{6D7405E1-C0BF-4E8D-A87A-C3BAB8BC7155}"/>
              </a:ext>
            </a:extLst>
          </p:cNvPr>
          <p:cNvSpPr txBox="1"/>
          <p:nvPr/>
        </p:nvSpPr>
        <p:spPr>
          <a:xfrm>
            <a:off x="704279" y="3978654"/>
            <a:ext cx="761286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effectLst/>
                <a:uLnTx/>
                <a:uFillTx/>
                <a:latin typeface="Arial" panose="020B0604020202020204" pitchFamily="34" charset="0"/>
                <a:ea typeface="游ゴシック" panose="020B0400000000000000" pitchFamily="34" charset="-128"/>
                <a:cs typeface="Arial" panose="020B0604020202020204" pitchFamily="34" charset="0"/>
              </a:rPr>
              <a:t>The detailed protocol is available 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effectLst/>
              <a:uLnTx/>
              <a:uFillTx/>
              <a:latin typeface="Arial" panose="020B0604020202020204" pitchFamily="34" charset="0"/>
              <a:ea typeface="游ゴシック" panose="020B0400000000000000" pitchFamily="34" charset="-128"/>
              <a:cs typeface="Arial" panose="020B0604020202020204" pitchFamily="34" charset="0"/>
            </a:endParaRPr>
          </a:p>
          <a:p>
            <a:r>
              <a:rPr lang="en-US" sz="1600" dirty="0">
                <a:latin typeface="Arial" panose="020B0604020202020204" pitchFamily="34" charset="0"/>
                <a:cs typeface="Arial" panose="020B0604020202020204" pitchFamily="34" charset="0"/>
                <a:hlinkClick r:id="rId4"/>
              </a:rPr>
              <a:t>Carrisoza-Gaytan et al. </a:t>
            </a:r>
            <a:r>
              <a:rPr lang="en-US" sz="1600" b="1" dirty="0">
                <a:latin typeface="Arial" panose="020B0604020202020204" pitchFamily="34" charset="0"/>
                <a:cs typeface="Arial" panose="020B0604020202020204" pitchFamily="34" charset="0"/>
                <a:hlinkClick r:id="rId5"/>
              </a:rPr>
              <a:t>Intercalated cell BK</a:t>
            </a:r>
            <a:r>
              <a:rPr lang="el-GR" sz="1600" b="1" dirty="0">
                <a:latin typeface="Arial" panose="020B0604020202020204" pitchFamily="34" charset="0"/>
                <a:cs typeface="Arial" panose="020B0604020202020204" pitchFamily="34" charset="0"/>
                <a:hlinkClick r:id="rId5"/>
              </a:rPr>
              <a:t>α </a:t>
            </a:r>
            <a:r>
              <a:rPr lang="en-US" sz="1600" b="1" dirty="0">
                <a:latin typeface="Arial" panose="020B0604020202020204" pitchFamily="34" charset="0"/>
                <a:cs typeface="Arial" panose="020B0604020202020204" pitchFamily="34" charset="0"/>
                <a:hlinkClick r:id="rId5"/>
              </a:rPr>
              <a:t>subunit is required for flow-induced K</a:t>
            </a:r>
            <a:r>
              <a:rPr lang="en-US" sz="1600" b="1" baseline="30000" dirty="0">
                <a:latin typeface="Arial" panose="020B0604020202020204" pitchFamily="34" charset="0"/>
                <a:cs typeface="Arial" panose="020B0604020202020204" pitchFamily="34" charset="0"/>
                <a:hlinkClick r:id="rId5"/>
              </a:rPr>
              <a:t>+</a:t>
            </a:r>
            <a:r>
              <a:rPr lang="en-US" sz="1600" b="1" dirty="0">
                <a:latin typeface="Arial" panose="020B0604020202020204" pitchFamily="34" charset="0"/>
                <a:cs typeface="Arial" panose="020B0604020202020204" pitchFamily="34" charset="0"/>
                <a:hlinkClick r:id="rId5"/>
              </a:rPr>
              <a:t> secretion</a:t>
            </a:r>
            <a:endParaRPr lang="en-US" sz="1600" b="1" dirty="0">
              <a:latin typeface="Arial" panose="020B0604020202020204" pitchFamily="34" charset="0"/>
              <a:cs typeface="Arial" panose="020B0604020202020204" pitchFamily="34" charset="0"/>
            </a:endParaRPr>
          </a:p>
          <a:p>
            <a:r>
              <a:rPr lang="en-US" sz="1600" i="1" dirty="0">
                <a:latin typeface="Arial" panose="020B0604020202020204" pitchFamily="34" charset="0"/>
                <a:cs typeface="Arial" panose="020B0604020202020204" pitchFamily="34" charset="0"/>
              </a:rPr>
              <a:t>JCI Insight.</a:t>
            </a:r>
            <a:r>
              <a:rPr lang="en-US" sz="1600" dirty="0">
                <a:latin typeface="Arial" panose="020B0604020202020204" pitchFamily="34" charset="0"/>
                <a:cs typeface="Arial" panose="020B0604020202020204" pitchFamily="34" charset="0"/>
              </a:rPr>
              <a:t> 2020;</a:t>
            </a:r>
            <a:r>
              <a:rPr lang="en-US" sz="1600" dirty="0">
                <a:latin typeface="Arial" panose="020B0604020202020204" pitchFamily="34" charset="0"/>
                <a:cs typeface="Arial" panose="020B0604020202020204" pitchFamily="34" charset="0"/>
                <a:hlinkClick r:id="rId6"/>
              </a:rPr>
              <a:t>5(8)</a:t>
            </a:r>
            <a:r>
              <a:rPr lang="en-US" sz="1600" dirty="0">
                <a:latin typeface="Arial" panose="020B0604020202020204" pitchFamily="34" charset="0"/>
                <a:cs typeface="Arial" panose="020B0604020202020204" pitchFamily="34" charset="0"/>
              </a:rPr>
              <a:t>:e130553. </a:t>
            </a:r>
            <a:r>
              <a:rPr lang="en-US" sz="1600" dirty="0">
                <a:latin typeface="Arial" panose="020B0604020202020204" pitchFamily="34" charset="0"/>
                <a:cs typeface="Arial" panose="020B0604020202020204" pitchFamily="34" charset="0"/>
                <a:hlinkClick r:id="rId7"/>
              </a:rPr>
              <a:t>https://doi.org/10.1172/jci.insight.130553</a:t>
            </a:r>
            <a:r>
              <a:rPr lang="en-US" sz="16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9" name="Title 1"/>
          <p:cNvSpPr txBox="1">
            <a:spLocks/>
          </p:cNvSpPr>
          <p:nvPr/>
        </p:nvSpPr>
        <p:spPr>
          <a:xfrm>
            <a:off x="628650" y="355680"/>
            <a:ext cx="8229600" cy="625171"/>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en-US" sz="2200" b="1" dirty="0">
                <a:latin typeface="Arial" panose="020B0604020202020204" pitchFamily="34" charset="0"/>
                <a:cs typeface="Arial" panose="020B0604020202020204" pitchFamily="34" charset="0"/>
              </a:rPr>
              <a:t>Assay for intracellular Ca</a:t>
            </a:r>
            <a:r>
              <a:rPr lang="en-US" sz="2200" b="1" baseline="30000" dirty="0">
                <a:latin typeface="Arial" panose="020B0604020202020204" pitchFamily="34" charset="0"/>
                <a:cs typeface="Arial" panose="020B0604020202020204" pitchFamily="34" charset="0"/>
              </a:rPr>
              <a:t>2+</a:t>
            </a:r>
            <a:r>
              <a:rPr lang="en-US" sz="2200" b="1" dirty="0">
                <a:latin typeface="Arial" panose="020B0604020202020204" pitchFamily="34" charset="0"/>
                <a:cs typeface="Arial" panose="020B0604020202020204" pitchFamily="34" charset="0"/>
              </a:rPr>
              <a:t> concentration ([Ca</a:t>
            </a:r>
            <a:r>
              <a:rPr lang="en-US" sz="2200" b="1" baseline="30000" dirty="0">
                <a:latin typeface="Arial" panose="020B0604020202020204" pitchFamily="34" charset="0"/>
                <a:cs typeface="Arial" panose="020B0604020202020204" pitchFamily="34" charset="0"/>
              </a:rPr>
              <a:t>2+</a:t>
            </a:r>
            <a:r>
              <a:rPr lang="en-US" sz="2200" b="1" dirty="0">
                <a:latin typeface="Arial" panose="020B0604020202020204" pitchFamily="34" charset="0"/>
                <a:cs typeface="Arial" panose="020B0604020202020204" pitchFamily="34" charset="0"/>
              </a:rPr>
              <a:t>]</a:t>
            </a:r>
            <a:r>
              <a:rPr lang="en-US" sz="2200" b="1" baseline="-25000" dirty="0">
                <a:latin typeface="Arial" panose="020B0604020202020204" pitchFamily="34" charset="0"/>
                <a:cs typeface="Arial" panose="020B0604020202020204" pitchFamily="34" charset="0"/>
              </a:rPr>
              <a:t>i</a:t>
            </a:r>
            <a:r>
              <a:rPr lang="en-US" sz="2200" b="1" dirty="0">
                <a:latin typeface="Arial" panose="020B0604020202020204" pitchFamily="34" charset="0"/>
                <a:cs typeface="Arial" panose="020B0604020202020204" pitchFamily="34" charset="0"/>
              </a:rPr>
              <a:t>) in </a:t>
            </a:r>
            <a:r>
              <a:rPr lang="en-US" sz="2200" b="1" dirty="0" err="1">
                <a:latin typeface="Arial" panose="020B0604020202020204" pitchFamily="34" charset="0"/>
                <a:cs typeface="Arial" panose="020B0604020202020204" pitchFamily="34" charset="0"/>
              </a:rPr>
              <a:t>nonperfused</a:t>
            </a:r>
            <a:r>
              <a:rPr lang="en-US" sz="2200" b="1" dirty="0">
                <a:latin typeface="Arial" panose="020B0604020202020204" pitchFamily="34" charset="0"/>
                <a:cs typeface="Arial" panose="020B0604020202020204" pitchFamily="34" charset="0"/>
              </a:rPr>
              <a:t> tubules using BCECF</a:t>
            </a:r>
          </a:p>
        </p:txBody>
      </p:sp>
    </p:spTree>
    <p:extLst>
      <p:ext uri="{BB962C8B-B14F-4D97-AF65-F5344CB8AC3E}">
        <p14:creationId xmlns:p14="http://schemas.microsoft.com/office/powerpoint/2010/main" val="893658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58D49F2-0737-42A5-90F0-64BA95DEF7F1}"/>
              </a:ext>
            </a:extLst>
          </p:cNvPr>
          <p:cNvSpPr/>
          <p:nvPr/>
        </p:nvSpPr>
        <p:spPr>
          <a:xfrm>
            <a:off x="219144" y="271439"/>
            <a:ext cx="9144000" cy="830997"/>
          </a:xfrm>
          <a:prstGeom prst="rect">
            <a:avLst/>
          </a:prstGeom>
        </p:spPr>
        <p:txBody>
          <a:bodyPr wrap="square" lIns="0" rIns="0">
            <a:spAutoFit/>
          </a:bodyPr>
          <a:lstStyle/>
          <a:p>
            <a:pPr algn="ctr" defTabSz="685800"/>
            <a:r>
              <a:rPr lang="en-US" sz="2400" b="1" dirty="0">
                <a:solidFill>
                  <a:prstClr val="black"/>
                </a:solidFill>
                <a:latin typeface="Arial" panose="020B0604020202020204" pitchFamily="34" charset="0"/>
                <a:cs typeface="Arial" panose="020B0604020202020204" pitchFamily="34" charset="0"/>
              </a:rPr>
              <a:t>Basolateral Yoda1, a Piezo1 agonist, increases [Ca</a:t>
            </a:r>
            <a:r>
              <a:rPr lang="en-US" sz="2400" b="1" baseline="30000" dirty="0">
                <a:solidFill>
                  <a:prstClr val="black"/>
                </a:solidFill>
                <a:latin typeface="Arial" panose="020B0604020202020204" pitchFamily="34" charset="0"/>
                <a:cs typeface="Arial" panose="020B0604020202020204" pitchFamily="34" charset="0"/>
              </a:rPr>
              <a:t>2+</a:t>
            </a:r>
            <a:r>
              <a:rPr lang="en-US" sz="2400" b="1" dirty="0">
                <a:solidFill>
                  <a:prstClr val="black"/>
                </a:solidFill>
                <a:latin typeface="Arial" panose="020B0604020202020204" pitchFamily="34" charset="0"/>
                <a:cs typeface="Arial" panose="020B0604020202020204" pitchFamily="34" charset="0"/>
              </a:rPr>
              <a:t>]</a:t>
            </a:r>
            <a:r>
              <a:rPr lang="en-US" sz="2400" b="1" baseline="-25000" dirty="0">
                <a:solidFill>
                  <a:prstClr val="black"/>
                </a:solidFill>
                <a:latin typeface="Arial" panose="020B0604020202020204" pitchFamily="34" charset="0"/>
                <a:cs typeface="Arial" panose="020B0604020202020204" pitchFamily="34" charset="0"/>
              </a:rPr>
              <a:t>i</a:t>
            </a:r>
            <a:r>
              <a:rPr lang="en-US" sz="2400" b="1" dirty="0">
                <a:solidFill>
                  <a:prstClr val="black"/>
                </a:solidFill>
                <a:latin typeface="Arial" panose="020B0604020202020204" pitchFamily="34" charset="0"/>
                <a:cs typeface="Arial" panose="020B0604020202020204" pitchFamily="34" charset="0"/>
              </a:rPr>
              <a:t> </a:t>
            </a:r>
          </a:p>
          <a:p>
            <a:pPr algn="ctr" defTabSz="685800"/>
            <a:r>
              <a:rPr lang="en-US" sz="2400" b="1" dirty="0">
                <a:solidFill>
                  <a:prstClr val="black"/>
                </a:solidFill>
                <a:latin typeface="Arial" panose="020B0604020202020204" pitchFamily="34" charset="0"/>
                <a:cs typeface="Arial" panose="020B0604020202020204" pitchFamily="34" charset="0"/>
              </a:rPr>
              <a:t>in non-perfused organoids (H9♀) during “maturation” </a:t>
            </a:r>
            <a:endParaRPr lang="en-US" sz="2400" b="1" dirty="0">
              <a:solidFill>
                <a:srgbClr val="FF00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AAD17A8-48EF-4804-98D6-484F2F9B51FD}"/>
              </a:ext>
            </a:extLst>
          </p:cNvPr>
          <p:cNvSpPr txBox="1"/>
          <p:nvPr/>
        </p:nvSpPr>
        <p:spPr>
          <a:xfrm>
            <a:off x="551054" y="5119697"/>
            <a:ext cx="4081695" cy="507831"/>
          </a:xfrm>
          <a:prstGeom prst="rect">
            <a:avLst/>
          </a:prstGeom>
          <a:noFill/>
        </p:spPr>
        <p:txBody>
          <a:bodyPr wrap="square" rtlCol="0">
            <a:spAutoFit/>
          </a:bodyPr>
          <a:lstStyle/>
          <a:p>
            <a:pPr algn="ctr" defTabSz="685800"/>
            <a:r>
              <a:rPr lang="en-US" sz="1350" dirty="0">
                <a:solidFill>
                  <a:prstClr val="black"/>
                </a:solidFill>
                <a:latin typeface="Arial "/>
              </a:rPr>
              <a:t>n= total # cells studied in 2 tubules at each age, with 1 tubule studied per organoid</a:t>
            </a:r>
          </a:p>
        </p:txBody>
      </p:sp>
      <p:grpSp>
        <p:nvGrpSpPr>
          <p:cNvPr id="2" name="Group 1">
            <a:extLst>
              <a:ext uri="{FF2B5EF4-FFF2-40B4-BE49-F238E27FC236}">
                <a16:creationId xmlns:a16="http://schemas.microsoft.com/office/drawing/2014/main" id="{D444D0C1-539C-7D49-96D1-1521692EE3C3}"/>
              </a:ext>
            </a:extLst>
          </p:cNvPr>
          <p:cNvGrpSpPr/>
          <p:nvPr/>
        </p:nvGrpSpPr>
        <p:grpSpPr>
          <a:xfrm>
            <a:off x="69104" y="1941072"/>
            <a:ext cx="5909894" cy="3175323"/>
            <a:chOff x="2292309" y="1663355"/>
            <a:chExt cx="8032519" cy="4182449"/>
          </a:xfrm>
        </p:grpSpPr>
        <p:sp>
          <p:nvSpPr>
            <p:cNvPr id="12" name="Rectangle 11">
              <a:extLst>
                <a:ext uri="{FF2B5EF4-FFF2-40B4-BE49-F238E27FC236}">
                  <a16:creationId xmlns:a16="http://schemas.microsoft.com/office/drawing/2014/main" id="{9085EDAA-FC12-43E8-8BE7-1A472A9FDB40}"/>
                </a:ext>
              </a:extLst>
            </p:cNvPr>
            <p:cNvSpPr/>
            <p:nvPr/>
          </p:nvSpPr>
          <p:spPr>
            <a:xfrm>
              <a:off x="8435535" y="1974473"/>
              <a:ext cx="1040295" cy="2372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7" name="TextBox 6">
              <a:extLst>
                <a:ext uri="{FF2B5EF4-FFF2-40B4-BE49-F238E27FC236}">
                  <a16:creationId xmlns:a16="http://schemas.microsoft.com/office/drawing/2014/main" id="{EFFEF9C5-1429-4822-9186-54E5259A586D}"/>
                </a:ext>
              </a:extLst>
            </p:cNvPr>
            <p:cNvSpPr txBox="1"/>
            <p:nvPr/>
          </p:nvSpPr>
          <p:spPr>
            <a:xfrm>
              <a:off x="8491883" y="3706128"/>
              <a:ext cx="1818659" cy="395260"/>
            </a:xfrm>
            <a:prstGeom prst="rect">
              <a:avLst/>
            </a:prstGeom>
            <a:solidFill>
              <a:schemeClr val="bg1"/>
            </a:solidFill>
          </p:spPr>
          <p:txBody>
            <a:bodyPr wrap="square" rtlCol="0">
              <a:spAutoFit/>
            </a:bodyPr>
            <a:lstStyle/>
            <a:p>
              <a:pPr defTabSz="685800"/>
              <a:r>
                <a:rPr lang="en-US" sz="1350" b="1" dirty="0">
                  <a:solidFill>
                    <a:srgbClr val="4472C4">
                      <a:lumMod val="75000"/>
                    </a:srgbClr>
                  </a:solidFill>
                  <a:latin typeface="Arial" panose="020B0604020202020204" pitchFamily="34" charset="0"/>
                  <a:cs typeface="Arial" panose="020B0604020202020204" pitchFamily="34" charset="0"/>
                </a:rPr>
                <a:t>24 </a:t>
              </a:r>
              <a:r>
                <a:rPr lang="en-US" sz="1350" b="1" dirty="0" err="1">
                  <a:solidFill>
                    <a:srgbClr val="4472C4">
                      <a:lumMod val="75000"/>
                    </a:srgbClr>
                  </a:solidFill>
                  <a:latin typeface="Arial" panose="020B0604020202020204" pitchFamily="34" charset="0"/>
                  <a:cs typeface="Arial" panose="020B0604020202020204" pitchFamily="34" charset="0"/>
                </a:rPr>
                <a:t>d.o</a:t>
              </a:r>
              <a:r>
                <a:rPr lang="en-US" sz="1350" b="1" dirty="0">
                  <a:solidFill>
                    <a:srgbClr val="4472C4">
                      <a:lumMod val="75000"/>
                    </a:srgbClr>
                  </a:solidFill>
                  <a:latin typeface="Arial" panose="020B0604020202020204" pitchFamily="34" charset="0"/>
                  <a:cs typeface="Arial" panose="020B0604020202020204" pitchFamily="34" charset="0"/>
                </a:rPr>
                <a:t>. (n=7)</a:t>
              </a:r>
            </a:p>
          </p:txBody>
        </p:sp>
        <p:sp>
          <p:nvSpPr>
            <p:cNvPr id="8" name="TextBox 7">
              <a:extLst>
                <a:ext uri="{FF2B5EF4-FFF2-40B4-BE49-F238E27FC236}">
                  <a16:creationId xmlns:a16="http://schemas.microsoft.com/office/drawing/2014/main" id="{3A9D0BF9-1E9B-4348-BBC9-DD37D49BAF7E}"/>
                </a:ext>
              </a:extLst>
            </p:cNvPr>
            <p:cNvSpPr txBox="1"/>
            <p:nvPr/>
          </p:nvSpPr>
          <p:spPr>
            <a:xfrm>
              <a:off x="8491880" y="3401970"/>
              <a:ext cx="1818662" cy="395260"/>
            </a:xfrm>
            <a:prstGeom prst="rect">
              <a:avLst/>
            </a:prstGeom>
            <a:solidFill>
              <a:schemeClr val="bg1"/>
            </a:solidFill>
          </p:spPr>
          <p:txBody>
            <a:bodyPr wrap="square" rtlCol="0">
              <a:spAutoFit/>
            </a:bodyPr>
            <a:lstStyle/>
            <a:p>
              <a:pPr defTabSz="685800"/>
              <a:r>
                <a:rPr lang="en-US" sz="1350" b="1" dirty="0">
                  <a:solidFill>
                    <a:srgbClr val="ED7D31">
                      <a:lumMod val="75000"/>
                    </a:srgbClr>
                  </a:solidFill>
                  <a:latin typeface="Arial" panose="020B0604020202020204" pitchFamily="34" charset="0"/>
                  <a:cs typeface="Arial" panose="020B0604020202020204" pitchFamily="34" charset="0"/>
                </a:rPr>
                <a:t>31 </a:t>
              </a:r>
              <a:r>
                <a:rPr lang="en-US" sz="1350" b="1" dirty="0" err="1">
                  <a:solidFill>
                    <a:srgbClr val="ED7D31">
                      <a:lumMod val="75000"/>
                    </a:srgbClr>
                  </a:solidFill>
                  <a:latin typeface="Arial" panose="020B0604020202020204" pitchFamily="34" charset="0"/>
                  <a:cs typeface="Arial" panose="020B0604020202020204" pitchFamily="34" charset="0"/>
                </a:rPr>
                <a:t>d.o</a:t>
              </a:r>
              <a:r>
                <a:rPr lang="en-US" sz="1350" b="1" dirty="0">
                  <a:solidFill>
                    <a:srgbClr val="ED7D31">
                      <a:lumMod val="75000"/>
                    </a:srgbClr>
                  </a:solidFill>
                  <a:latin typeface="Arial" panose="020B0604020202020204" pitchFamily="34" charset="0"/>
                  <a:cs typeface="Arial" panose="020B0604020202020204" pitchFamily="34" charset="0"/>
                </a:rPr>
                <a:t>. (n=8)</a:t>
              </a:r>
            </a:p>
          </p:txBody>
        </p:sp>
        <p:sp>
          <p:nvSpPr>
            <p:cNvPr id="9" name="TextBox 8">
              <a:extLst>
                <a:ext uri="{FF2B5EF4-FFF2-40B4-BE49-F238E27FC236}">
                  <a16:creationId xmlns:a16="http://schemas.microsoft.com/office/drawing/2014/main" id="{37E047DE-47AF-401B-BD75-804D651C64C7}"/>
                </a:ext>
              </a:extLst>
            </p:cNvPr>
            <p:cNvSpPr txBox="1"/>
            <p:nvPr/>
          </p:nvSpPr>
          <p:spPr>
            <a:xfrm>
              <a:off x="8491882" y="3062938"/>
              <a:ext cx="1689983" cy="395260"/>
            </a:xfrm>
            <a:prstGeom prst="rect">
              <a:avLst/>
            </a:prstGeom>
            <a:solidFill>
              <a:schemeClr val="bg1"/>
            </a:solidFill>
          </p:spPr>
          <p:txBody>
            <a:bodyPr wrap="square" rtlCol="0">
              <a:spAutoFit/>
            </a:bodyPr>
            <a:lstStyle/>
            <a:p>
              <a:pPr defTabSz="685800"/>
              <a:r>
                <a:rPr lang="en-US" sz="1350" b="1" dirty="0">
                  <a:solidFill>
                    <a:srgbClr val="70AD47">
                      <a:lumMod val="75000"/>
                    </a:srgbClr>
                  </a:solidFill>
                  <a:latin typeface="Arial" panose="020B0604020202020204" pitchFamily="34" charset="0"/>
                  <a:cs typeface="Arial" panose="020B0604020202020204" pitchFamily="34" charset="0"/>
                </a:rPr>
                <a:t>43 </a:t>
              </a:r>
              <a:r>
                <a:rPr lang="en-US" sz="1350" b="1" dirty="0" err="1">
                  <a:solidFill>
                    <a:srgbClr val="70AD47">
                      <a:lumMod val="75000"/>
                    </a:srgbClr>
                  </a:solidFill>
                  <a:latin typeface="Arial" panose="020B0604020202020204" pitchFamily="34" charset="0"/>
                  <a:cs typeface="Arial" panose="020B0604020202020204" pitchFamily="34" charset="0"/>
                </a:rPr>
                <a:t>d.o</a:t>
              </a:r>
              <a:r>
                <a:rPr lang="en-US" sz="1350" b="1" dirty="0">
                  <a:solidFill>
                    <a:srgbClr val="70AD47">
                      <a:lumMod val="75000"/>
                    </a:srgbClr>
                  </a:solidFill>
                  <a:latin typeface="Arial" panose="020B0604020202020204" pitchFamily="34" charset="0"/>
                  <a:cs typeface="Arial" panose="020B0604020202020204" pitchFamily="34" charset="0"/>
                </a:rPr>
                <a:t>. (n=6)</a:t>
              </a:r>
            </a:p>
          </p:txBody>
        </p:sp>
        <p:sp>
          <p:nvSpPr>
            <p:cNvPr id="10" name="TextBox 9">
              <a:extLst>
                <a:ext uri="{FF2B5EF4-FFF2-40B4-BE49-F238E27FC236}">
                  <a16:creationId xmlns:a16="http://schemas.microsoft.com/office/drawing/2014/main" id="{321F4C14-FC5B-43F3-BDBD-1A1576469E28}"/>
                </a:ext>
              </a:extLst>
            </p:cNvPr>
            <p:cNvSpPr txBox="1"/>
            <p:nvPr/>
          </p:nvSpPr>
          <p:spPr>
            <a:xfrm>
              <a:off x="8506165" y="2747429"/>
              <a:ext cx="1818663" cy="395260"/>
            </a:xfrm>
            <a:prstGeom prst="rect">
              <a:avLst/>
            </a:prstGeom>
            <a:solidFill>
              <a:schemeClr val="bg1"/>
            </a:solidFill>
          </p:spPr>
          <p:txBody>
            <a:bodyPr wrap="square" rtlCol="0">
              <a:spAutoFit/>
            </a:bodyPr>
            <a:lstStyle/>
            <a:p>
              <a:pPr defTabSz="685800"/>
              <a:r>
                <a:rPr lang="en-US" sz="1350" b="1" dirty="0">
                  <a:solidFill>
                    <a:srgbClr val="FFC000">
                      <a:lumMod val="75000"/>
                    </a:srgbClr>
                  </a:solidFill>
                  <a:latin typeface="Arial" panose="020B0604020202020204" pitchFamily="34" charset="0"/>
                  <a:cs typeface="Arial" panose="020B0604020202020204" pitchFamily="34" charset="0"/>
                </a:rPr>
                <a:t>67 </a:t>
              </a:r>
              <a:r>
                <a:rPr lang="en-US" sz="1350" b="1" dirty="0" err="1">
                  <a:solidFill>
                    <a:srgbClr val="FFC000">
                      <a:lumMod val="75000"/>
                    </a:srgbClr>
                  </a:solidFill>
                  <a:latin typeface="Arial" panose="020B0604020202020204" pitchFamily="34" charset="0"/>
                  <a:cs typeface="Arial" panose="020B0604020202020204" pitchFamily="34" charset="0"/>
                </a:rPr>
                <a:t>d.o</a:t>
              </a:r>
              <a:r>
                <a:rPr lang="en-US" sz="1350" b="1" dirty="0">
                  <a:solidFill>
                    <a:srgbClr val="FFC000">
                      <a:lumMod val="75000"/>
                    </a:srgbClr>
                  </a:solidFill>
                  <a:latin typeface="Arial" panose="020B0604020202020204" pitchFamily="34" charset="0"/>
                  <a:cs typeface="Arial" panose="020B0604020202020204" pitchFamily="34" charset="0"/>
                </a:rPr>
                <a:t>. (n=6)</a:t>
              </a:r>
            </a:p>
          </p:txBody>
        </p:sp>
        <p:sp>
          <p:nvSpPr>
            <p:cNvPr id="16" name="TextBox 15">
              <a:extLst>
                <a:ext uri="{FF2B5EF4-FFF2-40B4-BE49-F238E27FC236}">
                  <a16:creationId xmlns:a16="http://schemas.microsoft.com/office/drawing/2014/main" id="{6CC5778D-FDC7-40B7-B3E2-AD447E3CCE7B}"/>
                </a:ext>
              </a:extLst>
            </p:cNvPr>
            <p:cNvSpPr txBox="1"/>
            <p:nvPr/>
          </p:nvSpPr>
          <p:spPr>
            <a:xfrm>
              <a:off x="8501742" y="2345178"/>
              <a:ext cx="784998" cy="668901"/>
            </a:xfrm>
            <a:prstGeom prst="rect">
              <a:avLst/>
            </a:prstGeom>
            <a:noFill/>
          </p:spPr>
          <p:txBody>
            <a:bodyPr wrap="square" rtlCol="0">
              <a:spAutoFit/>
            </a:bodyPr>
            <a:lstStyle/>
            <a:p>
              <a:pPr defTabSz="685800"/>
              <a:r>
                <a:rPr lang="en-US" sz="1350" b="1" dirty="0">
                  <a:solidFill>
                    <a:prstClr val="black"/>
                  </a:solidFill>
                  <a:latin typeface="Arial" panose="020B0604020202020204" pitchFamily="34" charset="0"/>
                  <a:cs typeface="Arial" panose="020B0604020202020204" pitchFamily="34" charset="0"/>
                </a:rPr>
                <a:t>H9 ♀</a:t>
              </a:r>
            </a:p>
          </p:txBody>
        </p:sp>
        <p:sp>
          <p:nvSpPr>
            <p:cNvPr id="22" name="TextBox 21">
              <a:extLst>
                <a:ext uri="{FF2B5EF4-FFF2-40B4-BE49-F238E27FC236}">
                  <a16:creationId xmlns:a16="http://schemas.microsoft.com/office/drawing/2014/main" id="{973F8C24-8DC8-40C5-8DD2-B3A9A7F20510}"/>
                </a:ext>
              </a:extLst>
            </p:cNvPr>
            <p:cNvSpPr txBox="1"/>
            <p:nvPr/>
          </p:nvSpPr>
          <p:spPr>
            <a:xfrm>
              <a:off x="3813620" y="4753769"/>
              <a:ext cx="4517318" cy="273641"/>
            </a:xfrm>
            <a:prstGeom prst="rect">
              <a:avLst/>
            </a:prstGeom>
            <a:solidFill>
              <a:schemeClr val="bg2">
                <a:lumMod val="75000"/>
              </a:schemeClr>
            </a:solidFill>
          </p:spPr>
          <p:txBody>
            <a:bodyPr wrap="square" lIns="0" tIns="0" rIns="0" bIns="0" rtlCol="0">
              <a:spAutoFit/>
            </a:bodyPr>
            <a:lstStyle/>
            <a:p>
              <a:pPr algn="ctr" defTabSz="685800"/>
              <a:r>
                <a:rPr lang="en-US" sz="1350" b="1" dirty="0">
                  <a:solidFill>
                    <a:prstClr val="black"/>
                  </a:solidFill>
                  <a:latin typeface="Arial" panose="020B0604020202020204" pitchFamily="34" charset="0"/>
                  <a:cs typeface="Arial" panose="020B0604020202020204" pitchFamily="34" charset="0"/>
                </a:rPr>
                <a:t>20  µM Yoda 1</a:t>
              </a:r>
            </a:p>
          </p:txBody>
        </p:sp>
        <p:sp>
          <p:nvSpPr>
            <p:cNvPr id="23" name="TextBox 22">
              <a:extLst>
                <a:ext uri="{FF2B5EF4-FFF2-40B4-BE49-F238E27FC236}">
                  <a16:creationId xmlns:a16="http://schemas.microsoft.com/office/drawing/2014/main" id="{BDDCEEB9-A66F-4201-9CD0-793A1C2224E6}"/>
                </a:ext>
              </a:extLst>
            </p:cNvPr>
            <p:cNvSpPr txBox="1"/>
            <p:nvPr/>
          </p:nvSpPr>
          <p:spPr>
            <a:xfrm>
              <a:off x="3284707" y="5450544"/>
              <a:ext cx="5150829" cy="395260"/>
            </a:xfrm>
            <a:prstGeom prst="rect">
              <a:avLst/>
            </a:prstGeom>
            <a:noFill/>
            <a:ln>
              <a:noFill/>
            </a:ln>
          </p:spPr>
          <p:txBody>
            <a:bodyPr wrap="square" rtlCol="0">
              <a:spAutoFit/>
            </a:bodyPr>
            <a:lstStyle/>
            <a:p>
              <a:pPr algn="ctr" defTabSz="685800"/>
              <a:r>
                <a:rPr lang="en-US" sz="1350" b="1" dirty="0">
                  <a:solidFill>
                    <a:prstClr val="black"/>
                  </a:solidFill>
                  <a:latin typeface="Arial" panose="020B0604020202020204" pitchFamily="34" charset="0"/>
                  <a:cs typeface="Arial" panose="020B0604020202020204" pitchFamily="34" charset="0"/>
                </a:rPr>
                <a:t>time (s)</a:t>
              </a:r>
            </a:p>
          </p:txBody>
        </p:sp>
        <p:sp>
          <p:nvSpPr>
            <p:cNvPr id="24" name="TextBox 23">
              <a:extLst>
                <a:ext uri="{FF2B5EF4-FFF2-40B4-BE49-F238E27FC236}">
                  <a16:creationId xmlns:a16="http://schemas.microsoft.com/office/drawing/2014/main" id="{27A77E16-FCF0-483B-BD4D-EDC1C60A7391}"/>
                </a:ext>
              </a:extLst>
            </p:cNvPr>
            <p:cNvSpPr txBox="1"/>
            <p:nvPr/>
          </p:nvSpPr>
          <p:spPr>
            <a:xfrm rot="16200000">
              <a:off x="831138" y="3218534"/>
              <a:ext cx="3330203" cy="407861"/>
            </a:xfrm>
            <a:prstGeom prst="rect">
              <a:avLst/>
            </a:prstGeom>
            <a:noFill/>
          </p:spPr>
          <p:txBody>
            <a:bodyPr wrap="square" rtlCol="0">
              <a:spAutoFit/>
            </a:bodyPr>
            <a:lstStyle/>
            <a:p>
              <a:pPr algn="ctr" defTabSz="685800"/>
              <a:r>
                <a:rPr lang="en-US" sz="1350" b="1" dirty="0">
                  <a:solidFill>
                    <a:prstClr val="black"/>
                  </a:solidFill>
                  <a:latin typeface="Arial" panose="020B0604020202020204" pitchFamily="34" charset="0"/>
                  <a:cs typeface="Arial" panose="020B0604020202020204" pitchFamily="34" charset="0"/>
                </a:rPr>
                <a:t>[Ca</a:t>
              </a:r>
              <a:r>
                <a:rPr lang="en-US" sz="1350" b="1" baseline="30000" dirty="0">
                  <a:solidFill>
                    <a:prstClr val="black"/>
                  </a:solidFill>
                  <a:latin typeface="Arial" panose="020B0604020202020204" pitchFamily="34" charset="0"/>
                  <a:cs typeface="Arial" panose="020B0604020202020204" pitchFamily="34" charset="0"/>
                </a:rPr>
                <a:t>2+</a:t>
              </a:r>
              <a:r>
                <a:rPr lang="en-US" sz="1350" b="1" dirty="0">
                  <a:solidFill>
                    <a:prstClr val="black"/>
                  </a:solidFill>
                  <a:latin typeface="Arial" panose="020B0604020202020204" pitchFamily="34" charset="0"/>
                  <a:cs typeface="Arial" panose="020B0604020202020204" pitchFamily="34" charset="0"/>
                </a:rPr>
                <a:t>]</a:t>
              </a:r>
              <a:r>
                <a:rPr lang="en-US" sz="1350" b="1" baseline="-25000" dirty="0" err="1">
                  <a:solidFill>
                    <a:prstClr val="black"/>
                  </a:solidFill>
                  <a:latin typeface="Arial" panose="020B0604020202020204" pitchFamily="34" charset="0"/>
                  <a:cs typeface="Arial" panose="020B0604020202020204" pitchFamily="34" charset="0"/>
                </a:rPr>
                <a:t>i</a:t>
              </a:r>
              <a:r>
                <a:rPr lang="en-US" sz="1350" b="1" dirty="0">
                  <a:solidFill>
                    <a:prstClr val="black"/>
                  </a:solidFill>
                  <a:latin typeface="Arial" panose="020B0604020202020204" pitchFamily="34" charset="0"/>
                  <a:cs typeface="Arial" panose="020B0604020202020204" pitchFamily="34" charset="0"/>
                </a:rPr>
                <a:t> (</a:t>
              </a:r>
              <a:r>
                <a:rPr lang="en-US" sz="1350" b="1" dirty="0" err="1">
                  <a:solidFill>
                    <a:prstClr val="black"/>
                  </a:solidFill>
                  <a:latin typeface="Arial" panose="020B0604020202020204" pitchFamily="34" charset="0"/>
                  <a:cs typeface="Arial" panose="020B0604020202020204" pitchFamily="34" charset="0"/>
                </a:rPr>
                <a:t>nM</a:t>
              </a:r>
              <a:r>
                <a:rPr lang="en-US" sz="1350" b="1" dirty="0">
                  <a:solidFill>
                    <a:prstClr val="black"/>
                  </a:solidFill>
                  <a:latin typeface="Arial" panose="020B0604020202020204" pitchFamily="34" charset="0"/>
                  <a:cs typeface="Arial" panose="020B0604020202020204" pitchFamily="34" charset="0"/>
                </a:rPr>
                <a:t>)</a:t>
              </a:r>
            </a:p>
          </p:txBody>
        </p:sp>
        <p:pic>
          <p:nvPicPr>
            <p:cNvPr id="17" name="Picture 16">
              <a:extLst>
                <a:ext uri="{FF2B5EF4-FFF2-40B4-BE49-F238E27FC236}">
                  <a16:creationId xmlns:a16="http://schemas.microsoft.com/office/drawing/2014/main" id="{798B7C2D-E479-417E-8213-A484E617B427}"/>
                </a:ext>
              </a:extLst>
            </p:cNvPr>
            <p:cNvPicPr>
              <a:picLocks noChangeAspect="1"/>
            </p:cNvPicPr>
            <p:nvPr/>
          </p:nvPicPr>
          <p:blipFill>
            <a:blip r:embed="rId3"/>
            <a:stretch>
              <a:fillRect/>
            </a:stretch>
          </p:blipFill>
          <p:spPr>
            <a:xfrm>
              <a:off x="2787992" y="1663355"/>
              <a:ext cx="5866433" cy="3754044"/>
            </a:xfrm>
            <a:prstGeom prst="rect">
              <a:avLst/>
            </a:prstGeom>
          </p:spPr>
        </p:pic>
        <p:pic>
          <p:nvPicPr>
            <p:cNvPr id="18" name="Picture 17">
              <a:extLst>
                <a:ext uri="{FF2B5EF4-FFF2-40B4-BE49-F238E27FC236}">
                  <a16:creationId xmlns:a16="http://schemas.microsoft.com/office/drawing/2014/main" id="{6B2F9B97-7326-4AA9-9BF3-FEB3980CAED5}"/>
                </a:ext>
              </a:extLst>
            </p:cNvPr>
            <p:cNvPicPr>
              <a:picLocks noChangeAspect="1"/>
            </p:cNvPicPr>
            <p:nvPr/>
          </p:nvPicPr>
          <p:blipFill>
            <a:blip r:embed="rId4"/>
            <a:stretch>
              <a:fillRect/>
            </a:stretch>
          </p:blipFill>
          <p:spPr>
            <a:xfrm>
              <a:off x="2787992" y="1663355"/>
              <a:ext cx="5866433" cy="3754044"/>
            </a:xfrm>
            <a:prstGeom prst="rect">
              <a:avLst/>
            </a:prstGeom>
          </p:spPr>
        </p:pic>
        <p:pic>
          <p:nvPicPr>
            <p:cNvPr id="20" name="Picture 19">
              <a:extLst>
                <a:ext uri="{FF2B5EF4-FFF2-40B4-BE49-F238E27FC236}">
                  <a16:creationId xmlns:a16="http://schemas.microsoft.com/office/drawing/2014/main" id="{D5D77484-9B52-44ED-A60A-E4814CCBF104}"/>
                </a:ext>
              </a:extLst>
            </p:cNvPr>
            <p:cNvPicPr>
              <a:picLocks noChangeAspect="1"/>
            </p:cNvPicPr>
            <p:nvPr/>
          </p:nvPicPr>
          <p:blipFill>
            <a:blip r:embed="rId5"/>
            <a:stretch>
              <a:fillRect/>
            </a:stretch>
          </p:blipFill>
          <p:spPr>
            <a:xfrm>
              <a:off x="2787994" y="1667011"/>
              <a:ext cx="5866431" cy="3753257"/>
            </a:xfrm>
            <a:prstGeom prst="rect">
              <a:avLst/>
            </a:prstGeom>
          </p:spPr>
        </p:pic>
        <p:pic>
          <p:nvPicPr>
            <p:cNvPr id="26" name="Picture 25">
              <a:extLst>
                <a:ext uri="{FF2B5EF4-FFF2-40B4-BE49-F238E27FC236}">
                  <a16:creationId xmlns:a16="http://schemas.microsoft.com/office/drawing/2014/main" id="{DEA4F671-806C-4AEC-83E7-E1447FDBEFDD}"/>
                </a:ext>
              </a:extLst>
            </p:cNvPr>
            <p:cNvPicPr>
              <a:picLocks noChangeAspect="1"/>
            </p:cNvPicPr>
            <p:nvPr/>
          </p:nvPicPr>
          <p:blipFill>
            <a:blip r:embed="rId6"/>
            <a:stretch>
              <a:fillRect/>
            </a:stretch>
          </p:blipFill>
          <p:spPr>
            <a:xfrm>
              <a:off x="2787992" y="1665166"/>
              <a:ext cx="5866433" cy="3754044"/>
            </a:xfrm>
            <a:prstGeom prst="rect">
              <a:avLst/>
            </a:prstGeom>
          </p:spPr>
        </p:pic>
        <p:cxnSp>
          <p:nvCxnSpPr>
            <p:cNvPr id="27" name="Straight Connector 26">
              <a:extLst>
                <a:ext uri="{FF2B5EF4-FFF2-40B4-BE49-F238E27FC236}">
                  <a16:creationId xmlns:a16="http://schemas.microsoft.com/office/drawing/2014/main" id="{97FDF9BD-8D35-4D78-A475-4C85F0F32A41}"/>
                </a:ext>
              </a:extLst>
            </p:cNvPr>
            <p:cNvCxnSpPr>
              <a:cxnSpLocks/>
            </p:cNvCxnSpPr>
            <p:nvPr/>
          </p:nvCxnSpPr>
          <p:spPr>
            <a:xfrm flipV="1">
              <a:off x="3584964" y="1830363"/>
              <a:ext cx="0" cy="3204313"/>
            </a:xfrm>
            <a:prstGeom prst="line">
              <a:avLst/>
            </a:prstGeom>
            <a:ln w="25400" cmpd="dbl">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251052D-0BD3-47E0-A744-905E0919CB6C}"/>
                </a:ext>
              </a:extLst>
            </p:cNvPr>
            <p:cNvCxnSpPr>
              <a:cxnSpLocks/>
            </p:cNvCxnSpPr>
            <p:nvPr/>
          </p:nvCxnSpPr>
          <p:spPr>
            <a:xfrm flipV="1">
              <a:off x="4475918" y="1826844"/>
              <a:ext cx="0" cy="3204313"/>
            </a:xfrm>
            <a:prstGeom prst="line">
              <a:avLst/>
            </a:prstGeom>
            <a:ln w="25400" cmpd="dbl">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45145A8-9192-4A67-AEAC-061D6E96417C}"/>
                </a:ext>
              </a:extLst>
            </p:cNvPr>
            <p:cNvCxnSpPr>
              <a:cxnSpLocks/>
            </p:cNvCxnSpPr>
            <p:nvPr/>
          </p:nvCxnSpPr>
          <p:spPr>
            <a:xfrm flipV="1">
              <a:off x="5662929" y="1825117"/>
              <a:ext cx="0" cy="3204313"/>
            </a:xfrm>
            <a:prstGeom prst="line">
              <a:avLst/>
            </a:prstGeom>
            <a:ln w="25400" cmpd="dbl">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1C7DAC-3269-4755-9282-5ABC7BD3F773}"/>
                </a:ext>
              </a:extLst>
            </p:cNvPr>
            <p:cNvCxnSpPr>
              <a:cxnSpLocks/>
            </p:cNvCxnSpPr>
            <p:nvPr/>
          </p:nvCxnSpPr>
          <p:spPr>
            <a:xfrm flipV="1">
              <a:off x="6847423" y="1832669"/>
              <a:ext cx="0" cy="3204313"/>
            </a:xfrm>
            <a:prstGeom prst="line">
              <a:avLst/>
            </a:prstGeom>
            <a:ln w="25400" cmpd="dbl">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E35E60-80AF-45BC-879B-79501A8EE537}"/>
                </a:ext>
              </a:extLst>
            </p:cNvPr>
            <p:cNvCxnSpPr>
              <a:cxnSpLocks/>
            </p:cNvCxnSpPr>
            <p:nvPr/>
          </p:nvCxnSpPr>
          <p:spPr>
            <a:xfrm flipV="1">
              <a:off x="8022507" y="1826844"/>
              <a:ext cx="0" cy="3204313"/>
            </a:xfrm>
            <a:prstGeom prst="line">
              <a:avLst/>
            </a:prstGeom>
            <a:ln w="25400" cmpd="dbl">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A00B28C-A6A7-423D-BDFA-7511620EC7D6}"/>
                </a:ext>
              </a:extLst>
            </p:cNvPr>
            <p:cNvCxnSpPr>
              <a:cxnSpLocks/>
            </p:cNvCxnSpPr>
            <p:nvPr/>
          </p:nvCxnSpPr>
          <p:spPr>
            <a:xfrm flipV="1">
              <a:off x="5062741" y="1832669"/>
              <a:ext cx="0" cy="3204313"/>
            </a:xfrm>
            <a:prstGeom prst="line">
              <a:avLst/>
            </a:prstGeom>
            <a:ln w="25400" cmpd="dbl">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9ED9FB52-9CC7-0144-9CCC-6578F43BFB76}"/>
              </a:ext>
            </a:extLst>
          </p:cNvPr>
          <p:cNvSpPr txBox="1"/>
          <p:nvPr/>
        </p:nvSpPr>
        <p:spPr>
          <a:xfrm>
            <a:off x="6047558" y="1506790"/>
            <a:ext cx="2681451" cy="3970318"/>
          </a:xfrm>
          <a:prstGeom prst="rect">
            <a:avLst/>
          </a:prstGeom>
          <a:noFill/>
        </p:spPr>
        <p:txBody>
          <a:bodyPr wrap="square" rtlCol="0">
            <a:spAutoFit/>
          </a:bodyPr>
          <a:lstStyle/>
          <a:p>
            <a:pPr defTabSz="685800"/>
            <a:r>
              <a:rPr lang="en-US" altLang="en-US" b="1" dirty="0">
                <a:solidFill>
                  <a:prstClr val="black"/>
                </a:solidFill>
                <a:latin typeface="Arial" panose="020B0604020202020204" pitchFamily="34" charset="0"/>
                <a:cs typeface="Arial" panose="020B0604020202020204" pitchFamily="34" charset="0"/>
              </a:rPr>
              <a:t> </a:t>
            </a:r>
          </a:p>
          <a:p>
            <a:pPr defTabSz="685800"/>
            <a:endParaRPr lang="en-US" altLang="en-US" b="1" dirty="0">
              <a:solidFill>
                <a:prstClr val="black"/>
              </a:solidFill>
              <a:latin typeface="Arial" panose="020B0604020202020204" pitchFamily="34" charset="0"/>
              <a:cs typeface="Arial" panose="020B0604020202020204" pitchFamily="34" charset="0"/>
            </a:endParaRPr>
          </a:p>
          <a:p>
            <a:pPr defTabSz="685800"/>
            <a:r>
              <a:rPr lang="en-US" b="1" dirty="0">
                <a:solidFill>
                  <a:prstClr val="black"/>
                </a:solidFill>
                <a:latin typeface="Arial" panose="020B0604020202020204" pitchFamily="34" charset="0"/>
                <a:cs typeface="Arial" panose="020B0604020202020204" pitchFamily="34" charset="0"/>
              </a:rPr>
              <a:t>Basolateral Yoda1 (20 µM) increases [Ca</a:t>
            </a:r>
            <a:r>
              <a:rPr lang="en-US" b="1" baseline="30000" dirty="0">
                <a:solidFill>
                  <a:prstClr val="black"/>
                </a:solidFill>
                <a:latin typeface="Arial" panose="020B0604020202020204" pitchFamily="34" charset="0"/>
                <a:cs typeface="Arial" panose="020B0604020202020204" pitchFamily="34" charset="0"/>
              </a:rPr>
              <a:t>2+</a:t>
            </a:r>
            <a:r>
              <a:rPr lang="en-US" b="1" dirty="0">
                <a:solidFill>
                  <a:prstClr val="black"/>
                </a:solidFill>
                <a:latin typeface="Arial" panose="020B0604020202020204" pitchFamily="34" charset="0"/>
                <a:cs typeface="Arial" panose="020B0604020202020204" pitchFamily="34" charset="0"/>
              </a:rPr>
              <a:t>]</a:t>
            </a:r>
            <a:r>
              <a:rPr lang="en-US" b="1" baseline="-25000" dirty="0">
                <a:solidFill>
                  <a:prstClr val="black"/>
                </a:solidFill>
                <a:latin typeface="Arial" panose="020B0604020202020204" pitchFamily="34" charset="0"/>
                <a:cs typeface="Arial" panose="020B0604020202020204" pitchFamily="34" charset="0"/>
              </a:rPr>
              <a:t>i</a:t>
            </a:r>
            <a:r>
              <a:rPr lang="en-US" b="1" dirty="0">
                <a:solidFill>
                  <a:prstClr val="black"/>
                </a:solidFill>
                <a:latin typeface="Arial" panose="020B0604020202020204" pitchFamily="34" charset="0"/>
                <a:cs typeface="Arial" panose="020B0604020202020204" pitchFamily="34" charset="0"/>
              </a:rPr>
              <a:t> consistent with the presence of functional basolateral Piezo1 channels</a:t>
            </a:r>
          </a:p>
          <a:p>
            <a:pPr defTabSz="685800"/>
            <a:endParaRPr lang="en-US" b="1" dirty="0">
              <a:solidFill>
                <a:prstClr val="black"/>
              </a:solidFill>
              <a:latin typeface="Arial" panose="020B0604020202020204" pitchFamily="34" charset="0"/>
              <a:cs typeface="Arial" panose="020B0604020202020204" pitchFamily="34" charset="0"/>
            </a:endParaRPr>
          </a:p>
          <a:p>
            <a:pPr defTabSz="685800"/>
            <a:r>
              <a:rPr lang="en-US" b="1" dirty="0">
                <a:solidFill>
                  <a:prstClr val="black"/>
                </a:solidFill>
                <a:latin typeface="Arial" panose="020B0604020202020204" pitchFamily="34" charset="0"/>
                <a:cs typeface="Arial" panose="020B0604020202020204" pitchFamily="34" charset="0"/>
              </a:rPr>
              <a:t>Resting and peak [Ca</a:t>
            </a:r>
            <a:r>
              <a:rPr lang="en-US" b="1" baseline="30000" dirty="0">
                <a:solidFill>
                  <a:prstClr val="black"/>
                </a:solidFill>
                <a:latin typeface="Arial" panose="020B0604020202020204" pitchFamily="34" charset="0"/>
                <a:cs typeface="Arial" panose="020B0604020202020204" pitchFamily="34" charset="0"/>
              </a:rPr>
              <a:t>2+</a:t>
            </a:r>
            <a:r>
              <a:rPr lang="en-US" b="1" dirty="0">
                <a:solidFill>
                  <a:prstClr val="black"/>
                </a:solidFill>
                <a:latin typeface="Arial" panose="020B0604020202020204" pitchFamily="34" charset="0"/>
                <a:cs typeface="Arial" panose="020B0604020202020204" pitchFamily="34" charset="0"/>
              </a:rPr>
              <a:t>]</a:t>
            </a:r>
            <a:r>
              <a:rPr lang="en-US" b="1" baseline="-25000" dirty="0">
                <a:solidFill>
                  <a:prstClr val="black"/>
                </a:solidFill>
                <a:latin typeface="Arial" panose="020B0604020202020204" pitchFamily="34" charset="0"/>
                <a:cs typeface="Arial" panose="020B0604020202020204" pitchFamily="34" charset="0"/>
              </a:rPr>
              <a:t>i</a:t>
            </a:r>
            <a:r>
              <a:rPr lang="en-US" b="1" dirty="0">
                <a:solidFill>
                  <a:prstClr val="black"/>
                </a:solidFill>
                <a:latin typeface="Arial" panose="020B0604020202020204" pitchFamily="34" charset="0"/>
                <a:cs typeface="Arial" panose="020B0604020202020204" pitchFamily="34" charset="0"/>
              </a:rPr>
              <a:t> appears to increase with advancing age.</a:t>
            </a:r>
          </a:p>
          <a:p>
            <a:pPr defTabSz="685800"/>
            <a:endParaRPr lang="en-US" b="1" dirty="0">
              <a:solidFill>
                <a:prstClr val="black"/>
              </a:solidFill>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C5BCA561-0483-5649-9A9D-2B3BCD5B1C9D}"/>
              </a:ext>
            </a:extLst>
          </p:cNvPr>
          <p:cNvPicPr>
            <a:picLocks noChangeAspect="1"/>
          </p:cNvPicPr>
          <p:nvPr/>
        </p:nvPicPr>
        <p:blipFill rotWithShape="1">
          <a:blip r:embed="rId7"/>
          <a:srcRect t="-1236" b="8128"/>
          <a:stretch/>
        </p:blipFill>
        <p:spPr>
          <a:xfrm>
            <a:off x="158503" y="221821"/>
            <a:ext cx="628650" cy="585325"/>
          </a:xfrm>
          <a:prstGeom prst="rect">
            <a:avLst/>
          </a:prstGeom>
          <a:ln>
            <a:solidFill>
              <a:schemeClr val="bg1"/>
            </a:solidFill>
          </a:ln>
        </p:spPr>
      </p:pic>
      <p:sp>
        <p:nvSpPr>
          <p:cNvPr id="37" name="Slide Number Placeholder 3"/>
          <p:cNvSpPr>
            <a:spLocks noGrp="1"/>
          </p:cNvSpPr>
          <p:nvPr>
            <p:ph type="sldNum" sz="quarter" idx="12"/>
          </p:nvPr>
        </p:nvSpPr>
        <p:spPr>
          <a:xfrm>
            <a:off x="6457950" y="6356351"/>
            <a:ext cx="2057400" cy="365125"/>
          </a:xfrm>
        </p:spPr>
        <p:txBody>
          <a:bodyPr/>
          <a:lstStyle/>
          <a:p>
            <a:r>
              <a:rPr lang="en-US" sz="1600" b="1" dirty="0">
                <a:solidFill>
                  <a:schemeClr val="tx1"/>
                </a:solidFill>
                <a:latin typeface="Arial" panose="020B0604020202020204" pitchFamily="34" charset="0"/>
                <a:cs typeface="Arial" panose="020B0604020202020204" pitchFamily="34" charset="0"/>
              </a:rPr>
              <a:t>Satlin, Mount Sinai</a:t>
            </a:r>
          </a:p>
        </p:txBody>
      </p:sp>
    </p:spTree>
    <p:extLst>
      <p:ext uri="{BB962C8B-B14F-4D97-AF65-F5344CB8AC3E}">
        <p14:creationId xmlns:p14="http://schemas.microsoft.com/office/powerpoint/2010/main" val="427929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828" y="1230366"/>
            <a:ext cx="7886700" cy="1325563"/>
          </a:xfrm>
        </p:spPr>
        <p:txBody>
          <a:bodyPr>
            <a:normAutofit fontScale="90000"/>
          </a:bodyPr>
          <a:lstStyle/>
          <a:p>
            <a:pPr algn="ctr"/>
            <a:r>
              <a:rPr lang="en-US" sz="2400" b="1" dirty="0">
                <a:latin typeface="Arial" panose="020B0604020202020204" pitchFamily="34" charset="0"/>
                <a:cs typeface="Arial" panose="020B0604020202020204" pitchFamily="34" charset="0"/>
              </a:rPr>
              <a:t>Advanced tubular functional assays</a:t>
            </a:r>
            <a:br>
              <a:rPr lang="en-US" sz="2400" b="1" dirty="0">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(will require collaboration within the RBK community)</a:t>
            </a:r>
          </a:p>
        </p:txBody>
      </p:sp>
      <p:pic>
        <p:nvPicPr>
          <p:cNvPr id="3" name="Picture 2">
            <a:extLst>
              <a:ext uri="{FF2B5EF4-FFF2-40B4-BE49-F238E27FC236}">
                <a16:creationId xmlns:a16="http://schemas.microsoft.com/office/drawing/2014/main" id="{C5BCA561-0483-5649-9A9D-2B3BCD5B1C9D}"/>
              </a:ext>
            </a:extLst>
          </p:cNvPr>
          <p:cNvPicPr>
            <a:picLocks noChangeAspect="1"/>
          </p:cNvPicPr>
          <p:nvPr/>
        </p:nvPicPr>
        <p:blipFill rotWithShape="1">
          <a:blip r:embed="rId3"/>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415273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59" y="202170"/>
            <a:ext cx="8973895" cy="625171"/>
          </a:xfrm>
        </p:spPr>
        <p:txBody>
          <a:bodyPr>
            <a:noAutofit/>
          </a:bodyPr>
          <a:lstStyle/>
          <a:p>
            <a:pPr algn="ctr"/>
            <a:r>
              <a:rPr lang="en-US" sz="2400" dirty="0" err="1">
                <a:solidFill>
                  <a:schemeClr val="tx1"/>
                </a:solidFill>
                <a:latin typeface="Arial" panose="020B0604020202020204" pitchFamily="34" charset="0"/>
                <a:cs typeface="Arial" panose="020B0604020202020204" pitchFamily="34" charset="0"/>
              </a:rPr>
              <a:t>Micropuncture</a:t>
            </a:r>
            <a:r>
              <a:rPr lang="en-US" sz="2400" dirty="0">
                <a:solidFill>
                  <a:schemeClr val="tx1"/>
                </a:solidFill>
                <a:latin typeface="Arial" panose="020B0604020202020204" pitchFamily="34" charset="0"/>
                <a:cs typeface="Arial" panose="020B0604020202020204" pitchFamily="34" charset="0"/>
              </a:rPr>
              <a:t> of single nephrons</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for analysis of single nephron function</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8FBD0B-D5BA-AC4A-B182-CCF391B5588A}" type="slidenum">
              <a:rPr kumimoji="0" lang="en-US" sz="820" b="0" i="0" u="none" strike="noStrike" kern="1200" cap="none" spc="0" normalizeH="0" baseline="0" noProof="0" smtClean="0">
                <a:ln>
                  <a:noFill/>
                </a:ln>
                <a:solidFill>
                  <a:srgbClr val="000000">
                    <a:tint val="75000"/>
                  </a:srgb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820" b="0" i="0" u="none" strike="noStrike" kern="1200" cap="none" spc="0" normalizeH="0" baseline="0" noProof="0">
              <a:ln>
                <a:noFill/>
              </a:ln>
              <a:solidFill>
                <a:srgbClr val="000000">
                  <a:tint val="75000"/>
                </a:srgbClr>
              </a:solidFill>
              <a:effectLst/>
              <a:uLnTx/>
              <a:uFillTx/>
              <a:latin typeface="Arial"/>
              <a:ea typeface="+mn-ea"/>
              <a:cs typeface="Arial"/>
            </a:endParaRPr>
          </a:p>
        </p:txBody>
      </p:sp>
      <p:sp>
        <p:nvSpPr>
          <p:cNvPr id="5" name="Text Placeholder 4"/>
          <p:cNvSpPr>
            <a:spLocks noGrp="1"/>
          </p:cNvSpPr>
          <p:nvPr>
            <p:ph type="body" idx="1"/>
          </p:nvPr>
        </p:nvSpPr>
        <p:spPr>
          <a:xfrm>
            <a:off x="233916" y="1075905"/>
            <a:ext cx="8452884" cy="4197252"/>
          </a:xfrm>
        </p:spPr>
        <p:txBody>
          <a:bodyPr>
            <a:noAutofit/>
          </a:bodyPr>
          <a:lstStyle/>
          <a:p>
            <a:pPr marL="285750" indent="-285750">
              <a:lnSpc>
                <a:spcPct val="100000"/>
              </a:lnSpc>
              <a:spcBef>
                <a:spcPts val="0"/>
              </a:spcBef>
              <a:buSzPct val="10000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0000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Introduced  by A. Newton Richards and Joseph </a:t>
            </a:r>
            <a:r>
              <a:rPr lang="en-US" sz="1800" dirty="0" err="1">
                <a:solidFill>
                  <a:schemeClr val="tx1"/>
                </a:solidFill>
                <a:latin typeface="Arial" panose="020B0604020202020204" pitchFamily="34" charset="0"/>
                <a:cs typeface="Arial" panose="020B0604020202020204" pitchFamily="34" charset="0"/>
              </a:rPr>
              <a:t>Wearn</a:t>
            </a:r>
            <a:r>
              <a:rPr lang="en-US" sz="1800" dirty="0">
                <a:solidFill>
                  <a:schemeClr val="tx1"/>
                </a:solidFill>
                <a:latin typeface="Arial" panose="020B0604020202020204" pitchFamily="34" charset="0"/>
                <a:cs typeface="Arial" panose="020B0604020202020204" pitchFamily="34" charset="0"/>
              </a:rPr>
              <a:t> in the 1920s.</a:t>
            </a:r>
          </a:p>
          <a:p>
            <a:pPr marL="285750" indent="-285750">
              <a:lnSpc>
                <a:spcPct val="100000"/>
              </a:lnSpc>
              <a:spcBef>
                <a:spcPts val="0"/>
              </a:spcBef>
              <a:buSzPct val="10000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0000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0000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0000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0000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0000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0000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0000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0000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0000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0000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0000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pPr>
              <a:lnSpc>
                <a:spcPct val="100000"/>
              </a:lnSpc>
              <a:spcBef>
                <a:spcPts val="0"/>
              </a:spcBef>
              <a:buSzPct val="100000"/>
            </a:pPr>
            <a:endParaRPr lang="en-US" sz="18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0000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p:txBody>
      </p:sp>
      <p:pic>
        <p:nvPicPr>
          <p:cNvPr id="3" name="Picture 2"/>
          <p:cNvPicPr preferRelativeResize="0">
            <a:picLocks noChangeAspect="1" noChangeArrowheads="1"/>
          </p:cNvPicPr>
          <p:nvPr/>
        </p:nvPicPr>
        <p:blipFill rotWithShape="1">
          <a:blip r:embed="rId2">
            <a:extLst>
              <a:ext uri="{28A0092B-C50C-407E-A947-70E740481C1C}">
                <a14:useLocalDpi xmlns:a14="http://schemas.microsoft.com/office/drawing/2010/main" val="0"/>
              </a:ext>
            </a:extLst>
          </a:blip>
          <a:srcRect l="2352" t="12815" r="-2352" b="2876"/>
          <a:stretch/>
        </p:blipFill>
        <p:spPr bwMode="auto">
          <a:xfrm>
            <a:off x="4995571" y="1647988"/>
            <a:ext cx="4063384" cy="3294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988" t="19212" r="10937" b="8546"/>
          <a:stretch/>
        </p:blipFill>
        <p:spPr bwMode="auto">
          <a:xfrm>
            <a:off x="-10" y="1873760"/>
            <a:ext cx="5093006" cy="298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C5BCA561-0483-5649-9A9D-2B3BCD5B1C9D}"/>
              </a:ext>
            </a:extLst>
          </p:cNvPr>
          <p:cNvPicPr>
            <a:picLocks noChangeAspect="1"/>
          </p:cNvPicPr>
          <p:nvPr/>
        </p:nvPicPr>
        <p:blipFill rotWithShape="1">
          <a:blip r:embed="rId4"/>
          <a:srcRect t="-1236" b="8128"/>
          <a:stretch/>
        </p:blipFill>
        <p:spPr>
          <a:xfrm>
            <a:off x="158503" y="234521"/>
            <a:ext cx="628650" cy="585325"/>
          </a:xfrm>
          <a:prstGeom prst="rect">
            <a:avLst/>
          </a:prstGeom>
          <a:ln>
            <a:solidFill>
              <a:schemeClr val="bg1"/>
            </a:solidFill>
          </a:ln>
        </p:spPr>
      </p:pic>
    </p:spTree>
    <p:extLst>
      <p:ext uri="{BB962C8B-B14F-4D97-AF65-F5344CB8AC3E}">
        <p14:creationId xmlns:p14="http://schemas.microsoft.com/office/powerpoint/2010/main" val="1720691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7106"/>
            <a:ext cx="9144000" cy="625171"/>
          </a:xfrm>
        </p:spPr>
        <p:txBody>
          <a:bodyPr>
            <a:noAutofit/>
          </a:bodyPr>
          <a:lstStyle/>
          <a:p>
            <a:pPr algn="ctr"/>
            <a:r>
              <a:rPr lang="en-US" sz="2400" dirty="0" err="1">
                <a:solidFill>
                  <a:schemeClr val="tx1"/>
                </a:solidFill>
                <a:latin typeface="Arial" panose="020B0604020202020204" pitchFamily="34" charset="0"/>
                <a:cs typeface="Arial" panose="020B0604020202020204" pitchFamily="34" charset="0"/>
              </a:rPr>
              <a:t>Micropuncture</a:t>
            </a:r>
            <a:r>
              <a:rPr lang="en-US" sz="2400" dirty="0">
                <a:solidFill>
                  <a:schemeClr val="tx1"/>
                </a:solidFill>
                <a:latin typeface="Arial" panose="020B0604020202020204" pitchFamily="34" charset="0"/>
                <a:cs typeface="Arial" panose="020B0604020202020204" pitchFamily="34" charset="0"/>
              </a:rPr>
              <a:t> of single nephrons: development</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8FBD0B-D5BA-AC4A-B182-CCF391B5588A}" type="slidenum">
              <a:rPr kumimoji="0" lang="en-US" sz="820" b="0" i="0" u="none" strike="noStrike" kern="1200" cap="none" spc="0" normalizeH="0" baseline="0" noProof="0" smtClean="0">
                <a:ln>
                  <a:noFill/>
                </a:ln>
                <a:solidFill>
                  <a:srgbClr val="000000">
                    <a:tint val="75000"/>
                  </a:srgb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820" b="0" i="0" u="none" strike="noStrike" kern="1200" cap="none" spc="0" normalizeH="0" baseline="0" noProof="0">
              <a:ln>
                <a:noFill/>
              </a:ln>
              <a:solidFill>
                <a:srgbClr val="000000">
                  <a:tint val="75000"/>
                </a:srgbClr>
              </a:solidFill>
              <a:effectLst/>
              <a:uLnTx/>
              <a:uFillTx/>
              <a:latin typeface="Arial"/>
              <a:ea typeface="+mn-ea"/>
              <a:cs typeface="Arial"/>
            </a:endParaRPr>
          </a:p>
        </p:txBody>
      </p:sp>
      <p:sp>
        <p:nvSpPr>
          <p:cNvPr id="5" name="Text Placeholder 4"/>
          <p:cNvSpPr>
            <a:spLocks noGrp="1"/>
          </p:cNvSpPr>
          <p:nvPr>
            <p:ph type="body" idx="1"/>
          </p:nvPr>
        </p:nvSpPr>
        <p:spPr>
          <a:xfrm>
            <a:off x="233915" y="639961"/>
            <a:ext cx="8708065" cy="4197252"/>
          </a:xfrm>
        </p:spPr>
        <p:txBody>
          <a:bodyPr>
            <a:noAutofit/>
          </a:bodyPr>
          <a:lstStyle/>
          <a:p>
            <a:pPr marL="285750" indent="-285750">
              <a:lnSpc>
                <a:spcPct val="100000"/>
              </a:lnSpc>
              <a:spcBef>
                <a:spcPts val="0"/>
              </a:spcBef>
              <a:buSzPct val="15000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Limitation of method in studying the developing kidney: the absence of functioning nephrons in the relatively undifferentiated superficial nephrogenic zone in most animal species. </a:t>
            </a:r>
          </a:p>
          <a:p>
            <a:pPr marL="285750" indent="1588">
              <a:lnSpc>
                <a:spcPct val="100000"/>
              </a:lnSpc>
              <a:spcBef>
                <a:spcPts val="0"/>
              </a:spcBef>
              <a:buSzPct val="15000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     Exception - guinea pig, which is born, like the human, with functional superficial nephrons. </a:t>
            </a:r>
          </a:p>
          <a:p>
            <a:pPr marL="285750" indent="1588">
              <a:lnSpc>
                <a:spcPct val="100000"/>
              </a:lnSpc>
              <a:spcBef>
                <a:spcPts val="0"/>
              </a:spcBef>
              <a:buSzPct val="15000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744538" indent="-457200">
              <a:lnSpc>
                <a:spcPct val="100000"/>
              </a:lnSpc>
              <a:spcBef>
                <a:spcPts val="0"/>
              </a:spcBef>
              <a:buSzPct val="15000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ct val="15000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97" t="13402" r="49196" b="29490"/>
          <a:stretch/>
        </p:blipFill>
        <p:spPr bwMode="auto">
          <a:xfrm>
            <a:off x="1075290" y="3072796"/>
            <a:ext cx="3322863" cy="306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126" t="12711" r="49654" b="27326"/>
          <a:stretch/>
        </p:blipFill>
        <p:spPr bwMode="auto">
          <a:xfrm>
            <a:off x="4756601" y="3072794"/>
            <a:ext cx="3020734" cy="3040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61507" y="6182555"/>
            <a:ext cx="8580473"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Pct val="150000"/>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Spitzer A and Brandis M. Functional and morphologic maturation of the superficial nephrons. Relationship to total kidney function. </a:t>
            </a:r>
            <a:r>
              <a:rPr kumimoji="0" lang="en-US" sz="14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JCI </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53:279-87, 1974 </a:t>
            </a:r>
          </a:p>
        </p:txBody>
      </p:sp>
      <p:sp>
        <p:nvSpPr>
          <p:cNvPr id="6" name="Rectangle 5"/>
          <p:cNvSpPr/>
          <p:nvPr/>
        </p:nvSpPr>
        <p:spPr>
          <a:xfrm>
            <a:off x="-53165" y="1691683"/>
            <a:ext cx="9144000" cy="166199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Functional and morphologic maturation of the superficial nephrons</a:t>
            </a:r>
            <a:endPar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744538" marR="0" lvl="0" indent="-4572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uperficial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nephron GFR  increased from ~1 to 20 </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nl</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/min between 2 and 38 d. </a:t>
            </a:r>
          </a:p>
          <a:p>
            <a:pPr marL="744538" marR="0" lvl="0" indent="-4572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proportionality between glomerular filtration and proximal reabsorption of fluid (i.e., </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glomerulo</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-tubular balance) is maintained throughout development.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9" name="Picture 8">
            <a:extLst>
              <a:ext uri="{FF2B5EF4-FFF2-40B4-BE49-F238E27FC236}">
                <a16:creationId xmlns:a16="http://schemas.microsoft.com/office/drawing/2014/main" id="{C5BCA561-0483-5649-9A9D-2B3BCD5B1C9D}"/>
              </a:ext>
            </a:extLst>
          </p:cNvPr>
          <p:cNvPicPr>
            <a:picLocks noChangeAspect="1"/>
          </p:cNvPicPr>
          <p:nvPr/>
        </p:nvPicPr>
        <p:blipFill rotWithShape="1">
          <a:blip r:embed="rId4"/>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1994600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8FBD0B-D5BA-AC4A-B182-CCF391B5588A}" type="slidenum">
              <a:rPr kumimoji="0" lang="en-US" sz="820" b="0" i="0" u="none" strike="noStrike" kern="1200" cap="none" spc="0" normalizeH="0" baseline="0" noProof="0" smtClean="0">
                <a:ln>
                  <a:noFill/>
                </a:ln>
                <a:solidFill>
                  <a:srgbClr val="000000">
                    <a:tint val="75000"/>
                  </a:srgb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820" b="0" i="0" u="none" strike="noStrike" kern="1200" cap="none" spc="0" normalizeH="0" baseline="0" noProof="0">
              <a:ln>
                <a:noFill/>
              </a:ln>
              <a:solidFill>
                <a:srgbClr val="000000">
                  <a:tint val="75000"/>
                </a:srgbClr>
              </a:solidFill>
              <a:effectLst/>
              <a:uLnTx/>
              <a:uFillTx/>
              <a:latin typeface="Arial"/>
              <a:ea typeface="+mn-ea"/>
              <a:cs typeface="Arial"/>
            </a:endParaRPr>
          </a:p>
        </p:txBody>
      </p:sp>
      <p:sp>
        <p:nvSpPr>
          <p:cNvPr id="5" name="Text Placeholder 4"/>
          <p:cNvSpPr>
            <a:spLocks noGrp="1"/>
          </p:cNvSpPr>
          <p:nvPr>
            <p:ph type="body" idx="1"/>
          </p:nvPr>
        </p:nvSpPr>
        <p:spPr>
          <a:xfrm>
            <a:off x="55525" y="704982"/>
            <a:ext cx="8941983" cy="4197252"/>
          </a:xfrm>
        </p:spPr>
        <p:txBody>
          <a:bodyPr>
            <a:noAutofit/>
          </a:bodyPr>
          <a:lstStyle/>
          <a:p>
            <a:pPr marL="285750" indent="-285750">
              <a:lnSpc>
                <a:spcPct val="100000"/>
              </a:lnSpc>
              <a:spcBef>
                <a:spcPts val="0"/>
              </a:spcBef>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Developed by Maurice Burg at the NIH </a:t>
            </a:r>
            <a:r>
              <a:rPr lang="en-US" sz="1400" dirty="0">
                <a:solidFill>
                  <a:srgbClr val="0070C0"/>
                </a:solidFill>
                <a:latin typeface="Arial" panose="020B0604020202020204" pitchFamily="34" charset="0"/>
                <a:cs typeface="Arial" panose="020B0604020202020204" pitchFamily="34" charset="0"/>
              </a:rPr>
              <a:t>(Burg M </a:t>
            </a:r>
            <a:r>
              <a:rPr lang="en-US" sz="1400" i="1" dirty="0">
                <a:solidFill>
                  <a:srgbClr val="0070C0"/>
                </a:solidFill>
                <a:latin typeface="Arial" panose="020B0604020202020204" pitchFamily="34" charset="0"/>
                <a:cs typeface="Arial" panose="020B0604020202020204" pitchFamily="34" charset="0"/>
              </a:rPr>
              <a:t>et al</a:t>
            </a:r>
            <a:r>
              <a:rPr lang="en-US" sz="1400" dirty="0">
                <a:solidFill>
                  <a:srgbClr val="0070C0"/>
                </a:solidFill>
                <a:latin typeface="Arial" panose="020B0604020202020204" pitchFamily="34" charset="0"/>
                <a:cs typeface="Arial" panose="020B0604020202020204" pitchFamily="34" charset="0"/>
              </a:rPr>
              <a:t>. Preparation and study of fragments of single rabbit nephrons. </a:t>
            </a:r>
            <a:r>
              <a:rPr lang="en-US" sz="1400" i="1" dirty="0">
                <a:solidFill>
                  <a:srgbClr val="0070C0"/>
                </a:solidFill>
                <a:latin typeface="Arial" panose="020B0604020202020204" pitchFamily="34" charset="0"/>
                <a:cs typeface="Arial" panose="020B0604020202020204" pitchFamily="34" charset="0"/>
              </a:rPr>
              <a:t>AJP </a:t>
            </a:r>
            <a:r>
              <a:rPr lang="en-US" sz="1400" dirty="0">
                <a:solidFill>
                  <a:srgbClr val="0070C0"/>
                </a:solidFill>
                <a:latin typeface="Arial" panose="020B0604020202020204" pitchFamily="34" charset="0"/>
                <a:cs typeface="Arial" panose="020B0604020202020204" pitchFamily="34" charset="0"/>
              </a:rPr>
              <a:t>210:1293-1298, 1966)</a:t>
            </a:r>
            <a:r>
              <a:rPr lang="en-US" sz="1800" dirty="0">
                <a:latin typeface="Arial" panose="020B0604020202020204" pitchFamily="34" charset="0"/>
                <a:cs typeface="Arial" panose="020B0604020202020204" pitchFamily="34" charset="0"/>
              </a:rPr>
              <a:t>.</a:t>
            </a:r>
          </a:p>
          <a:p>
            <a:pPr marL="285750" indent="-285750">
              <a:lnSpc>
                <a:spcPct val="100000"/>
              </a:lnSpc>
              <a:spcBef>
                <a:spcPts val="0"/>
              </a:spcBef>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Provides a means of examining the transport characteristics of discrete </a:t>
            </a:r>
            <a:r>
              <a:rPr lang="en-US" sz="1800" u="sng" dirty="0">
                <a:solidFill>
                  <a:schemeClr val="tx1"/>
                </a:solidFill>
                <a:latin typeface="Arial" panose="020B0604020202020204" pitchFamily="34" charset="0"/>
                <a:cs typeface="Arial" panose="020B0604020202020204" pitchFamily="34" charset="0"/>
              </a:rPr>
              <a:t>tubular segments </a:t>
            </a:r>
            <a:r>
              <a:rPr lang="en-US" sz="1800" dirty="0">
                <a:solidFill>
                  <a:schemeClr val="tx1"/>
                </a:solidFill>
                <a:latin typeface="Arial" panose="020B0604020202020204" pitchFamily="34" charset="0"/>
                <a:cs typeface="Arial" panose="020B0604020202020204" pitchFamily="34" charset="0"/>
              </a:rPr>
              <a:t>of known identity and location, including those not accessible to </a:t>
            </a:r>
            <a:r>
              <a:rPr lang="en-US" sz="1800" dirty="0" err="1">
                <a:solidFill>
                  <a:schemeClr val="tx1"/>
                </a:solidFill>
                <a:latin typeface="Arial" panose="020B0604020202020204" pitchFamily="34" charset="0"/>
                <a:cs typeface="Arial" panose="020B0604020202020204" pitchFamily="34" charset="0"/>
              </a:rPr>
              <a:t>micropuncture</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e.g</a:t>
            </a:r>
            <a:r>
              <a:rPr lang="en-US" sz="1800" dirty="0">
                <a:solidFill>
                  <a:schemeClr val="tx1"/>
                </a:solidFill>
                <a:latin typeface="Arial" panose="020B0604020202020204" pitchFamily="34" charset="0"/>
                <a:cs typeface="Arial" panose="020B0604020202020204" pitchFamily="34" charset="0"/>
              </a:rPr>
              <a:t>, TALH and collecting duct), under standardized conditions [throughout development], in the absence of potentially confounding luminal (</a:t>
            </a:r>
            <a:r>
              <a:rPr lang="en-US" sz="1800" dirty="0" err="1">
                <a:solidFill>
                  <a:schemeClr val="tx1"/>
                </a:solidFill>
                <a:latin typeface="Arial" panose="020B0604020202020204" pitchFamily="34" charset="0"/>
                <a:cs typeface="Arial" panose="020B0604020202020204" pitchFamily="34" charset="0"/>
              </a:rPr>
              <a:t>e.g</a:t>
            </a:r>
            <a:r>
              <a:rPr lang="en-US" sz="1800" dirty="0">
                <a:solidFill>
                  <a:schemeClr val="tx1"/>
                </a:solidFill>
                <a:latin typeface="Arial" panose="020B0604020202020204" pitchFamily="34" charset="0"/>
                <a:cs typeface="Arial" panose="020B0604020202020204" pitchFamily="34" charset="0"/>
              </a:rPr>
              <a:t>, filtered load) and peritubular (</a:t>
            </a:r>
            <a:r>
              <a:rPr lang="en-US" sz="1800" dirty="0" err="1">
                <a:solidFill>
                  <a:schemeClr val="tx1"/>
                </a:solidFill>
                <a:latin typeface="Arial" panose="020B0604020202020204" pitchFamily="34" charset="0"/>
                <a:cs typeface="Arial" panose="020B0604020202020204" pitchFamily="34" charset="0"/>
              </a:rPr>
              <a:t>e.g</a:t>
            </a:r>
            <a:r>
              <a:rPr lang="en-US" sz="1800" dirty="0">
                <a:solidFill>
                  <a:schemeClr val="tx1"/>
                </a:solidFill>
                <a:latin typeface="Arial" panose="020B0604020202020204" pitchFamily="34" charset="0"/>
                <a:cs typeface="Arial" panose="020B0604020202020204" pitchFamily="34" charset="0"/>
              </a:rPr>
              <a:t>, circulating hormones) factors.</a:t>
            </a:r>
          </a:p>
          <a:p>
            <a:pPr>
              <a:lnSpc>
                <a:spcPct val="100000"/>
              </a:lnSpc>
              <a:spcBef>
                <a:spcPts val="0"/>
              </a:spcBef>
            </a:pPr>
            <a:endParaRPr lang="en-US" sz="1800" dirty="0">
              <a:latin typeface="Arial" panose="020B0604020202020204" pitchFamily="34" charset="0"/>
              <a:cs typeface="Arial" panose="020B0604020202020204" pitchFamily="34" charset="0"/>
            </a:endParaRPr>
          </a:p>
        </p:txBody>
      </p:sp>
      <p:sp>
        <p:nvSpPr>
          <p:cNvPr id="6" name="Title 1"/>
          <p:cNvSpPr txBox="1">
            <a:spLocks/>
          </p:cNvSpPr>
          <p:nvPr/>
        </p:nvSpPr>
        <p:spPr>
          <a:xfrm>
            <a:off x="106325" y="141910"/>
            <a:ext cx="8899451" cy="625171"/>
          </a:xfrm>
          <a:prstGeom prst="rect">
            <a:avLst/>
          </a:prstGeom>
        </p:spPr>
        <p:txBody>
          <a:bodyPr vert="horz" lIns="91440" tIns="45720" rIns="91440" bIns="45720" rtlCol="0" anchor="t">
            <a:no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1"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In</a:t>
            </a:r>
            <a:r>
              <a:rPr kumimoji="0" lang="en-US" sz="2400" b="1" i="1" u="none" strike="noStrike" kern="1200" cap="none" spc="0" normalizeH="0" noProof="0" dirty="0">
                <a:ln>
                  <a:noFill/>
                </a:ln>
                <a:solidFill>
                  <a:schemeClr val="tx1"/>
                </a:solidFill>
                <a:effectLst/>
                <a:uLnTx/>
                <a:uFillTx/>
                <a:latin typeface="Arial" panose="020B0604020202020204" pitchFamily="34" charset="0"/>
                <a:ea typeface="+mj-ea"/>
                <a:cs typeface="Arial" panose="020B0604020202020204" pitchFamily="34" charset="0"/>
              </a:rPr>
              <a:t> vitro </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microperfusion of isolated tubules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46" t="29295" r="48349" b="31980"/>
          <a:stretch/>
        </p:blipFill>
        <p:spPr bwMode="auto">
          <a:xfrm>
            <a:off x="1176335" y="4241043"/>
            <a:ext cx="3069265" cy="244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70" t="67514" r="9059" b="3358"/>
          <a:stretch/>
        </p:blipFill>
        <p:spPr bwMode="auto">
          <a:xfrm>
            <a:off x="444085" y="2955096"/>
            <a:ext cx="4290207" cy="1222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a:extLst>
              <a:ext uri="{FF2B5EF4-FFF2-40B4-BE49-F238E27FC236}">
                <a16:creationId xmlns:a16="http://schemas.microsoft.com/office/drawing/2014/main" id="{5EEC93F2-CDA6-5548-A478-802DDCE479F7}"/>
              </a:ext>
            </a:extLst>
          </p:cNvPr>
          <p:cNvGrpSpPr/>
          <p:nvPr/>
        </p:nvGrpSpPr>
        <p:grpSpPr>
          <a:xfrm>
            <a:off x="5366410" y="2805291"/>
            <a:ext cx="3265709" cy="4006543"/>
            <a:chOff x="6716385" y="1335406"/>
            <a:chExt cx="3429031" cy="4206915"/>
          </a:xfrm>
        </p:grpSpPr>
        <p:sp>
          <p:nvSpPr>
            <p:cNvPr id="9" name="TextBox 16"/>
            <p:cNvSpPr txBox="1">
              <a:spLocks noChangeArrowheads="1"/>
            </p:cNvSpPr>
            <p:nvPr/>
          </p:nvSpPr>
          <p:spPr bwMode="auto">
            <a:xfrm>
              <a:off x="7277101" y="5075239"/>
              <a:ext cx="320676" cy="26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a:r>
                <a:rPr lang="en-US" altLang="en-US" sz="1050" b="1">
                  <a:solidFill>
                    <a:prstClr val="black"/>
                  </a:solidFill>
                </a:rPr>
                <a:t>C</a:t>
              </a:r>
            </a:p>
          </p:txBody>
        </p:sp>
        <p:pic>
          <p:nvPicPr>
            <p:cNvPr id="10" name="Picture 18">
              <a:hlinkClick r:id="rId3" action="ppaction://hlinkfile"/>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83" t="2908" r="1183" b="-334"/>
            <a:stretch/>
          </p:blipFill>
          <p:spPr bwMode="auto">
            <a:xfrm>
              <a:off x="6716385" y="1335406"/>
              <a:ext cx="3429031" cy="2954267"/>
            </a:xfrm>
            <a:prstGeom prst="rect">
              <a:avLst/>
            </a:prstGeom>
            <a:noFill/>
            <a:ln w="412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716385" y="4281962"/>
              <a:ext cx="3429031" cy="1260359"/>
            </a:xfrm>
            <a:prstGeom prst="rect">
              <a:avLst/>
            </a:prstGeom>
            <a:noFill/>
          </p:spPr>
          <p:txBody>
            <a:bodyPr wrap="square">
              <a:spAutoFit/>
            </a:bodyPr>
            <a:lstStyle/>
            <a:p>
              <a:pPr algn="just" defTabSz="685800">
                <a:defRPr/>
              </a:pPr>
              <a:r>
                <a:rPr lang="en-US" sz="1400" b="1" dirty="0">
                  <a:latin typeface="Arial"/>
                </a:rPr>
                <a:t>Cannulated 36 </a:t>
              </a:r>
              <a:r>
                <a:rPr lang="en-US" sz="1400" b="1" dirty="0" err="1">
                  <a:latin typeface="Arial"/>
                </a:rPr>
                <a:t>d.o</a:t>
              </a:r>
              <a:r>
                <a:rPr lang="en-US" sz="1400" b="1" dirty="0">
                  <a:latin typeface="Arial"/>
                </a:rPr>
                <a:t>. static organoid tubule (diameter = 40 µm) held in a perfusion pipette. </a:t>
              </a:r>
              <a:r>
                <a:rPr lang="en-US" altLang="en-US" sz="1400" b="1" dirty="0">
                  <a:latin typeface="Arial"/>
                </a:rPr>
                <a:t>Arrows indicate direction of luminal perfusion flow</a:t>
              </a:r>
              <a:r>
                <a:rPr lang="en-US" altLang="en-US" sz="1500" dirty="0">
                  <a:latin typeface="Arial"/>
                </a:rPr>
                <a:t>.</a:t>
              </a:r>
            </a:p>
            <a:p>
              <a:pPr algn="ctr" defTabSz="685800">
                <a:defRPr/>
              </a:pPr>
              <a:endParaRPr lang="en-US" sz="1500" dirty="0">
                <a:latin typeface="Arial"/>
              </a:endParaRPr>
            </a:p>
          </p:txBody>
        </p:sp>
      </p:grpSp>
      <p:pic>
        <p:nvPicPr>
          <p:cNvPr id="12" name="Picture 11">
            <a:extLst>
              <a:ext uri="{FF2B5EF4-FFF2-40B4-BE49-F238E27FC236}">
                <a16:creationId xmlns:a16="http://schemas.microsoft.com/office/drawing/2014/main" id="{C5BCA561-0483-5649-9A9D-2B3BCD5B1C9D}"/>
              </a:ext>
            </a:extLst>
          </p:cNvPr>
          <p:cNvPicPr>
            <a:picLocks noChangeAspect="1"/>
          </p:cNvPicPr>
          <p:nvPr/>
        </p:nvPicPr>
        <p:blipFill rotWithShape="1">
          <a:blip r:embed="rId5"/>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2214624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88B335-9BCA-44A3-BD69-E14F6F445DA2}"/>
              </a:ext>
            </a:extLst>
          </p:cNvPr>
          <p:cNvPicPr>
            <a:picLocks noChangeAspect="1"/>
          </p:cNvPicPr>
          <p:nvPr/>
        </p:nvPicPr>
        <p:blipFill rotWithShape="1">
          <a:blip r:embed="rId3"/>
          <a:srcRect l="50000" t="11928"/>
          <a:stretch/>
        </p:blipFill>
        <p:spPr>
          <a:xfrm>
            <a:off x="541399" y="3571337"/>
            <a:ext cx="3403175" cy="2870801"/>
          </a:xfrm>
          <a:prstGeom prst="rect">
            <a:avLst/>
          </a:prstGeom>
        </p:spPr>
      </p:pic>
      <p:pic>
        <p:nvPicPr>
          <p:cNvPr id="1026" name="Picture 2" descr="Fig. 1.">
            <a:extLst>
              <a:ext uri="{FF2B5EF4-FFF2-40B4-BE49-F238E27FC236}">
                <a16:creationId xmlns:a16="http://schemas.microsoft.com/office/drawing/2014/main" id="{908A15B7-A7CA-42D3-B0A6-CDF7D0DD4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594" y="2121274"/>
            <a:ext cx="3029257" cy="14530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4D4BB3F-8F80-4DCD-A03F-486A27EBC037}"/>
              </a:ext>
            </a:extLst>
          </p:cNvPr>
          <p:cNvSpPr txBox="1"/>
          <p:nvPr/>
        </p:nvSpPr>
        <p:spPr>
          <a:xfrm>
            <a:off x="873083" y="1002813"/>
            <a:ext cx="7521437" cy="646331"/>
          </a:xfrm>
          <a:prstGeom prst="rect">
            <a:avLst/>
          </a:prstGeom>
          <a:noFill/>
        </p:spPr>
        <p:txBody>
          <a:bodyPr wrap="square">
            <a:spAutoFit/>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Changes </a:t>
            </a:r>
            <a:r>
              <a:rPr kumimoji="0" lang="en-US" sz="1800" b="1" i="0" u="none" strike="noStrike" kern="1200" cap="none" spc="0" normalizeH="0" baseline="0" noProof="0" dirty="0" err="1">
                <a:ln>
                  <a:noFill/>
                </a:ln>
                <a:solidFill>
                  <a:srgbClr val="1F1F1F"/>
                </a:solidFill>
                <a:effectLst/>
                <a:uLnTx/>
                <a:uFillTx/>
                <a:latin typeface="Arial" panose="020B0604020202020204" pitchFamily="34" charset="0"/>
                <a:ea typeface="+mn-ea"/>
                <a:cs typeface="Arial" panose="020B0604020202020204" pitchFamily="34" charset="0"/>
              </a:rPr>
              <a:t>pH</a:t>
            </a:r>
            <a:r>
              <a:rPr kumimoji="0" lang="en-US" sz="1800" b="1" i="0" u="none" strike="noStrike" kern="1200" cap="none" spc="0" normalizeH="0" baseline="-25000" noProof="0" dirty="0" err="1">
                <a:ln>
                  <a:noFill/>
                </a:ln>
                <a:solidFill>
                  <a:srgbClr val="1F1F1F"/>
                </a:solidFill>
                <a:effectLst/>
                <a:uLnTx/>
                <a:uFillTx/>
                <a:latin typeface="Arial" panose="020B0604020202020204" pitchFamily="34" charset="0"/>
                <a:ea typeface="+mn-ea"/>
                <a:cs typeface="Arial" panose="020B0604020202020204" pitchFamily="34" charset="0"/>
              </a:rPr>
              <a:t>i</a:t>
            </a:r>
            <a:r>
              <a:rPr kumimoji="0" lang="en-US" sz="1800" b="1"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 measured following an acute NH</a:t>
            </a:r>
            <a:r>
              <a:rPr kumimoji="0" lang="en-US" sz="1800" b="1" i="0" u="none" strike="noStrike" kern="1200" cap="none" spc="0" normalizeH="0" baseline="-25000" noProof="0" dirty="0">
                <a:ln>
                  <a:noFill/>
                </a:ln>
                <a:solidFill>
                  <a:srgbClr val="1F1F1F"/>
                </a:solidFill>
                <a:effectLst/>
                <a:uLnTx/>
                <a:uFillTx/>
                <a:latin typeface="Arial" panose="020B0604020202020204" pitchFamily="34" charset="0"/>
                <a:ea typeface="+mn-ea"/>
                <a:cs typeface="Arial" panose="020B0604020202020204" pitchFamily="34" charset="0"/>
              </a:rPr>
              <a:t>4</a:t>
            </a:r>
            <a:r>
              <a:rPr kumimoji="0" lang="en-US" sz="1800" b="1"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Cl-induced acid load in BCECF-loaded tubules</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967C1DC-2767-49A0-84BE-B2D9B87CA0F0}"/>
              </a:ext>
            </a:extLst>
          </p:cNvPr>
          <p:cNvSpPr txBox="1"/>
          <p:nvPr/>
        </p:nvSpPr>
        <p:spPr>
          <a:xfrm>
            <a:off x="4518701" y="4367976"/>
            <a:ext cx="2093597" cy="161583"/>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Liu et al, </a:t>
            </a:r>
            <a:r>
              <a:rPr kumimoji="0" lang="en-US" alt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2012, 302(1):F205-15</a:t>
            </a: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3" name="Oval 12">
            <a:extLst>
              <a:ext uri="{FF2B5EF4-FFF2-40B4-BE49-F238E27FC236}">
                <a16:creationId xmlns:a16="http://schemas.microsoft.com/office/drawing/2014/main" id="{2A199638-4366-4D29-A96B-BBA804238DA7}"/>
              </a:ext>
            </a:extLst>
          </p:cNvPr>
          <p:cNvSpPr/>
          <p:nvPr/>
        </p:nvSpPr>
        <p:spPr>
          <a:xfrm>
            <a:off x="1896095" y="5423824"/>
            <a:ext cx="598297" cy="42148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B4659BB-6BE6-4E49-BA4E-EC10D82262EB}"/>
              </a:ext>
            </a:extLst>
          </p:cNvPr>
          <p:cNvSpPr/>
          <p:nvPr/>
        </p:nvSpPr>
        <p:spPr>
          <a:xfrm>
            <a:off x="2494391" y="5263681"/>
            <a:ext cx="542925" cy="370883"/>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510BCD11-98B4-4BD8-96FB-CD7982D270C0}"/>
              </a:ext>
            </a:extLst>
          </p:cNvPr>
          <p:cNvSpPr/>
          <p:nvPr/>
        </p:nvSpPr>
        <p:spPr>
          <a:xfrm>
            <a:off x="3037317" y="5117595"/>
            <a:ext cx="774770" cy="432788"/>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48EF15C-2952-4934-AD1F-8E5D82358D3B}"/>
              </a:ext>
            </a:extLst>
          </p:cNvPr>
          <p:cNvSpPr txBox="1"/>
          <p:nvPr/>
        </p:nvSpPr>
        <p:spPr>
          <a:xfrm>
            <a:off x="1939318" y="5243692"/>
            <a:ext cx="542924" cy="213585"/>
          </a:xfrm>
          <a:prstGeom prst="rect">
            <a:avLst/>
          </a:prstGeom>
          <a:noFill/>
        </p:spPr>
        <p:txBody>
          <a:bodyPr wrap="square" lIns="0" r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a:t>
            </a:r>
            <a:r>
              <a:rPr kumimoji="0" lang="en-US" sz="788"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788"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-ATPase</a:t>
            </a:r>
          </a:p>
        </p:txBody>
      </p:sp>
      <p:sp>
        <p:nvSpPr>
          <p:cNvPr id="22" name="TextBox 21">
            <a:extLst>
              <a:ext uri="{FF2B5EF4-FFF2-40B4-BE49-F238E27FC236}">
                <a16:creationId xmlns:a16="http://schemas.microsoft.com/office/drawing/2014/main" id="{B640522A-60CC-4487-BDD5-868AC3129D5A}"/>
              </a:ext>
            </a:extLst>
          </p:cNvPr>
          <p:cNvSpPr txBox="1"/>
          <p:nvPr/>
        </p:nvSpPr>
        <p:spPr>
          <a:xfrm>
            <a:off x="2416012" y="5103473"/>
            <a:ext cx="699685" cy="213585"/>
          </a:xfrm>
          <a:prstGeom prst="rect">
            <a:avLst/>
          </a:prstGeom>
          <a:noFill/>
        </p:spPr>
        <p:txBody>
          <a:bodyPr wrap="square" lIns="0" r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srgbClr val="2FC9FF"/>
                </a:solidFill>
                <a:effectLst/>
                <a:uLnTx/>
                <a:uFillTx/>
                <a:latin typeface="Arial" panose="020B0604020202020204" pitchFamily="34" charset="0"/>
                <a:ea typeface="+mn-ea"/>
                <a:cs typeface="Arial" panose="020B0604020202020204" pitchFamily="34" charset="0"/>
              </a:rPr>
              <a:t>H</a:t>
            </a:r>
            <a:r>
              <a:rPr kumimoji="0" lang="en-US" sz="788" b="1" i="0" u="none" strike="noStrike" kern="1200" cap="none" spc="0" normalizeH="0" baseline="30000" noProof="0" dirty="0">
                <a:ln>
                  <a:noFill/>
                </a:ln>
                <a:solidFill>
                  <a:srgbClr val="2FC9FF"/>
                </a:solidFill>
                <a:effectLst/>
                <a:uLnTx/>
                <a:uFillTx/>
                <a:latin typeface="Arial" panose="020B0604020202020204" pitchFamily="34" charset="0"/>
                <a:ea typeface="+mn-ea"/>
                <a:cs typeface="Arial" panose="020B0604020202020204" pitchFamily="34" charset="0"/>
              </a:rPr>
              <a:t>+</a:t>
            </a:r>
            <a:r>
              <a:rPr kumimoji="0" lang="en-US" sz="788" b="1" i="0" u="none" strike="noStrike" kern="1200" cap="none" spc="0" normalizeH="0" baseline="0" noProof="0" dirty="0">
                <a:ln>
                  <a:noFill/>
                </a:ln>
                <a:solidFill>
                  <a:srgbClr val="2FC9FF"/>
                </a:solidFill>
                <a:effectLst/>
                <a:uLnTx/>
                <a:uFillTx/>
                <a:latin typeface="Arial" panose="020B0604020202020204" pitchFamily="34" charset="0"/>
                <a:ea typeface="+mn-ea"/>
                <a:cs typeface="Arial" panose="020B0604020202020204" pitchFamily="34" charset="0"/>
              </a:rPr>
              <a:t>/K</a:t>
            </a:r>
            <a:r>
              <a:rPr kumimoji="0" lang="en-US" sz="788" b="1" i="0" u="none" strike="noStrike" kern="1200" cap="none" spc="0" normalizeH="0" baseline="30000" noProof="0" dirty="0">
                <a:ln>
                  <a:noFill/>
                </a:ln>
                <a:solidFill>
                  <a:srgbClr val="2FC9FF"/>
                </a:solidFill>
                <a:effectLst/>
                <a:uLnTx/>
                <a:uFillTx/>
                <a:latin typeface="Arial" panose="020B0604020202020204" pitchFamily="34" charset="0"/>
                <a:ea typeface="+mn-ea"/>
                <a:cs typeface="Arial" panose="020B0604020202020204" pitchFamily="34" charset="0"/>
              </a:rPr>
              <a:t>+</a:t>
            </a:r>
            <a:r>
              <a:rPr kumimoji="0" lang="en-US" sz="788" b="1" i="0" u="none" strike="noStrike" kern="1200" cap="none" spc="0" normalizeH="0" baseline="0" noProof="0" dirty="0">
                <a:ln>
                  <a:noFill/>
                </a:ln>
                <a:solidFill>
                  <a:srgbClr val="2FC9FF"/>
                </a:solidFill>
                <a:effectLst/>
                <a:uLnTx/>
                <a:uFillTx/>
                <a:latin typeface="Arial" panose="020B0604020202020204" pitchFamily="34" charset="0"/>
                <a:ea typeface="+mn-ea"/>
                <a:cs typeface="Arial" panose="020B0604020202020204" pitchFamily="34" charset="0"/>
              </a:rPr>
              <a:t>-ATPase</a:t>
            </a:r>
          </a:p>
        </p:txBody>
      </p:sp>
      <p:sp>
        <p:nvSpPr>
          <p:cNvPr id="23" name="TextBox 22">
            <a:extLst>
              <a:ext uri="{FF2B5EF4-FFF2-40B4-BE49-F238E27FC236}">
                <a16:creationId xmlns:a16="http://schemas.microsoft.com/office/drawing/2014/main" id="{E7D05AE7-B728-43F1-A00C-D34766C7492A}"/>
              </a:ext>
            </a:extLst>
          </p:cNvPr>
          <p:cNvSpPr txBox="1"/>
          <p:nvPr/>
        </p:nvSpPr>
        <p:spPr>
          <a:xfrm>
            <a:off x="3080219" y="4927158"/>
            <a:ext cx="864354" cy="213585"/>
          </a:xfrm>
          <a:prstGeom prst="rect">
            <a:avLst/>
          </a:prstGeom>
          <a:noFill/>
        </p:spPr>
        <p:txBody>
          <a:bodyPr wrap="square" lIns="0" r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srgbClr val="70AD47"/>
                </a:solidFill>
                <a:effectLst/>
                <a:uLnTx/>
                <a:uFillTx/>
                <a:latin typeface="Arial" panose="020B0604020202020204" pitchFamily="34" charset="0"/>
                <a:ea typeface="+mn-ea"/>
                <a:cs typeface="Arial" panose="020B0604020202020204" pitchFamily="34" charset="0"/>
              </a:rPr>
              <a:t>Na</a:t>
            </a:r>
            <a:r>
              <a:rPr kumimoji="0" lang="en-US" sz="788" b="1" i="0" u="none" strike="noStrike" kern="1200" cap="none" spc="0" normalizeH="0" baseline="30000" noProof="0" dirty="0">
                <a:ln>
                  <a:noFill/>
                </a:ln>
                <a:solidFill>
                  <a:srgbClr val="70AD47"/>
                </a:solidFill>
                <a:effectLst/>
                <a:uLnTx/>
                <a:uFillTx/>
                <a:latin typeface="Arial" panose="020B0604020202020204" pitchFamily="34" charset="0"/>
                <a:ea typeface="+mn-ea"/>
                <a:cs typeface="Arial" panose="020B0604020202020204" pitchFamily="34" charset="0"/>
              </a:rPr>
              <a:t>+</a:t>
            </a:r>
            <a:r>
              <a:rPr kumimoji="0" lang="en-US" sz="788" b="1" i="0" u="none" strike="noStrike" kern="1200" cap="none" spc="0" normalizeH="0" baseline="0" noProof="0" dirty="0">
                <a:ln>
                  <a:noFill/>
                </a:ln>
                <a:solidFill>
                  <a:srgbClr val="70AD47"/>
                </a:solidFill>
                <a:effectLst/>
                <a:uLnTx/>
                <a:uFillTx/>
                <a:latin typeface="Arial" panose="020B0604020202020204" pitchFamily="34" charset="0"/>
                <a:ea typeface="+mn-ea"/>
                <a:cs typeface="Arial" panose="020B0604020202020204" pitchFamily="34" charset="0"/>
              </a:rPr>
              <a:t>/H</a:t>
            </a:r>
            <a:r>
              <a:rPr kumimoji="0" lang="en-US" sz="788" b="1" i="0" u="none" strike="noStrike" kern="1200" cap="none" spc="0" normalizeH="0" baseline="30000" noProof="0" dirty="0">
                <a:ln>
                  <a:noFill/>
                </a:ln>
                <a:solidFill>
                  <a:srgbClr val="70AD47"/>
                </a:solidFill>
                <a:effectLst/>
                <a:uLnTx/>
                <a:uFillTx/>
                <a:latin typeface="Arial" panose="020B0604020202020204" pitchFamily="34" charset="0"/>
                <a:ea typeface="+mn-ea"/>
                <a:cs typeface="Arial" panose="020B0604020202020204" pitchFamily="34" charset="0"/>
              </a:rPr>
              <a:t>+</a:t>
            </a:r>
            <a:r>
              <a:rPr kumimoji="0" lang="en-US" sz="788" b="1" i="0" u="none" strike="noStrike" kern="1200" cap="none" spc="0" normalizeH="0" baseline="0" noProof="0" dirty="0">
                <a:ln>
                  <a:noFill/>
                </a:ln>
                <a:solidFill>
                  <a:srgbClr val="70AD47"/>
                </a:solidFill>
                <a:effectLst/>
                <a:uLnTx/>
                <a:uFillTx/>
                <a:latin typeface="Arial" panose="020B0604020202020204" pitchFamily="34" charset="0"/>
                <a:ea typeface="+mn-ea"/>
                <a:cs typeface="Arial" panose="020B0604020202020204" pitchFamily="34" charset="0"/>
              </a:rPr>
              <a:t> Exchanger</a:t>
            </a:r>
          </a:p>
        </p:txBody>
      </p:sp>
      <p:sp>
        <p:nvSpPr>
          <p:cNvPr id="21" name="Rectangle: Rounded Corners 20">
            <a:extLst>
              <a:ext uri="{FF2B5EF4-FFF2-40B4-BE49-F238E27FC236}">
                <a16:creationId xmlns:a16="http://schemas.microsoft.com/office/drawing/2014/main" id="{10FA71C0-6AF6-4998-92CF-D4B99C83872C}"/>
              </a:ext>
            </a:extLst>
          </p:cNvPr>
          <p:cNvSpPr/>
          <p:nvPr/>
        </p:nvSpPr>
        <p:spPr>
          <a:xfrm>
            <a:off x="4819510" y="2323448"/>
            <a:ext cx="1401417" cy="1666372"/>
          </a:xfrm>
          <a:prstGeom prst="round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F0A9B586-2A51-41EC-9D5D-886470F01A3D}"/>
              </a:ext>
            </a:extLst>
          </p:cNvPr>
          <p:cNvSpPr txBox="1"/>
          <p:nvPr/>
        </p:nvSpPr>
        <p:spPr>
          <a:xfrm>
            <a:off x="4064474" y="2270421"/>
            <a:ext cx="716727"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lumen</a:t>
            </a:r>
          </a:p>
        </p:txBody>
      </p:sp>
      <p:sp>
        <p:nvSpPr>
          <p:cNvPr id="26" name="TextBox 25">
            <a:extLst>
              <a:ext uri="{FF2B5EF4-FFF2-40B4-BE49-F238E27FC236}">
                <a16:creationId xmlns:a16="http://schemas.microsoft.com/office/drawing/2014/main" id="{800F13D3-F9D1-4DB2-BD6E-077E75A687F0}"/>
              </a:ext>
            </a:extLst>
          </p:cNvPr>
          <p:cNvSpPr txBox="1"/>
          <p:nvPr/>
        </p:nvSpPr>
        <p:spPr>
          <a:xfrm>
            <a:off x="6184322" y="2271858"/>
            <a:ext cx="716727"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bath</a:t>
            </a:r>
          </a:p>
        </p:txBody>
      </p:sp>
      <p:sp>
        <p:nvSpPr>
          <p:cNvPr id="25" name="Oval 24">
            <a:extLst>
              <a:ext uri="{FF2B5EF4-FFF2-40B4-BE49-F238E27FC236}">
                <a16:creationId xmlns:a16="http://schemas.microsoft.com/office/drawing/2014/main" id="{D78E28F2-B407-463E-89D6-5A3D7BEAAA4C}"/>
              </a:ext>
            </a:extLst>
          </p:cNvPr>
          <p:cNvSpPr/>
          <p:nvPr/>
        </p:nvSpPr>
        <p:spPr>
          <a:xfrm>
            <a:off x="4666294" y="2786242"/>
            <a:ext cx="283662" cy="27699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0AD7ED90-44FC-4A86-B9BA-E2CECE5B9D41}"/>
              </a:ext>
            </a:extLst>
          </p:cNvPr>
          <p:cNvSpPr txBox="1"/>
          <p:nvPr/>
        </p:nvSpPr>
        <p:spPr>
          <a:xfrm>
            <a:off x="4852656" y="2351299"/>
            <a:ext cx="1331665"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CCD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intercalated cell (type A)</a:t>
            </a:r>
          </a:p>
        </p:txBody>
      </p:sp>
      <p:cxnSp>
        <p:nvCxnSpPr>
          <p:cNvPr id="31" name="Straight Arrow Connector 30">
            <a:extLst>
              <a:ext uri="{FF2B5EF4-FFF2-40B4-BE49-F238E27FC236}">
                <a16:creationId xmlns:a16="http://schemas.microsoft.com/office/drawing/2014/main" id="{E8E0FB46-53D5-4CF2-BBA1-2E5E67A24566}"/>
              </a:ext>
            </a:extLst>
          </p:cNvPr>
          <p:cNvCxnSpPr>
            <a:cxnSpLocks/>
          </p:cNvCxnSpPr>
          <p:nvPr/>
        </p:nvCxnSpPr>
        <p:spPr>
          <a:xfrm flipH="1">
            <a:off x="4481708" y="2926330"/>
            <a:ext cx="620910" cy="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034E4ED-1955-400A-AAED-F412FE30E253}"/>
              </a:ext>
            </a:extLst>
          </p:cNvPr>
          <p:cNvSpPr txBox="1"/>
          <p:nvPr/>
        </p:nvSpPr>
        <p:spPr>
          <a:xfrm>
            <a:off x="4320128" y="2821621"/>
            <a:ext cx="542924" cy="230832"/>
          </a:xfrm>
          <a:prstGeom prst="rect">
            <a:avLst/>
          </a:prstGeom>
          <a:noFill/>
        </p:spPr>
        <p:txBody>
          <a:bodyPr wrap="square" lIns="0" r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a:t>
            </a:r>
            <a:r>
              <a:rPr kumimoji="0" lang="en-US" sz="9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6" name="Oval 35">
            <a:extLst>
              <a:ext uri="{FF2B5EF4-FFF2-40B4-BE49-F238E27FC236}">
                <a16:creationId xmlns:a16="http://schemas.microsoft.com/office/drawing/2014/main" id="{52392464-7FCD-4F3B-8FD5-71B1E9DB2ABA}"/>
              </a:ext>
            </a:extLst>
          </p:cNvPr>
          <p:cNvSpPr/>
          <p:nvPr/>
        </p:nvSpPr>
        <p:spPr>
          <a:xfrm>
            <a:off x="4678571" y="3361171"/>
            <a:ext cx="283662" cy="276999"/>
          </a:xfrm>
          <a:prstGeom prst="ellipse">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Arrow Connector 36">
            <a:extLst>
              <a:ext uri="{FF2B5EF4-FFF2-40B4-BE49-F238E27FC236}">
                <a16:creationId xmlns:a16="http://schemas.microsoft.com/office/drawing/2014/main" id="{29F1529A-34C6-4542-BE74-F448BFCA641E}"/>
              </a:ext>
            </a:extLst>
          </p:cNvPr>
          <p:cNvCxnSpPr>
            <a:cxnSpLocks/>
          </p:cNvCxnSpPr>
          <p:nvPr/>
        </p:nvCxnSpPr>
        <p:spPr>
          <a:xfrm flipH="1">
            <a:off x="4493985" y="3376216"/>
            <a:ext cx="620910" cy="0"/>
          </a:xfrm>
          <a:prstGeom prst="straightConnector1">
            <a:avLst/>
          </a:prstGeom>
          <a:ln w="381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AA47F2B-E879-450B-893C-A49A48EF17AE}"/>
              </a:ext>
            </a:extLst>
          </p:cNvPr>
          <p:cNvSpPr txBox="1"/>
          <p:nvPr/>
        </p:nvSpPr>
        <p:spPr>
          <a:xfrm>
            <a:off x="4332404" y="3271506"/>
            <a:ext cx="230513" cy="230832"/>
          </a:xfrm>
          <a:prstGeom prst="rect">
            <a:avLst/>
          </a:prstGeom>
          <a:noFill/>
        </p:spPr>
        <p:txBody>
          <a:bodyPr wrap="square" lIns="0" r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a:t>
            </a:r>
            <a:r>
              <a:rPr kumimoji="0" lang="en-US" sz="9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39" name="Straight Arrow Connector 38">
            <a:extLst>
              <a:ext uri="{FF2B5EF4-FFF2-40B4-BE49-F238E27FC236}">
                <a16:creationId xmlns:a16="http://schemas.microsoft.com/office/drawing/2014/main" id="{38DB7098-FFC9-440F-8309-3FBAEAFC1915}"/>
              </a:ext>
            </a:extLst>
          </p:cNvPr>
          <p:cNvCxnSpPr>
            <a:cxnSpLocks/>
          </p:cNvCxnSpPr>
          <p:nvPr/>
        </p:nvCxnSpPr>
        <p:spPr>
          <a:xfrm>
            <a:off x="4523405" y="3638258"/>
            <a:ext cx="610842" cy="0"/>
          </a:xfrm>
          <a:prstGeom prst="straightConnector1">
            <a:avLst/>
          </a:prstGeom>
          <a:ln w="381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AE234E5-DCEF-4C66-BB43-A6DD1A991299}"/>
              </a:ext>
            </a:extLst>
          </p:cNvPr>
          <p:cNvSpPr txBox="1"/>
          <p:nvPr/>
        </p:nvSpPr>
        <p:spPr>
          <a:xfrm>
            <a:off x="5150266" y="3522568"/>
            <a:ext cx="230513" cy="230832"/>
          </a:xfrm>
          <a:prstGeom prst="rect">
            <a:avLst/>
          </a:prstGeom>
          <a:noFill/>
        </p:spPr>
        <p:txBody>
          <a:bodyPr wrap="square" lIns="0" r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K</a:t>
            </a:r>
            <a:r>
              <a:rPr kumimoji="0" lang="en-US" sz="900" b="1" i="0" u="none" strike="noStrike" kern="1200" cap="none" spc="0" normalizeH="0" baseline="30000" noProof="0" dirty="0">
                <a:ln>
                  <a:noFill/>
                </a:ln>
                <a:solidFill>
                  <a:srgbClr val="00B0F0"/>
                </a:solidFill>
                <a:effectLst/>
                <a:uLnTx/>
                <a:uFillTx/>
                <a:latin typeface="Arial" panose="020B0604020202020204" pitchFamily="34" charset="0"/>
                <a:ea typeface="+mn-ea"/>
                <a:cs typeface="Arial" panose="020B0604020202020204" pitchFamily="34" charset="0"/>
              </a:rPr>
              <a:t>+</a:t>
            </a:r>
            <a:endParaRPr kumimoji="0" lang="en-US" sz="9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
        <p:nvSpPr>
          <p:cNvPr id="46" name="Oval 45">
            <a:extLst>
              <a:ext uri="{FF2B5EF4-FFF2-40B4-BE49-F238E27FC236}">
                <a16:creationId xmlns:a16="http://schemas.microsoft.com/office/drawing/2014/main" id="{6A421A89-9F9C-42A7-91DE-E2B18157CC70}"/>
              </a:ext>
            </a:extLst>
          </p:cNvPr>
          <p:cNvSpPr/>
          <p:nvPr/>
        </p:nvSpPr>
        <p:spPr>
          <a:xfrm>
            <a:off x="6090481" y="3305767"/>
            <a:ext cx="283662" cy="276999"/>
          </a:xfrm>
          <a:prstGeom prst="ellipse">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Arrow Connector 46">
            <a:extLst>
              <a:ext uri="{FF2B5EF4-FFF2-40B4-BE49-F238E27FC236}">
                <a16:creationId xmlns:a16="http://schemas.microsoft.com/office/drawing/2014/main" id="{9FA91ECE-6105-4AB9-8413-2107FCC7C13E}"/>
              </a:ext>
            </a:extLst>
          </p:cNvPr>
          <p:cNvCxnSpPr>
            <a:cxnSpLocks/>
          </p:cNvCxnSpPr>
          <p:nvPr/>
        </p:nvCxnSpPr>
        <p:spPr>
          <a:xfrm flipH="1">
            <a:off x="5905895" y="3330337"/>
            <a:ext cx="620910" cy="0"/>
          </a:xfrm>
          <a:prstGeom prst="straightConnector1">
            <a:avLst/>
          </a:prstGeom>
          <a:ln w="3810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8329273-42AF-4983-881C-FEB8E746AA2C}"/>
              </a:ext>
            </a:extLst>
          </p:cNvPr>
          <p:cNvSpPr txBox="1"/>
          <p:nvPr/>
        </p:nvSpPr>
        <p:spPr>
          <a:xfrm>
            <a:off x="6562247" y="3453597"/>
            <a:ext cx="219095" cy="230832"/>
          </a:xfrm>
          <a:prstGeom prst="rect">
            <a:avLst/>
          </a:prstGeom>
          <a:noFill/>
        </p:spPr>
        <p:txBody>
          <a:bodyPr wrap="square" lIns="0" r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a:t>
            </a:r>
            <a:r>
              <a:rPr kumimoji="0" lang="en-US" sz="9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49" name="Straight Arrow Connector 48">
            <a:extLst>
              <a:ext uri="{FF2B5EF4-FFF2-40B4-BE49-F238E27FC236}">
                <a16:creationId xmlns:a16="http://schemas.microsoft.com/office/drawing/2014/main" id="{828DC051-1669-4E28-B8C5-F9AEB27C7019}"/>
              </a:ext>
            </a:extLst>
          </p:cNvPr>
          <p:cNvCxnSpPr>
            <a:cxnSpLocks/>
          </p:cNvCxnSpPr>
          <p:nvPr/>
        </p:nvCxnSpPr>
        <p:spPr>
          <a:xfrm>
            <a:off x="5935315" y="3582854"/>
            <a:ext cx="610842" cy="0"/>
          </a:xfrm>
          <a:prstGeom prst="straightConnector1">
            <a:avLst/>
          </a:prstGeom>
          <a:ln w="3810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C22D0F8-B365-46AA-A9F8-D44E605EE1FA}"/>
              </a:ext>
            </a:extLst>
          </p:cNvPr>
          <p:cNvSpPr txBox="1"/>
          <p:nvPr/>
        </p:nvSpPr>
        <p:spPr>
          <a:xfrm>
            <a:off x="5695558" y="3206011"/>
            <a:ext cx="324454" cy="230832"/>
          </a:xfrm>
          <a:prstGeom prst="rect">
            <a:avLst/>
          </a:prstGeom>
          <a:noFill/>
        </p:spPr>
        <p:txBody>
          <a:bodyPr wrap="square" lIns="0" r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0AD47"/>
                </a:solidFill>
                <a:effectLst/>
                <a:uLnTx/>
                <a:uFillTx/>
                <a:latin typeface="Arial" panose="020B0604020202020204" pitchFamily="34" charset="0"/>
                <a:ea typeface="+mn-ea"/>
                <a:cs typeface="Arial" panose="020B0604020202020204" pitchFamily="34" charset="0"/>
              </a:rPr>
              <a:t>Na</a:t>
            </a:r>
            <a:r>
              <a:rPr kumimoji="0" lang="en-US" sz="900" b="1" i="0" u="none" strike="noStrike" kern="1200" cap="none" spc="0" normalizeH="0" baseline="30000" noProof="0" dirty="0">
                <a:ln>
                  <a:noFill/>
                </a:ln>
                <a:solidFill>
                  <a:srgbClr val="70AD47"/>
                </a:solidFill>
                <a:effectLst/>
                <a:uLnTx/>
                <a:uFillTx/>
                <a:latin typeface="Arial" panose="020B0604020202020204" pitchFamily="34" charset="0"/>
                <a:ea typeface="+mn-ea"/>
                <a:cs typeface="Arial" panose="020B0604020202020204" pitchFamily="34" charset="0"/>
              </a:rPr>
              <a:t>+</a:t>
            </a:r>
            <a:endParaRPr kumimoji="0" lang="en-US" sz="900" b="1" i="0" u="none" strike="noStrike" kern="1200" cap="none" spc="0" normalizeH="0" baseline="0" noProof="0" dirty="0">
              <a:ln>
                <a:noFill/>
              </a:ln>
              <a:solidFill>
                <a:srgbClr val="70AD47"/>
              </a:solidFill>
              <a:effectLst/>
              <a:uLnTx/>
              <a:uFillTx/>
              <a:latin typeface="Arial" panose="020B0604020202020204" pitchFamily="34" charset="0"/>
              <a:ea typeface="+mn-ea"/>
              <a:cs typeface="Arial" panose="020B0604020202020204" pitchFamily="34" charset="0"/>
            </a:endParaRPr>
          </a:p>
        </p:txBody>
      </p:sp>
      <p:pic>
        <p:nvPicPr>
          <p:cNvPr id="1029" name="Picture 1028">
            <a:extLst>
              <a:ext uri="{FF2B5EF4-FFF2-40B4-BE49-F238E27FC236}">
                <a16:creationId xmlns:a16="http://schemas.microsoft.com/office/drawing/2014/main" id="{993EE60D-7A18-4CCC-846D-2C3288C63E7C}"/>
              </a:ext>
            </a:extLst>
          </p:cNvPr>
          <p:cNvPicPr>
            <a:picLocks noChangeAspect="1"/>
          </p:cNvPicPr>
          <p:nvPr/>
        </p:nvPicPr>
        <p:blipFill rotWithShape="1">
          <a:blip r:embed="rId5"/>
          <a:srcRect t="50262"/>
          <a:stretch/>
        </p:blipFill>
        <p:spPr>
          <a:xfrm>
            <a:off x="4792163" y="2008850"/>
            <a:ext cx="1444877" cy="326052"/>
          </a:xfrm>
          <a:prstGeom prst="rect">
            <a:avLst/>
          </a:prstGeom>
        </p:spPr>
      </p:pic>
      <p:pic>
        <p:nvPicPr>
          <p:cNvPr id="52" name="Picture 51">
            <a:extLst>
              <a:ext uri="{FF2B5EF4-FFF2-40B4-BE49-F238E27FC236}">
                <a16:creationId xmlns:a16="http://schemas.microsoft.com/office/drawing/2014/main" id="{6AA0934A-B03D-4064-A87F-554A42BC2E01}"/>
              </a:ext>
            </a:extLst>
          </p:cNvPr>
          <p:cNvPicPr>
            <a:picLocks noChangeAspect="1"/>
          </p:cNvPicPr>
          <p:nvPr/>
        </p:nvPicPr>
        <p:blipFill rotWithShape="1">
          <a:blip r:embed="rId5"/>
          <a:srcRect t="61386"/>
          <a:stretch/>
        </p:blipFill>
        <p:spPr>
          <a:xfrm rot="10800000">
            <a:off x="4824082" y="3976067"/>
            <a:ext cx="1444877" cy="289788"/>
          </a:xfrm>
          <a:prstGeom prst="rect">
            <a:avLst/>
          </a:prstGeom>
        </p:spPr>
      </p:pic>
      <p:pic>
        <p:nvPicPr>
          <p:cNvPr id="32" name="Picture 31">
            <a:extLst>
              <a:ext uri="{FF2B5EF4-FFF2-40B4-BE49-F238E27FC236}">
                <a16:creationId xmlns:a16="http://schemas.microsoft.com/office/drawing/2014/main" id="{C5BCA561-0483-5649-9A9D-2B3BCD5B1C9D}"/>
              </a:ext>
            </a:extLst>
          </p:cNvPr>
          <p:cNvPicPr>
            <a:picLocks noChangeAspect="1"/>
          </p:cNvPicPr>
          <p:nvPr/>
        </p:nvPicPr>
        <p:blipFill rotWithShape="1">
          <a:blip r:embed="rId6"/>
          <a:srcRect t="-1236" b="8128"/>
          <a:stretch/>
        </p:blipFill>
        <p:spPr>
          <a:xfrm>
            <a:off x="158503" y="221821"/>
            <a:ext cx="628650" cy="585325"/>
          </a:xfrm>
          <a:prstGeom prst="rect">
            <a:avLst/>
          </a:prstGeom>
          <a:ln>
            <a:solidFill>
              <a:schemeClr val="bg1"/>
            </a:solidFill>
          </a:ln>
        </p:spPr>
      </p:pic>
      <p:sp>
        <p:nvSpPr>
          <p:cNvPr id="33" name="Title 1"/>
          <p:cNvSpPr>
            <a:spLocks noGrp="1"/>
          </p:cNvSpPr>
          <p:nvPr>
            <p:ph type="title"/>
          </p:nvPr>
        </p:nvSpPr>
        <p:spPr>
          <a:xfrm>
            <a:off x="457199" y="158203"/>
            <a:ext cx="8191857" cy="902570"/>
          </a:xfrm>
        </p:spPr>
        <p:txBody>
          <a:bodyPr>
            <a:normAutofit/>
          </a:bodyPr>
          <a:lstStyle/>
          <a:p>
            <a:pPr algn="ctr"/>
            <a:r>
              <a:rPr lang="en-US" sz="2400" b="1" dirty="0">
                <a:latin typeface="Arial" panose="020B0604020202020204" pitchFamily="34" charset="0"/>
                <a:cs typeface="Arial" panose="020B0604020202020204" pitchFamily="34" charset="0"/>
              </a:rPr>
              <a:t>Assays for H</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transport: Na</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/H</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exchange and H</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-ATPase activity in tubules microperfused </a:t>
            </a:r>
            <a:r>
              <a:rPr lang="en-US" sz="2400" b="1" i="1" dirty="0">
                <a:latin typeface="Arial" panose="020B0604020202020204" pitchFamily="34" charset="0"/>
                <a:cs typeface="Arial" panose="020B0604020202020204" pitchFamily="34" charset="0"/>
              </a:rPr>
              <a:t>in vitro</a:t>
            </a:r>
            <a:endParaRPr lang="en-US" sz="2400" b="1" i="1" baseline="30000" dirty="0">
              <a:latin typeface="Arial" panose="020B0604020202020204" pitchFamily="34" charset="0"/>
              <a:cs typeface="Arial" panose="020B0604020202020204" pitchFamily="34" charset="0"/>
            </a:endParaRPr>
          </a:p>
        </p:txBody>
      </p:sp>
      <p:sp>
        <p:nvSpPr>
          <p:cNvPr id="40" name="Slide Number Placeholder 3"/>
          <p:cNvSpPr>
            <a:spLocks noGrp="1"/>
          </p:cNvSpPr>
          <p:nvPr>
            <p:ph type="sldNum" sz="quarter" idx="12"/>
          </p:nvPr>
        </p:nvSpPr>
        <p:spPr>
          <a:xfrm>
            <a:off x="6457950" y="626880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Satlin, Mount Sinai</a:t>
            </a:r>
          </a:p>
        </p:txBody>
      </p:sp>
      <p:sp>
        <p:nvSpPr>
          <p:cNvPr id="42" name="テキスト ボックス 8">
            <a:extLst>
              <a:ext uri="{FF2B5EF4-FFF2-40B4-BE49-F238E27FC236}">
                <a16:creationId xmlns:a16="http://schemas.microsoft.com/office/drawing/2014/main" id="{6D7405E1-C0BF-4E8D-A87A-C3BAB8BC7155}"/>
              </a:ext>
            </a:extLst>
          </p:cNvPr>
          <p:cNvSpPr txBox="1"/>
          <p:nvPr/>
        </p:nvSpPr>
        <p:spPr>
          <a:xfrm>
            <a:off x="4374603" y="4614258"/>
            <a:ext cx="437528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The detailed protocol is available 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Liu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et al</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Luminal flow modulates H</a:t>
            </a:r>
            <a:r>
              <a:rPr kumimoji="0" lang="en-US" sz="16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-ATPase activity in the cortical collecting duct (CCD). </a:t>
            </a: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 J. Physiol. Renal 2012.</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https://doi.org/10.1152/ajprenal.00179.2011</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Tree>
    <p:extLst>
      <p:ext uri="{BB962C8B-B14F-4D97-AF65-F5344CB8AC3E}">
        <p14:creationId xmlns:p14="http://schemas.microsoft.com/office/powerpoint/2010/main" val="2116875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E13404C-9E39-4DCA-B60D-814C6342CF8A}"/>
              </a:ext>
            </a:extLst>
          </p:cNvPr>
          <p:cNvPicPr>
            <a:picLocks noChangeAspect="1"/>
          </p:cNvPicPr>
          <p:nvPr/>
        </p:nvPicPr>
        <p:blipFill rotWithShape="1">
          <a:blip r:embed="rId2"/>
          <a:srcRect t="12414"/>
          <a:stretch/>
        </p:blipFill>
        <p:spPr>
          <a:xfrm>
            <a:off x="4710844" y="1360319"/>
            <a:ext cx="4151376" cy="3171486"/>
          </a:xfrm>
          <a:prstGeom prst="rect">
            <a:avLst/>
          </a:prstGeom>
        </p:spPr>
      </p:pic>
      <p:pic>
        <p:nvPicPr>
          <p:cNvPr id="18" name="Picture 17">
            <a:extLst>
              <a:ext uri="{FF2B5EF4-FFF2-40B4-BE49-F238E27FC236}">
                <a16:creationId xmlns:a16="http://schemas.microsoft.com/office/drawing/2014/main" id="{61400F06-0692-4DC6-B0DA-24747B0DA7D7}"/>
              </a:ext>
            </a:extLst>
          </p:cNvPr>
          <p:cNvPicPr>
            <a:picLocks noChangeAspect="1"/>
          </p:cNvPicPr>
          <p:nvPr/>
        </p:nvPicPr>
        <p:blipFill rotWithShape="1">
          <a:blip r:embed="rId3"/>
          <a:srcRect t="10908"/>
          <a:stretch/>
        </p:blipFill>
        <p:spPr>
          <a:xfrm>
            <a:off x="158307" y="1312610"/>
            <a:ext cx="4151376" cy="3215871"/>
          </a:xfrm>
          <a:prstGeom prst="rect">
            <a:avLst/>
          </a:prstGeom>
        </p:spPr>
      </p:pic>
      <p:sp>
        <p:nvSpPr>
          <p:cNvPr id="46" name="Rectangle 45">
            <a:extLst>
              <a:ext uri="{FF2B5EF4-FFF2-40B4-BE49-F238E27FC236}">
                <a16:creationId xmlns:a16="http://schemas.microsoft.com/office/drawing/2014/main" id="{B8DF5CF3-6345-4664-AC31-2635A9720F53}"/>
              </a:ext>
            </a:extLst>
          </p:cNvPr>
          <p:cNvSpPr/>
          <p:nvPr/>
        </p:nvSpPr>
        <p:spPr>
          <a:xfrm>
            <a:off x="787153" y="4905279"/>
            <a:ext cx="7665732" cy="147732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Preliminary data suggest that “young” BCECF-loaded tubules isolated from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superfused</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organoids and microperfused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vitro</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exhibit apical and basolateral Na</a:t>
            </a:r>
            <a:r>
              <a:rPr kumimoji="0" 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exchange activity, consistent with a proximal tubule phenotype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 not demonstrate H</a:t>
            </a:r>
            <a:r>
              <a:rPr kumimoji="0" 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-ATPase or H</a:t>
            </a:r>
            <a:r>
              <a:rPr kumimoji="0" 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t>
            </a:r>
            <a:r>
              <a:rPr kumimoji="0" 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-ATPase </a:t>
            </a:r>
          </a:p>
        </p:txBody>
      </p:sp>
      <p:graphicFrame>
        <p:nvGraphicFramePr>
          <p:cNvPr id="8" name="Table 9">
            <a:extLst>
              <a:ext uri="{FF2B5EF4-FFF2-40B4-BE49-F238E27FC236}">
                <a16:creationId xmlns:a16="http://schemas.microsoft.com/office/drawing/2014/main" id="{6071B427-E5F8-4457-B29D-10D2CA7FBC89}"/>
              </a:ext>
            </a:extLst>
          </p:cNvPr>
          <p:cNvGraphicFramePr>
            <a:graphicFrameLocks noGrp="1"/>
          </p:cNvGraphicFramePr>
          <p:nvPr/>
        </p:nvGraphicFramePr>
        <p:xfrm>
          <a:off x="5342323" y="1556121"/>
          <a:ext cx="3309308" cy="137160"/>
        </p:xfrm>
        <a:graphic>
          <a:graphicData uri="http://schemas.openxmlformats.org/drawingml/2006/table">
            <a:tbl>
              <a:tblPr firstRow="1" bandRow="1">
                <a:tableStyleId>{5940675A-B579-460E-94D1-54222C63F5DA}</a:tableStyleId>
              </a:tblPr>
              <a:tblGrid>
                <a:gridCol w="287512">
                  <a:extLst>
                    <a:ext uri="{9D8B030D-6E8A-4147-A177-3AD203B41FA5}">
                      <a16:colId xmlns:a16="http://schemas.microsoft.com/office/drawing/2014/main" val="1377442882"/>
                    </a:ext>
                  </a:extLst>
                </a:gridCol>
                <a:gridCol w="263189">
                  <a:extLst>
                    <a:ext uri="{9D8B030D-6E8A-4147-A177-3AD203B41FA5}">
                      <a16:colId xmlns:a16="http://schemas.microsoft.com/office/drawing/2014/main" val="670527178"/>
                    </a:ext>
                  </a:extLst>
                </a:gridCol>
                <a:gridCol w="1323048">
                  <a:extLst>
                    <a:ext uri="{9D8B030D-6E8A-4147-A177-3AD203B41FA5}">
                      <a16:colId xmlns:a16="http://schemas.microsoft.com/office/drawing/2014/main" val="3086702793"/>
                    </a:ext>
                  </a:extLst>
                </a:gridCol>
                <a:gridCol w="958907">
                  <a:extLst>
                    <a:ext uri="{9D8B030D-6E8A-4147-A177-3AD203B41FA5}">
                      <a16:colId xmlns:a16="http://schemas.microsoft.com/office/drawing/2014/main" val="62412544"/>
                    </a:ext>
                  </a:extLst>
                </a:gridCol>
                <a:gridCol w="476652">
                  <a:extLst>
                    <a:ext uri="{9D8B030D-6E8A-4147-A177-3AD203B41FA5}">
                      <a16:colId xmlns:a16="http://schemas.microsoft.com/office/drawing/2014/main" val="3125624896"/>
                    </a:ext>
                  </a:extLst>
                </a:gridCol>
              </a:tblGrid>
              <a:tr h="136395">
                <a:tc>
                  <a:txBody>
                    <a:bodyPr/>
                    <a:lstStyle/>
                    <a:p>
                      <a:pPr algn="ctr"/>
                      <a:r>
                        <a:rPr lang="en-US" sz="900" b="1" dirty="0">
                          <a:latin typeface="Arial" panose="020B0604020202020204" pitchFamily="34" charset="0"/>
                          <a:cs typeface="Arial" panose="020B0604020202020204" pitchFamily="34" charset="0"/>
                        </a:rPr>
                        <a:t>L</a:t>
                      </a:r>
                      <a:r>
                        <a:rPr lang="en-US" sz="800" b="1" dirty="0">
                          <a:latin typeface="Arial" panose="020B0604020202020204" pitchFamily="34" charset="0"/>
                          <a:cs typeface="Arial" panose="020B0604020202020204" pitchFamily="34" charset="0"/>
                        </a:rPr>
                        <a:t> </a:t>
                      </a:r>
                    </a:p>
                  </a:txBody>
                  <a:tcPr marL="0" marR="0" marT="0" marB="0" anchor="ctr">
                    <a:solidFill>
                      <a:srgbClr val="81DEFF"/>
                    </a:solidFill>
                  </a:tcPr>
                </a:tc>
                <a:tc>
                  <a:txBody>
                    <a:bodyPr/>
                    <a:lstStyle/>
                    <a:p>
                      <a:pPr algn="ctr"/>
                      <a:r>
                        <a:rPr lang="en-US" sz="900" b="1" dirty="0" err="1">
                          <a:latin typeface="Arial" panose="020B0604020202020204" pitchFamily="34" charset="0"/>
                          <a:cs typeface="Arial" panose="020B0604020202020204" pitchFamily="34" charset="0"/>
                        </a:rPr>
                        <a:t>NaR</a:t>
                      </a:r>
                      <a:endParaRPr lang="en-US" sz="900" b="1" dirty="0">
                        <a:latin typeface="Arial" panose="020B0604020202020204" pitchFamily="34" charset="0"/>
                        <a:cs typeface="Arial" panose="020B0604020202020204" pitchFamily="34" charset="0"/>
                      </a:endParaRPr>
                    </a:p>
                  </a:txBody>
                  <a:tcPr marL="0" marR="0" marT="0" marB="0" anchor="ctr">
                    <a:solidFill>
                      <a:srgbClr val="81DEFF"/>
                    </a:solidFill>
                  </a:tcPr>
                </a:tc>
                <a:tc>
                  <a:txBody>
                    <a:bodyPr/>
                    <a:lstStyle/>
                    <a:p>
                      <a:pPr algn="ctr"/>
                      <a:r>
                        <a:rPr lang="en-US" sz="900" b="1" dirty="0">
                          <a:latin typeface="Arial" panose="020B0604020202020204" pitchFamily="34" charset="0"/>
                          <a:cs typeface="Arial" panose="020B0604020202020204" pitchFamily="34" charset="0"/>
                        </a:rPr>
                        <a:t>0Na/0K</a:t>
                      </a:r>
                    </a:p>
                  </a:txBody>
                  <a:tcPr marL="0" marR="0" marT="0" marB="0" anchor="ctr">
                    <a:solidFill>
                      <a:srgbClr val="81DEFF"/>
                    </a:solidFill>
                  </a:tcPr>
                </a:tc>
                <a:tc>
                  <a:txBody>
                    <a:bodyPr/>
                    <a:lstStyle/>
                    <a:p>
                      <a:pPr algn="ctr"/>
                      <a:r>
                        <a:rPr lang="en-US" sz="900" b="1" dirty="0">
                          <a:latin typeface="Arial" panose="020B0604020202020204" pitchFamily="34" charset="0"/>
                          <a:cs typeface="Arial" panose="020B0604020202020204" pitchFamily="34" charset="0"/>
                        </a:rPr>
                        <a:t>0Na/5K</a:t>
                      </a:r>
                    </a:p>
                  </a:txBody>
                  <a:tcPr marL="0" marR="0" marT="0" marB="0" anchor="ctr">
                    <a:solidFill>
                      <a:srgbClr val="81DEFF"/>
                    </a:solidFill>
                  </a:tcPr>
                </a:tc>
                <a:tc>
                  <a:txBody>
                    <a:bodyPr/>
                    <a:lstStyle/>
                    <a:p>
                      <a:pPr algn="ctr"/>
                      <a:r>
                        <a:rPr lang="en-US" sz="900" b="1" dirty="0" err="1">
                          <a:latin typeface="Arial" panose="020B0604020202020204" pitchFamily="34" charset="0"/>
                          <a:cs typeface="Arial" panose="020B0604020202020204" pitchFamily="34" charset="0"/>
                        </a:rPr>
                        <a:t>NaR</a:t>
                      </a:r>
                      <a:endParaRPr lang="en-US" sz="900" b="1" dirty="0">
                        <a:latin typeface="Arial" panose="020B0604020202020204" pitchFamily="34" charset="0"/>
                        <a:cs typeface="Arial" panose="020B0604020202020204" pitchFamily="34" charset="0"/>
                      </a:endParaRPr>
                    </a:p>
                  </a:txBody>
                  <a:tcPr marL="0" marR="0" marT="0" marB="0" anchor="ctr">
                    <a:solidFill>
                      <a:srgbClr val="81DEFF"/>
                    </a:solidFill>
                  </a:tcPr>
                </a:tc>
                <a:extLst>
                  <a:ext uri="{0D108BD9-81ED-4DB2-BD59-A6C34878D82A}">
                    <a16:rowId xmlns:a16="http://schemas.microsoft.com/office/drawing/2014/main" val="2967472879"/>
                  </a:ext>
                </a:extLst>
              </a:tr>
            </a:tbl>
          </a:graphicData>
        </a:graphic>
      </p:graphicFrame>
      <p:graphicFrame>
        <p:nvGraphicFramePr>
          <p:cNvPr id="49" name="Table 9">
            <a:extLst>
              <a:ext uri="{FF2B5EF4-FFF2-40B4-BE49-F238E27FC236}">
                <a16:creationId xmlns:a16="http://schemas.microsoft.com/office/drawing/2014/main" id="{C973F1C0-DF88-4A1E-AC29-5D646CB1FAB3}"/>
              </a:ext>
            </a:extLst>
          </p:cNvPr>
          <p:cNvGraphicFramePr>
            <a:graphicFrameLocks noGrp="1"/>
          </p:cNvGraphicFramePr>
          <p:nvPr/>
        </p:nvGraphicFramePr>
        <p:xfrm>
          <a:off x="5348299" y="1703726"/>
          <a:ext cx="3309308" cy="137160"/>
        </p:xfrm>
        <a:graphic>
          <a:graphicData uri="http://schemas.openxmlformats.org/drawingml/2006/table">
            <a:tbl>
              <a:tblPr firstRow="1" bandRow="1">
                <a:tableStyleId>{5940675A-B579-460E-94D1-54222C63F5DA}</a:tableStyleId>
              </a:tblPr>
              <a:tblGrid>
                <a:gridCol w="277595">
                  <a:extLst>
                    <a:ext uri="{9D8B030D-6E8A-4147-A177-3AD203B41FA5}">
                      <a16:colId xmlns:a16="http://schemas.microsoft.com/office/drawing/2014/main" val="1377442882"/>
                    </a:ext>
                  </a:extLst>
                </a:gridCol>
                <a:gridCol w="773738">
                  <a:extLst>
                    <a:ext uri="{9D8B030D-6E8A-4147-A177-3AD203B41FA5}">
                      <a16:colId xmlns:a16="http://schemas.microsoft.com/office/drawing/2014/main" val="670527178"/>
                    </a:ext>
                  </a:extLst>
                </a:gridCol>
                <a:gridCol w="272630">
                  <a:extLst>
                    <a:ext uri="{9D8B030D-6E8A-4147-A177-3AD203B41FA5}">
                      <a16:colId xmlns:a16="http://schemas.microsoft.com/office/drawing/2014/main" val="62412544"/>
                    </a:ext>
                  </a:extLst>
                </a:gridCol>
                <a:gridCol w="1213271">
                  <a:extLst>
                    <a:ext uri="{9D8B030D-6E8A-4147-A177-3AD203B41FA5}">
                      <a16:colId xmlns:a16="http://schemas.microsoft.com/office/drawing/2014/main" val="3125624896"/>
                    </a:ext>
                  </a:extLst>
                </a:gridCol>
                <a:gridCol w="772074">
                  <a:extLst>
                    <a:ext uri="{9D8B030D-6E8A-4147-A177-3AD203B41FA5}">
                      <a16:colId xmlns:a16="http://schemas.microsoft.com/office/drawing/2014/main" val="144807066"/>
                    </a:ext>
                  </a:extLst>
                </a:gridCol>
              </a:tblGrid>
              <a:tr h="120015">
                <a:tc>
                  <a:txBody>
                    <a:bodyPr/>
                    <a:lstStyle/>
                    <a:p>
                      <a:pPr algn="ctr"/>
                      <a:r>
                        <a:rPr lang="en-US" sz="900" b="1" dirty="0">
                          <a:latin typeface="Arial" panose="020B0604020202020204" pitchFamily="34" charset="0"/>
                          <a:cs typeface="Arial" panose="020B0604020202020204" pitchFamily="34" charset="0"/>
                        </a:rPr>
                        <a:t>B</a:t>
                      </a:r>
                    </a:p>
                  </a:txBody>
                  <a:tcPr marL="0" marR="0" marT="0" marB="0" anchor="ctr">
                    <a:solidFill>
                      <a:srgbClr val="92D050"/>
                    </a:solidFill>
                  </a:tcPr>
                </a:tc>
                <a:tc>
                  <a:txBody>
                    <a:bodyPr/>
                    <a:lstStyle/>
                    <a:p>
                      <a:pPr algn="ctr"/>
                      <a:r>
                        <a:rPr lang="en-US" sz="900" b="1" dirty="0" err="1">
                          <a:latin typeface="Arial" panose="020B0604020202020204" pitchFamily="34" charset="0"/>
                          <a:cs typeface="Arial" panose="020B0604020202020204" pitchFamily="34" charset="0"/>
                        </a:rPr>
                        <a:t>NaR</a:t>
                      </a:r>
                      <a:endParaRPr lang="en-US" sz="900" b="1" dirty="0">
                        <a:latin typeface="Arial" panose="020B0604020202020204" pitchFamily="34" charset="0"/>
                        <a:cs typeface="Arial" panose="020B0604020202020204" pitchFamily="34" charset="0"/>
                      </a:endParaRPr>
                    </a:p>
                  </a:txBody>
                  <a:tcPr marL="0" marR="0" marT="0" marB="0" anchor="ctr">
                    <a:solidFill>
                      <a:srgbClr val="92D050"/>
                    </a:solidFill>
                  </a:tcPr>
                </a:tc>
                <a:tc>
                  <a:txBody>
                    <a:bodyPr/>
                    <a:lstStyle/>
                    <a:p>
                      <a:pPr algn="ctr"/>
                      <a:r>
                        <a:rPr lang="en-US" sz="900" b="1" dirty="0">
                          <a:solidFill>
                            <a:srgbClr val="FF0000"/>
                          </a:solidFill>
                          <a:latin typeface="Arial" panose="020B0604020202020204" pitchFamily="34" charset="0"/>
                          <a:cs typeface="Arial" panose="020B0604020202020204" pitchFamily="34" charset="0"/>
                        </a:rPr>
                        <a:t>NH</a:t>
                      </a:r>
                      <a:r>
                        <a:rPr lang="en-US" sz="900" b="1" baseline="-25000" dirty="0">
                          <a:solidFill>
                            <a:srgbClr val="FF0000"/>
                          </a:solidFill>
                          <a:latin typeface="Arial" panose="020B0604020202020204" pitchFamily="34" charset="0"/>
                          <a:cs typeface="Arial" panose="020B0604020202020204" pitchFamily="34" charset="0"/>
                        </a:rPr>
                        <a:t>4</a:t>
                      </a:r>
                      <a:endParaRPr lang="en-US" sz="900" b="1" dirty="0">
                        <a:solidFill>
                          <a:srgbClr val="FF0000"/>
                        </a:solidFill>
                        <a:latin typeface="Arial" panose="020B0604020202020204" pitchFamily="34" charset="0"/>
                        <a:cs typeface="Arial" panose="020B0604020202020204" pitchFamily="34" charset="0"/>
                      </a:endParaRPr>
                    </a:p>
                  </a:txBody>
                  <a:tcPr marL="0" marR="0" marT="0" marB="0" anchor="ctr">
                    <a:solidFill>
                      <a:srgbClr val="92D050"/>
                    </a:solidFill>
                  </a:tcPr>
                </a:tc>
                <a:tc>
                  <a:txBody>
                    <a:bodyPr/>
                    <a:lstStyle/>
                    <a:p>
                      <a:pPr algn="ctr"/>
                      <a:r>
                        <a:rPr lang="en-US" sz="900" b="1" dirty="0">
                          <a:latin typeface="Arial" panose="020B0604020202020204" pitchFamily="34" charset="0"/>
                          <a:cs typeface="Arial" panose="020B0604020202020204" pitchFamily="34" charset="0"/>
                        </a:rPr>
                        <a:t>0Na/5K</a:t>
                      </a:r>
                    </a:p>
                  </a:txBody>
                  <a:tcPr marL="0" marR="0" marT="0" marB="0" anchor="ctr">
                    <a:solidFill>
                      <a:srgbClr val="92D050"/>
                    </a:solidFill>
                  </a:tcPr>
                </a:tc>
                <a:tc>
                  <a:txBody>
                    <a:bodyPr/>
                    <a:lstStyle/>
                    <a:p>
                      <a:pPr algn="ctr"/>
                      <a:r>
                        <a:rPr lang="en-US" sz="900" b="1" dirty="0" err="1">
                          <a:latin typeface="Arial" panose="020B0604020202020204" pitchFamily="34" charset="0"/>
                          <a:cs typeface="Arial" panose="020B0604020202020204" pitchFamily="34" charset="0"/>
                        </a:rPr>
                        <a:t>NaR</a:t>
                      </a:r>
                      <a:endParaRPr lang="en-US" sz="900" b="1" dirty="0">
                        <a:latin typeface="Arial" panose="020B0604020202020204" pitchFamily="34" charset="0"/>
                        <a:cs typeface="Arial" panose="020B0604020202020204" pitchFamily="34" charset="0"/>
                      </a:endParaRPr>
                    </a:p>
                  </a:txBody>
                  <a:tcPr marL="0" marR="0" marT="0" marB="0" anchor="ctr">
                    <a:solidFill>
                      <a:srgbClr val="92D050"/>
                    </a:solidFill>
                  </a:tcPr>
                </a:tc>
                <a:extLst>
                  <a:ext uri="{0D108BD9-81ED-4DB2-BD59-A6C34878D82A}">
                    <a16:rowId xmlns:a16="http://schemas.microsoft.com/office/drawing/2014/main" val="2967472879"/>
                  </a:ext>
                </a:extLst>
              </a:tr>
            </a:tbl>
          </a:graphicData>
        </a:graphic>
      </p:graphicFrame>
      <p:graphicFrame>
        <p:nvGraphicFramePr>
          <p:cNvPr id="50" name="Table 9">
            <a:extLst>
              <a:ext uri="{FF2B5EF4-FFF2-40B4-BE49-F238E27FC236}">
                <a16:creationId xmlns:a16="http://schemas.microsoft.com/office/drawing/2014/main" id="{DDFBB375-3887-4AB9-9267-A73990EADD84}"/>
              </a:ext>
            </a:extLst>
          </p:cNvPr>
          <p:cNvGraphicFramePr>
            <a:graphicFrameLocks noGrp="1"/>
          </p:cNvGraphicFramePr>
          <p:nvPr/>
        </p:nvGraphicFramePr>
        <p:xfrm>
          <a:off x="777485" y="1565578"/>
          <a:ext cx="2997484" cy="137160"/>
        </p:xfrm>
        <a:graphic>
          <a:graphicData uri="http://schemas.openxmlformats.org/drawingml/2006/table">
            <a:tbl>
              <a:tblPr firstRow="1" bandRow="1">
                <a:tableStyleId>{5940675A-B579-460E-94D1-54222C63F5DA}</a:tableStyleId>
              </a:tblPr>
              <a:tblGrid>
                <a:gridCol w="242888">
                  <a:extLst>
                    <a:ext uri="{9D8B030D-6E8A-4147-A177-3AD203B41FA5}">
                      <a16:colId xmlns:a16="http://schemas.microsoft.com/office/drawing/2014/main" val="1377442882"/>
                    </a:ext>
                  </a:extLst>
                </a:gridCol>
                <a:gridCol w="248142">
                  <a:extLst>
                    <a:ext uri="{9D8B030D-6E8A-4147-A177-3AD203B41FA5}">
                      <a16:colId xmlns:a16="http://schemas.microsoft.com/office/drawing/2014/main" val="670527178"/>
                    </a:ext>
                  </a:extLst>
                </a:gridCol>
                <a:gridCol w="1175206">
                  <a:extLst>
                    <a:ext uri="{9D8B030D-6E8A-4147-A177-3AD203B41FA5}">
                      <a16:colId xmlns:a16="http://schemas.microsoft.com/office/drawing/2014/main" val="3086702793"/>
                    </a:ext>
                  </a:extLst>
                </a:gridCol>
                <a:gridCol w="960874">
                  <a:extLst>
                    <a:ext uri="{9D8B030D-6E8A-4147-A177-3AD203B41FA5}">
                      <a16:colId xmlns:a16="http://schemas.microsoft.com/office/drawing/2014/main" val="62412544"/>
                    </a:ext>
                  </a:extLst>
                </a:gridCol>
                <a:gridCol w="370374">
                  <a:extLst>
                    <a:ext uri="{9D8B030D-6E8A-4147-A177-3AD203B41FA5}">
                      <a16:colId xmlns:a16="http://schemas.microsoft.com/office/drawing/2014/main" val="3125624896"/>
                    </a:ext>
                  </a:extLst>
                </a:gridCol>
              </a:tblGrid>
              <a:tr h="136395">
                <a:tc>
                  <a:txBody>
                    <a:bodyPr/>
                    <a:lstStyle/>
                    <a:p>
                      <a:pPr algn="ctr"/>
                      <a:r>
                        <a:rPr lang="en-US" sz="900" b="1" dirty="0">
                          <a:latin typeface="Arial" panose="020B0604020202020204" pitchFamily="34" charset="0"/>
                          <a:cs typeface="Arial" panose="020B0604020202020204" pitchFamily="34" charset="0"/>
                        </a:rPr>
                        <a:t>L</a:t>
                      </a:r>
                    </a:p>
                  </a:txBody>
                  <a:tcPr marL="0" marR="0" marT="0" marB="0" anchor="ctr">
                    <a:solidFill>
                      <a:srgbClr val="81DEFF"/>
                    </a:solidFill>
                  </a:tcPr>
                </a:tc>
                <a:tc>
                  <a:txBody>
                    <a:bodyPr/>
                    <a:lstStyle/>
                    <a:p>
                      <a:pPr algn="ctr"/>
                      <a:r>
                        <a:rPr lang="en-US" sz="900" b="1" dirty="0" err="1">
                          <a:latin typeface="Arial" panose="020B0604020202020204" pitchFamily="34" charset="0"/>
                          <a:cs typeface="Arial" panose="020B0604020202020204" pitchFamily="34" charset="0"/>
                        </a:rPr>
                        <a:t>NaR</a:t>
                      </a:r>
                      <a:endParaRPr lang="en-US" sz="900" b="1" dirty="0">
                        <a:latin typeface="Arial" panose="020B0604020202020204" pitchFamily="34" charset="0"/>
                        <a:cs typeface="Arial" panose="020B0604020202020204" pitchFamily="34" charset="0"/>
                      </a:endParaRPr>
                    </a:p>
                  </a:txBody>
                  <a:tcPr marL="0" marR="0" marT="0" marB="0" anchor="ctr">
                    <a:solidFill>
                      <a:srgbClr val="81DEFF"/>
                    </a:solidFill>
                  </a:tcPr>
                </a:tc>
                <a:tc>
                  <a:txBody>
                    <a:bodyPr/>
                    <a:lstStyle/>
                    <a:p>
                      <a:pPr algn="ctr"/>
                      <a:r>
                        <a:rPr lang="en-US" sz="900" b="1" dirty="0">
                          <a:latin typeface="Arial" panose="020B0604020202020204" pitchFamily="34" charset="0"/>
                          <a:cs typeface="Arial" panose="020B0604020202020204" pitchFamily="34" charset="0"/>
                        </a:rPr>
                        <a:t>0Na/0K</a:t>
                      </a:r>
                    </a:p>
                  </a:txBody>
                  <a:tcPr marL="0" marR="0" marT="0" marB="0" anchor="ctr">
                    <a:solidFill>
                      <a:srgbClr val="81DEFF"/>
                    </a:solidFill>
                  </a:tcPr>
                </a:tc>
                <a:tc>
                  <a:txBody>
                    <a:bodyPr/>
                    <a:lstStyle/>
                    <a:p>
                      <a:pPr algn="ctr"/>
                      <a:r>
                        <a:rPr lang="en-US" sz="900" b="1" dirty="0">
                          <a:latin typeface="Arial" panose="020B0604020202020204" pitchFamily="34" charset="0"/>
                          <a:cs typeface="Arial" panose="020B0604020202020204" pitchFamily="34" charset="0"/>
                        </a:rPr>
                        <a:t>0Na/5K</a:t>
                      </a:r>
                    </a:p>
                  </a:txBody>
                  <a:tcPr marL="0" marR="0" marT="0" marB="0" anchor="ctr">
                    <a:solidFill>
                      <a:srgbClr val="81DEFF"/>
                    </a:solidFill>
                  </a:tcPr>
                </a:tc>
                <a:tc>
                  <a:txBody>
                    <a:bodyPr/>
                    <a:lstStyle/>
                    <a:p>
                      <a:pPr algn="ctr"/>
                      <a:r>
                        <a:rPr lang="en-US" sz="900" b="1" dirty="0" err="1">
                          <a:latin typeface="Arial" panose="020B0604020202020204" pitchFamily="34" charset="0"/>
                          <a:cs typeface="Arial" panose="020B0604020202020204" pitchFamily="34" charset="0"/>
                        </a:rPr>
                        <a:t>NaR</a:t>
                      </a:r>
                      <a:endParaRPr lang="en-US" sz="900" b="1" dirty="0">
                        <a:latin typeface="Arial" panose="020B0604020202020204" pitchFamily="34" charset="0"/>
                        <a:cs typeface="Arial" panose="020B0604020202020204" pitchFamily="34" charset="0"/>
                      </a:endParaRPr>
                    </a:p>
                  </a:txBody>
                  <a:tcPr marL="0" marR="0" marT="0" marB="0" anchor="ctr">
                    <a:solidFill>
                      <a:srgbClr val="81DEFF"/>
                    </a:solidFill>
                  </a:tcPr>
                </a:tc>
                <a:extLst>
                  <a:ext uri="{0D108BD9-81ED-4DB2-BD59-A6C34878D82A}">
                    <a16:rowId xmlns:a16="http://schemas.microsoft.com/office/drawing/2014/main" val="2967472879"/>
                  </a:ext>
                </a:extLst>
              </a:tr>
            </a:tbl>
          </a:graphicData>
        </a:graphic>
      </p:graphicFrame>
      <p:graphicFrame>
        <p:nvGraphicFramePr>
          <p:cNvPr id="51" name="Table 9">
            <a:extLst>
              <a:ext uri="{FF2B5EF4-FFF2-40B4-BE49-F238E27FC236}">
                <a16:creationId xmlns:a16="http://schemas.microsoft.com/office/drawing/2014/main" id="{2CBBEAE6-E538-4A01-9FF3-98DCAF3CB5B5}"/>
              </a:ext>
            </a:extLst>
          </p:cNvPr>
          <p:cNvGraphicFramePr>
            <a:graphicFrameLocks noGrp="1"/>
          </p:cNvGraphicFramePr>
          <p:nvPr/>
        </p:nvGraphicFramePr>
        <p:xfrm>
          <a:off x="777484" y="1712274"/>
          <a:ext cx="3006817" cy="137160"/>
        </p:xfrm>
        <a:graphic>
          <a:graphicData uri="http://schemas.openxmlformats.org/drawingml/2006/table">
            <a:tbl>
              <a:tblPr firstRow="1" bandRow="1">
                <a:tableStyleId>{5940675A-B579-460E-94D1-54222C63F5DA}</a:tableStyleId>
              </a:tblPr>
              <a:tblGrid>
                <a:gridCol w="252221">
                  <a:extLst>
                    <a:ext uri="{9D8B030D-6E8A-4147-A177-3AD203B41FA5}">
                      <a16:colId xmlns:a16="http://schemas.microsoft.com/office/drawing/2014/main" val="1377442882"/>
                    </a:ext>
                  </a:extLst>
                </a:gridCol>
                <a:gridCol w="801607">
                  <a:extLst>
                    <a:ext uri="{9D8B030D-6E8A-4147-A177-3AD203B41FA5}">
                      <a16:colId xmlns:a16="http://schemas.microsoft.com/office/drawing/2014/main" val="670527178"/>
                    </a:ext>
                  </a:extLst>
                </a:gridCol>
                <a:gridCol w="233624">
                  <a:extLst>
                    <a:ext uri="{9D8B030D-6E8A-4147-A177-3AD203B41FA5}">
                      <a16:colId xmlns:a16="http://schemas.microsoft.com/office/drawing/2014/main" val="62412544"/>
                    </a:ext>
                  </a:extLst>
                </a:gridCol>
                <a:gridCol w="746090">
                  <a:extLst>
                    <a:ext uri="{9D8B030D-6E8A-4147-A177-3AD203B41FA5}">
                      <a16:colId xmlns:a16="http://schemas.microsoft.com/office/drawing/2014/main" val="3125624896"/>
                    </a:ext>
                  </a:extLst>
                </a:gridCol>
                <a:gridCol w="973275">
                  <a:extLst>
                    <a:ext uri="{9D8B030D-6E8A-4147-A177-3AD203B41FA5}">
                      <a16:colId xmlns:a16="http://schemas.microsoft.com/office/drawing/2014/main" val="144807066"/>
                    </a:ext>
                  </a:extLst>
                </a:gridCol>
              </a:tblGrid>
              <a:tr h="120015">
                <a:tc>
                  <a:txBody>
                    <a:bodyPr/>
                    <a:lstStyle/>
                    <a:p>
                      <a:pPr algn="ctr"/>
                      <a:r>
                        <a:rPr lang="en-US" sz="900" b="1" dirty="0">
                          <a:latin typeface="Arial" panose="020B0604020202020204" pitchFamily="34" charset="0"/>
                          <a:cs typeface="Arial" panose="020B0604020202020204" pitchFamily="34" charset="0"/>
                        </a:rPr>
                        <a:t>B</a:t>
                      </a:r>
                    </a:p>
                  </a:txBody>
                  <a:tcPr marL="0" marR="0" marT="0" marB="0" anchor="ctr">
                    <a:solidFill>
                      <a:srgbClr val="92D050"/>
                    </a:solidFill>
                  </a:tcPr>
                </a:tc>
                <a:tc>
                  <a:txBody>
                    <a:bodyPr/>
                    <a:lstStyle/>
                    <a:p>
                      <a:pPr algn="ctr"/>
                      <a:r>
                        <a:rPr lang="en-US" sz="900" b="1" dirty="0" err="1">
                          <a:latin typeface="Arial" panose="020B0604020202020204" pitchFamily="34" charset="0"/>
                          <a:cs typeface="Arial" panose="020B0604020202020204" pitchFamily="34" charset="0"/>
                        </a:rPr>
                        <a:t>NaR</a:t>
                      </a:r>
                      <a:endParaRPr lang="en-US" sz="900" b="1" dirty="0">
                        <a:latin typeface="Arial" panose="020B0604020202020204" pitchFamily="34" charset="0"/>
                        <a:cs typeface="Arial" panose="020B0604020202020204" pitchFamily="34" charset="0"/>
                      </a:endParaRPr>
                    </a:p>
                  </a:txBody>
                  <a:tcPr marL="0" marR="0" marT="0" marB="0" anchor="ctr">
                    <a:solidFill>
                      <a:srgbClr val="92D050"/>
                    </a:solidFill>
                  </a:tcPr>
                </a:tc>
                <a:tc>
                  <a:txBody>
                    <a:bodyPr/>
                    <a:lstStyle/>
                    <a:p>
                      <a:pPr algn="ctr"/>
                      <a:r>
                        <a:rPr lang="en-US" sz="900" b="1" dirty="0">
                          <a:solidFill>
                            <a:srgbClr val="FF0000"/>
                          </a:solidFill>
                          <a:latin typeface="Arial" panose="020B0604020202020204" pitchFamily="34" charset="0"/>
                          <a:cs typeface="Arial" panose="020B0604020202020204" pitchFamily="34" charset="0"/>
                        </a:rPr>
                        <a:t>NH</a:t>
                      </a:r>
                      <a:r>
                        <a:rPr lang="en-US" sz="900" b="1" baseline="-25000" dirty="0">
                          <a:solidFill>
                            <a:srgbClr val="FF0000"/>
                          </a:solidFill>
                          <a:latin typeface="Arial" panose="020B0604020202020204" pitchFamily="34" charset="0"/>
                          <a:cs typeface="Arial" panose="020B0604020202020204" pitchFamily="34" charset="0"/>
                        </a:rPr>
                        <a:t>4</a:t>
                      </a:r>
                    </a:p>
                  </a:txBody>
                  <a:tcPr marL="0" marR="0" marT="0" marB="0" anchor="ctr">
                    <a:solidFill>
                      <a:srgbClr val="92D050"/>
                    </a:solidFill>
                  </a:tcPr>
                </a:tc>
                <a:tc>
                  <a:txBody>
                    <a:bodyPr/>
                    <a:lstStyle/>
                    <a:p>
                      <a:pPr algn="ctr"/>
                      <a:r>
                        <a:rPr lang="en-US" sz="900" b="1" dirty="0">
                          <a:latin typeface="Arial" panose="020B0604020202020204" pitchFamily="34" charset="0"/>
                          <a:cs typeface="Arial" panose="020B0604020202020204" pitchFamily="34" charset="0"/>
                        </a:rPr>
                        <a:t>0Na/5K</a:t>
                      </a:r>
                    </a:p>
                  </a:txBody>
                  <a:tcPr marL="0" marR="0" marT="0" marB="0" anchor="ctr">
                    <a:solidFill>
                      <a:srgbClr val="92D050"/>
                    </a:solidFill>
                  </a:tcPr>
                </a:tc>
                <a:tc>
                  <a:txBody>
                    <a:bodyPr/>
                    <a:lstStyle/>
                    <a:p>
                      <a:pPr algn="ctr"/>
                      <a:r>
                        <a:rPr lang="en-US" sz="900" b="1" dirty="0" err="1">
                          <a:latin typeface="Arial" panose="020B0604020202020204" pitchFamily="34" charset="0"/>
                          <a:cs typeface="Arial" panose="020B0604020202020204" pitchFamily="34" charset="0"/>
                        </a:rPr>
                        <a:t>NaR</a:t>
                      </a:r>
                      <a:endParaRPr lang="en-US" sz="900" b="1" dirty="0">
                        <a:latin typeface="Arial" panose="020B0604020202020204" pitchFamily="34" charset="0"/>
                        <a:cs typeface="Arial" panose="020B0604020202020204" pitchFamily="34" charset="0"/>
                      </a:endParaRPr>
                    </a:p>
                  </a:txBody>
                  <a:tcPr marL="0" marR="0" marT="0" marB="0" anchor="ctr">
                    <a:solidFill>
                      <a:srgbClr val="92D050"/>
                    </a:solidFill>
                  </a:tcPr>
                </a:tc>
                <a:extLst>
                  <a:ext uri="{0D108BD9-81ED-4DB2-BD59-A6C34878D82A}">
                    <a16:rowId xmlns:a16="http://schemas.microsoft.com/office/drawing/2014/main" val="2967472879"/>
                  </a:ext>
                </a:extLst>
              </a:tr>
            </a:tbl>
          </a:graphicData>
        </a:graphic>
      </p:graphicFrame>
      <p:cxnSp>
        <p:nvCxnSpPr>
          <p:cNvPr id="22" name="Straight Connector 21">
            <a:extLst>
              <a:ext uri="{FF2B5EF4-FFF2-40B4-BE49-F238E27FC236}">
                <a16:creationId xmlns:a16="http://schemas.microsoft.com/office/drawing/2014/main" id="{2A58F94F-CBA3-4DA1-B352-D2D97455C973}"/>
              </a:ext>
            </a:extLst>
          </p:cNvPr>
          <p:cNvCxnSpPr/>
          <p:nvPr/>
        </p:nvCxnSpPr>
        <p:spPr>
          <a:xfrm>
            <a:off x="995345" y="2572551"/>
            <a:ext cx="37144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2ACE391-7DA1-4300-9809-CD9E73DEDCAC}"/>
              </a:ext>
            </a:extLst>
          </p:cNvPr>
          <p:cNvCxnSpPr/>
          <p:nvPr/>
        </p:nvCxnSpPr>
        <p:spPr>
          <a:xfrm>
            <a:off x="1545414" y="2758288"/>
            <a:ext cx="37144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BF0C955-80A7-40C4-893F-1A7595C6F2DC}"/>
              </a:ext>
            </a:extLst>
          </p:cNvPr>
          <p:cNvCxnSpPr/>
          <p:nvPr/>
        </p:nvCxnSpPr>
        <p:spPr>
          <a:xfrm>
            <a:off x="2083231" y="3064508"/>
            <a:ext cx="37144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5596F99-1B58-412A-9008-CBB068FFFEF7}"/>
              </a:ext>
            </a:extLst>
          </p:cNvPr>
          <p:cNvCxnSpPr/>
          <p:nvPr/>
        </p:nvCxnSpPr>
        <p:spPr>
          <a:xfrm>
            <a:off x="2553319" y="3064508"/>
            <a:ext cx="37144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FB881FF-C174-4BDE-B88C-2C4EEB8B2760}"/>
              </a:ext>
            </a:extLst>
          </p:cNvPr>
          <p:cNvCxnSpPr/>
          <p:nvPr/>
        </p:nvCxnSpPr>
        <p:spPr>
          <a:xfrm>
            <a:off x="3160538" y="2846737"/>
            <a:ext cx="37144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6561BE2-81D1-4843-896B-565EE28E3F7F}"/>
              </a:ext>
            </a:extLst>
          </p:cNvPr>
          <p:cNvCxnSpPr/>
          <p:nvPr/>
        </p:nvCxnSpPr>
        <p:spPr>
          <a:xfrm>
            <a:off x="3474863" y="2758288"/>
            <a:ext cx="37144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37F5C93-32E7-402A-A697-41EE6A220410}"/>
              </a:ext>
            </a:extLst>
          </p:cNvPr>
          <p:cNvCxnSpPr/>
          <p:nvPr/>
        </p:nvCxnSpPr>
        <p:spPr>
          <a:xfrm>
            <a:off x="5653070" y="2477834"/>
            <a:ext cx="37144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7B31DCA-D68D-47AF-AA29-7C035E4665D1}"/>
              </a:ext>
            </a:extLst>
          </p:cNvPr>
          <p:cNvCxnSpPr/>
          <p:nvPr/>
        </p:nvCxnSpPr>
        <p:spPr>
          <a:xfrm>
            <a:off x="6138845" y="2615417"/>
            <a:ext cx="37144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720B111-2B5F-4B22-B4E0-B962AD16A6DA}"/>
              </a:ext>
            </a:extLst>
          </p:cNvPr>
          <p:cNvSpPr txBox="1"/>
          <p:nvPr/>
        </p:nvSpPr>
        <p:spPr>
          <a:xfrm>
            <a:off x="5553561" y="2193751"/>
            <a:ext cx="515791" cy="121252"/>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7.33 ± 0.02</a:t>
            </a:r>
          </a:p>
        </p:txBody>
      </p:sp>
      <p:sp>
        <p:nvSpPr>
          <p:cNvPr id="66" name="TextBox 65">
            <a:extLst>
              <a:ext uri="{FF2B5EF4-FFF2-40B4-BE49-F238E27FC236}">
                <a16:creationId xmlns:a16="http://schemas.microsoft.com/office/drawing/2014/main" id="{81E2E90A-C9C5-4776-A720-E77D6D84CD91}"/>
              </a:ext>
            </a:extLst>
          </p:cNvPr>
          <p:cNvSpPr txBox="1"/>
          <p:nvPr/>
        </p:nvSpPr>
        <p:spPr>
          <a:xfrm>
            <a:off x="6021008" y="2801909"/>
            <a:ext cx="515791" cy="121252"/>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7.1 ± 0.03</a:t>
            </a:r>
          </a:p>
        </p:txBody>
      </p:sp>
      <p:cxnSp>
        <p:nvCxnSpPr>
          <p:cNvPr id="67" name="Straight Connector 66">
            <a:extLst>
              <a:ext uri="{FF2B5EF4-FFF2-40B4-BE49-F238E27FC236}">
                <a16:creationId xmlns:a16="http://schemas.microsoft.com/office/drawing/2014/main" id="{73DC4733-734B-4485-9D01-5B3A373378DF}"/>
              </a:ext>
            </a:extLst>
          </p:cNvPr>
          <p:cNvCxnSpPr/>
          <p:nvPr/>
        </p:nvCxnSpPr>
        <p:spPr>
          <a:xfrm>
            <a:off x="6811254" y="3003914"/>
            <a:ext cx="37144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D3D60305-7EAB-4034-B6FE-C6FCF74B62CC}"/>
              </a:ext>
            </a:extLst>
          </p:cNvPr>
          <p:cNvSpPr txBox="1"/>
          <p:nvPr/>
        </p:nvSpPr>
        <p:spPr>
          <a:xfrm>
            <a:off x="6667250" y="3267585"/>
            <a:ext cx="515791" cy="121252"/>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6.51 ± 0.02</a:t>
            </a:r>
          </a:p>
        </p:txBody>
      </p:sp>
      <p:cxnSp>
        <p:nvCxnSpPr>
          <p:cNvPr id="69" name="Straight Connector 68">
            <a:extLst>
              <a:ext uri="{FF2B5EF4-FFF2-40B4-BE49-F238E27FC236}">
                <a16:creationId xmlns:a16="http://schemas.microsoft.com/office/drawing/2014/main" id="{7E3347A2-0C97-4104-B9AA-DD3D2523347A}"/>
              </a:ext>
            </a:extLst>
          </p:cNvPr>
          <p:cNvCxnSpPr/>
          <p:nvPr/>
        </p:nvCxnSpPr>
        <p:spPr>
          <a:xfrm>
            <a:off x="7311316" y="3064508"/>
            <a:ext cx="37144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FBCAF86E-3B4A-4378-B7BB-CF5A32EFCB72}"/>
              </a:ext>
            </a:extLst>
          </p:cNvPr>
          <p:cNvSpPr txBox="1"/>
          <p:nvPr/>
        </p:nvSpPr>
        <p:spPr>
          <a:xfrm>
            <a:off x="7322102" y="3304167"/>
            <a:ext cx="515791" cy="121252"/>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6.39 ± 0.02</a:t>
            </a:r>
          </a:p>
        </p:txBody>
      </p:sp>
      <p:cxnSp>
        <p:nvCxnSpPr>
          <p:cNvPr id="71" name="Straight Connector 70">
            <a:extLst>
              <a:ext uri="{FF2B5EF4-FFF2-40B4-BE49-F238E27FC236}">
                <a16:creationId xmlns:a16="http://schemas.microsoft.com/office/drawing/2014/main" id="{B914D795-8EC2-4B4F-80DE-FD97DD36C99A}"/>
              </a:ext>
            </a:extLst>
          </p:cNvPr>
          <p:cNvCxnSpPr/>
          <p:nvPr/>
        </p:nvCxnSpPr>
        <p:spPr>
          <a:xfrm>
            <a:off x="7932822" y="2886432"/>
            <a:ext cx="37144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13A7437-B427-43D0-9230-F2E1F04C550B}"/>
              </a:ext>
            </a:extLst>
          </p:cNvPr>
          <p:cNvSpPr txBox="1"/>
          <p:nvPr/>
        </p:nvSpPr>
        <p:spPr>
          <a:xfrm>
            <a:off x="7638933" y="2546247"/>
            <a:ext cx="515791" cy="121252"/>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6.78 ± 0.02</a:t>
            </a:r>
          </a:p>
        </p:txBody>
      </p:sp>
      <p:cxnSp>
        <p:nvCxnSpPr>
          <p:cNvPr id="73" name="Straight Connector 72">
            <a:extLst>
              <a:ext uri="{FF2B5EF4-FFF2-40B4-BE49-F238E27FC236}">
                <a16:creationId xmlns:a16="http://schemas.microsoft.com/office/drawing/2014/main" id="{B26A832C-A906-4A1A-B216-3615A74D9389}"/>
              </a:ext>
            </a:extLst>
          </p:cNvPr>
          <p:cNvCxnSpPr/>
          <p:nvPr/>
        </p:nvCxnSpPr>
        <p:spPr>
          <a:xfrm>
            <a:off x="8283796" y="2768982"/>
            <a:ext cx="37144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C925D14-D3BA-4B9D-AC82-B5842C74849C}"/>
              </a:ext>
            </a:extLst>
          </p:cNvPr>
          <p:cNvSpPr txBox="1"/>
          <p:nvPr/>
        </p:nvSpPr>
        <p:spPr>
          <a:xfrm>
            <a:off x="8135840" y="2356058"/>
            <a:ext cx="515791" cy="121252"/>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6.86 ± 0.02</a:t>
            </a:r>
          </a:p>
        </p:txBody>
      </p:sp>
      <p:sp>
        <p:nvSpPr>
          <p:cNvPr id="41" name="TextBox 40">
            <a:extLst>
              <a:ext uri="{FF2B5EF4-FFF2-40B4-BE49-F238E27FC236}">
                <a16:creationId xmlns:a16="http://schemas.microsoft.com/office/drawing/2014/main" id="{361722E5-E1A5-4B55-8217-E59AC3424CBF}"/>
              </a:ext>
            </a:extLst>
          </p:cNvPr>
          <p:cNvSpPr txBox="1"/>
          <p:nvPr/>
        </p:nvSpPr>
        <p:spPr>
          <a:xfrm>
            <a:off x="553040" y="4434206"/>
            <a:ext cx="1296818" cy="415498"/>
          </a:xfrm>
          <a:prstGeom prst="rect">
            <a:avLst/>
          </a:prstGeom>
          <a:noFill/>
        </p:spPr>
        <p:txBody>
          <a:bodyPr wrap="square" lIns="0" r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luminal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Na</a:t>
            </a:r>
            <a:r>
              <a:rPr kumimoji="0" lang="en-US" sz="1050" b="1" i="0" u="none" strike="noStrike" kern="1200" cap="none" spc="0" normalizeH="0" baseline="3000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a:t>
            </a:r>
            <a:r>
              <a:rPr kumimoji="0" lang="en-US" sz="105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a:t>
            </a:r>
            <a:r>
              <a:rPr kumimoji="0" lang="en-US" sz="1050" b="1" i="0" u="none" strike="noStrike" kern="1200" cap="none" spc="0" normalizeH="0" baseline="3000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a:t>
            </a:r>
            <a:r>
              <a:rPr kumimoji="0" lang="en-US" sz="105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exchanger</a:t>
            </a:r>
          </a:p>
        </p:txBody>
      </p:sp>
      <p:sp>
        <p:nvSpPr>
          <p:cNvPr id="42" name="TextBox 41">
            <a:extLst>
              <a:ext uri="{FF2B5EF4-FFF2-40B4-BE49-F238E27FC236}">
                <a16:creationId xmlns:a16="http://schemas.microsoft.com/office/drawing/2014/main" id="{21365C18-7873-432A-B216-B41FC44B10E6}"/>
              </a:ext>
            </a:extLst>
          </p:cNvPr>
          <p:cNvSpPr txBox="1"/>
          <p:nvPr/>
        </p:nvSpPr>
        <p:spPr>
          <a:xfrm>
            <a:off x="2699889" y="4456653"/>
            <a:ext cx="1296818" cy="415498"/>
          </a:xfrm>
          <a:prstGeom prst="rect">
            <a:avLst/>
          </a:prstGeom>
          <a:noFill/>
        </p:spPr>
        <p:txBody>
          <a:bodyPr wrap="square" lIns="0" r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basolateral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Na</a:t>
            </a:r>
            <a:r>
              <a:rPr kumimoji="0" lang="en-US" sz="1050" b="1" i="0" u="none" strike="noStrike" kern="1200" cap="none" spc="0" normalizeH="0" baseline="3000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a:t>
            </a:r>
            <a:r>
              <a:rPr kumimoji="0" lang="en-US" sz="105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a:t>
            </a:r>
            <a:r>
              <a:rPr kumimoji="0" lang="en-US" sz="1050" b="1" i="0" u="none" strike="noStrike" kern="1200" cap="none" spc="0" normalizeH="0" baseline="3000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a:t>
            </a:r>
            <a:r>
              <a:rPr kumimoji="0" lang="en-US" sz="105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exchanger</a:t>
            </a:r>
          </a:p>
        </p:txBody>
      </p:sp>
      <p:sp>
        <p:nvSpPr>
          <p:cNvPr id="2" name="Up Arrow 1"/>
          <p:cNvSpPr/>
          <p:nvPr/>
        </p:nvSpPr>
        <p:spPr>
          <a:xfrm rot="360000">
            <a:off x="1231964" y="2759740"/>
            <a:ext cx="114227" cy="164967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Up Arrow 43"/>
          <p:cNvSpPr/>
          <p:nvPr/>
        </p:nvSpPr>
        <p:spPr>
          <a:xfrm rot="-180000">
            <a:off x="2966546" y="3262273"/>
            <a:ext cx="114227" cy="11887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 name="Picture 76">
            <a:extLst>
              <a:ext uri="{FF2B5EF4-FFF2-40B4-BE49-F238E27FC236}">
                <a16:creationId xmlns:a16="http://schemas.microsoft.com/office/drawing/2014/main" id="{2EE8D717-A97F-4488-B45C-1957694A0EF0}"/>
              </a:ext>
            </a:extLst>
          </p:cNvPr>
          <p:cNvPicPr>
            <a:picLocks noChangeAspect="1"/>
          </p:cNvPicPr>
          <p:nvPr/>
        </p:nvPicPr>
        <p:blipFill rotWithShape="1">
          <a:blip r:embed="rId4"/>
          <a:srcRect l="66956" t="24431" b="17603"/>
          <a:stretch/>
        </p:blipFill>
        <p:spPr>
          <a:xfrm>
            <a:off x="740000" y="1901069"/>
            <a:ext cx="510690" cy="524786"/>
          </a:xfrm>
          <a:prstGeom prst="rect">
            <a:avLst/>
          </a:prstGeom>
          <a:ln w="25400">
            <a:solidFill>
              <a:schemeClr val="tx1"/>
            </a:solidFill>
          </a:ln>
        </p:spPr>
      </p:pic>
      <p:pic>
        <p:nvPicPr>
          <p:cNvPr id="78" name="Picture 77">
            <a:extLst>
              <a:ext uri="{FF2B5EF4-FFF2-40B4-BE49-F238E27FC236}">
                <a16:creationId xmlns:a16="http://schemas.microsoft.com/office/drawing/2014/main" id="{1376AE29-F640-4E40-9613-25BC988E0C81}"/>
              </a:ext>
            </a:extLst>
          </p:cNvPr>
          <p:cNvPicPr>
            <a:picLocks noChangeAspect="1"/>
          </p:cNvPicPr>
          <p:nvPr/>
        </p:nvPicPr>
        <p:blipFill rotWithShape="1">
          <a:blip r:embed="rId5"/>
          <a:srcRect l="67311" t="24917" b="17996"/>
          <a:stretch/>
        </p:blipFill>
        <p:spPr>
          <a:xfrm>
            <a:off x="2163106" y="1901069"/>
            <a:ext cx="505195" cy="516834"/>
          </a:xfrm>
          <a:prstGeom prst="rect">
            <a:avLst/>
          </a:prstGeom>
          <a:ln w="25400">
            <a:solidFill>
              <a:schemeClr val="tx1"/>
            </a:solidFill>
          </a:ln>
        </p:spPr>
      </p:pic>
      <p:pic>
        <p:nvPicPr>
          <p:cNvPr id="79" name="Picture 78">
            <a:extLst>
              <a:ext uri="{FF2B5EF4-FFF2-40B4-BE49-F238E27FC236}">
                <a16:creationId xmlns:a16="http://schemas.microsoft.com/office/drawing/2014/main" id="{2FDB4AD8-1D49-431F-A95F-8FE8A262FBBA}"/>
              </a:ext>
            </a:extLst>
          </p:cNvPr>
          <p:cNvPicPr>
            <a:picLocks noChangeAspect="1"/>
          </p:cNvPicPr>
          <p:nvPr/>
        </p:nvPicPr>
        <p:blipFill rotWithShape="1">
          <a:blip r:embed="rId6"/>
          <a:srcRect l="64065" t="26560" b="17513"/>
          <a:stretch/>
        </p:blipFill>
        <p:spPr>
          <a:xfrm>
            <a:off x="3502853" y="2093643"/>
            <a:ext cx="555361" cy="508884"/>
          </a:xfrm>
          <a:prstGeom prst="rect">
            <a:avLst/>
          </a:prstGeom>
          <a:ln w="25400">
            <a:solidFill>
              <a:schemeClr val="tx1"/>
            </a:solidFill>
          </a:ln>
        </p:spPr>
      </p:pic>
      <p:pic>
        <p:nvPicPr>
          <p:cNvPr id="80" name="Picture 79">
            <a:extLst>
              <a:ext uri="{FF2B5EF4-FFF2-40B4-BE49-F238E27FC236}">
                <a16:creationId xmlns:a16="http://schemas.microsoft.com/office/drawing/2014/main" id="{AB10EF49-AD8D-487D-A69D-A09E2AB66800}"/>
              </a:ext>
            </a:extLst>
          </p:cNvPr>
          <p:cNvPicPr>
            <a:picLocks noChangeAspect="1"/>
          </p:cNvPicPr>
          <p:nvPr/>
        </p:nvPicPr>
        <p:blipFill rotWithShape="1">
          <a:blip r:embed="rId7"/>
          <a:srcRect l="66112" t="24420" b="17905"/>
          <a:stretch/>
        </p:blipFill>
        <p:spPr>
          <a:xfrm>
            <a:off x="1539747" y="3063298"/>
            <a:ext cx="523724" cy="524785"/>
          </a:xfrm>
          <a:prstGeom prst="rect">
            <a:avLst/>
          </a:prstGeom>
          <a:ln w="25400">
            <a:solidFill>
              <a:schemeClr val="tx1"/>
            </a:solidFill>
          </a:ln>
        </p:spPr>
      </p:pic>
      <p:sp>
        <p:nvSpPr>
          <p:cNvPr id="3" name="TextBox 2"/>
          <p:cNvSpPr txBox="1"/>
          <p:nvPr/>
        </p:nvSpPr>
        <p:spPr>
          <a:xfrm>
            <a:off x="686294" y="1146910"/>
            <a:ext cx="345881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81" name="TextBox 80"/>
          <p:cNvSpPr txBox="1"/>
          <p:nvPr/>
        </p:nvSpPr>
        <p:spPr>
          <a:xfrm>
            <a:off x="5231958" y="1138596"/>
            <a:ext cx="340864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31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39" name="Picture 38">
            <a:extLst>
              <a:ext uri="{FF2B5EF4-FFF2-40B4-BE49-F238E27FC236}">
                <a16:creationId xmlns:a16="http://schemas.microsoft.com/office/drawing/2014/main" id="{C5BCA561-0483-5649-9A9D-2B3BCD5B1C9D}"/>
              </a:ext>
            </a:extLst>
          </p:cNvPr>
          <p:cNvPicPr>
            <a:picLocks noChangeAspect="1"/>
          </p:cNvPicPr>
          <p:nvPr/>
        </p:nvPicPr>
        <p:blipFill rotWithShape="1">
          <a:blip r:embed="rId8"/>
          <a:srcRect t="-1236" b="8128"/>
          <a:stretch/>
        </p:blipFill>
        <p:spPr>
          <a:xfrm>
            <a:off x="158503" y="230447"/>
            <a:ext cx="628650" cy="585325"/>
          </a:xfrm>
          <a:prstGeom prst="rect">
            <a:avLst/>
          </a:prstGeom>
          <a:ln>
            <a:solidFill>
              <a:schemeClr val="bg1"/>
            </a:solidFill>
          </a:ln>
        </p:spPr>
      </p:pic>
      <p:sp>
        <p:nvSpPr>
          <p:cNvPr id="40" name="Title 1"/>
          <p:cNvSpPr txBox="1">
            <a:spLocks/>
          </p:cNvSpPr>
          <p:nvPr/>
        </p:nvSpPr>
        <p:spPr>
          <a:xfrm>
            <a:off x="679056" y="158203"/>
            <a:ext cx="7886700" cy="90257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Na</a:t>
            </a:r>
            <a:r>
              <a:rPr kumimoji="0" lang="en-US" sz="2400" b="1" i="0" u="none" strike="noStrike" kern="1200" cap="none" spc="0" normalizeH="0" baseline="30000" noProof="0" dirty="0">
                <a:ln>
                  <a:noFill/>
                </a:ln>
                <a:solidFill>
                  <a:prstClr val="black"/>
                </a:solidFill>
                <a:effectLst/>
                <a:uLnTx/>
                <a:uFillTx/>
                <a:latin typeface="Arial" panose="020B0604020202020204" pitchFamily="34" charset="0"/>
                <a:ea typeface="+mj-ea"/>
                <a:cs typeface="Arial" panose="020B0604020202020204" pitchFamily="34" charset="0"/>
              </a:rPr>
              <a: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a:t>
            </a:r>
            <a:r>
              <a:rPr kumimoji="0" lang="en-US" sz="2400" b="1" i="0" u="none" strike="noStrike" kern="1200" cap="none" spc="0" normalizeH="0" baseline="30000" noProof="0" dirty="0">
                <a:ln>
                  <a:noFill/>
                </a:ln>
                <a:solidFill>
                  <a:prstClr val="black"/>
                </a:solidFill>
                <a:effectLst/>
                <a:uLnTx/>
                <a:uFillTx/>
                <a:latin typeface="Arial" panose="020B0604020202020204" pitchFamily="34" charset="0"/>
                <a:ea typeface="+mj-ea"/>
                <a:cs typeface="Arial" panose="020B0604020202020204" pitchFamily="34" charset="0"/>
              </a:rPr>
              <a: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exchange and H</a:t>
            </a:r>
            <a:r>
              <a:rPr kumimoji="0" lang="en-US" sz="2400" b="1" i="0" u="none" strike="noStrike" kern="1200" cap="none" spc="0" normalizeH="0" baseline="30000" noProof="0" dirty="0">
                <a:ln>
                  <a:noFill/>
                </a:ln>
                <a:solidFill>
                  <a:prstClr val="black"/>
                </a:solidFill>
                <a:effectLst/>
                <a:uLnTx/>
                <a:uFillTx/>
                <a:latin typeface="Arial" panose="020B0604020202020204" pitchFamily="34" charset="0"/>
                <a:ea typeface="+mj-ea"/>
                <a:cs typeface="Arial" panose="020B0604020202020204" pitchFamily="34" charset="0"/>
              </a:rPr>
              <a: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-ATPase activity in </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organoid tubules microperfused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in vitro</a:t>
            </a:r>
            <a:endParaRPr kumimoji="0" lang="en-US" sz="2400" b="1" i="1" u="none" strike="noStrike" kern="1200" cap="none" spc="0" normalizeH="0" baseline="3000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43" name="Slide Number Placeholder 3"/>
          <p:cNvSpPr>
            <a:spLocks noGrp="1"/>
          </p:cNvSpPr>
          <p:nvPr>
            <p:ph type="sldNum" sz="quarter" idx="12"/>
          </p:nvPr>
        </p:nvSpPr>
        <p:spPr>
          <a:xfrm>
            <a:off x="64579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Satlin, Mount Sinai</a:t>
            </a:r>
          </a:p>
        </p:txBody>
      </p:sp>
    </p:spTree>
    <p:extLst>
      <p:ext uri="{BB962C8B-B14F-4D97-AF65-F5344CB8AC3E}">
        <p14:creationId xmlns:p14="http://schemas.microsoft.com/office/powerpoint/2010/main" val="129640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8" grpId="0"/>
      <p:bldP spid="70" grpId="0"/>
      <p:bldP spid="72" grpId="0"/>
      <p:bldP spid="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8FBD0B-D5BA-AC4A-B182-CCF391B5588A}" type="slidenum">
              <a:rPr lang="en-US" smtClean="0"/>
              <a:pPr/>
              <a:t>4</a:t>
            </a:fld>
            <a:endParaRPr lang="en-US"/>
          </a:p>
        </p:txBody>
      </p:sp>
      <p:sp>
        <p:nvSpPr>
          <p:cNvPr id="6" name="Title 1"/>
          <p:cNvSpPr txBox="1">
            <a:spLocks/>
          </p:cNvSpPr>
          <p:nvPr/>
        </p:nvSpPr>
        <p:spPr>
          <a:xfrm>
            <a:off x="0" y="436096"/>
            <a:ext cx="9144000" cy="625171"/>
          </a:xfrm>
          <a:prstGeom prst="rect">
            <a:avLst/>
          </a:prstGeom>
        </p:spPr>
        <p:txBody>
          <a:bodyPr vert="horz" lIns="91440" tIns="45720" rIns="91440" bIns="45720" rtlCol="0" anchor="t">
            <a:no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algn="ctr"/>
            <a:r>
              <a:rPr lang="en-US" sz="2400" dirty="0">
                <a:solidFill>
                  <a:schemeClr val="tx1"/>
                </a:solidFill>
                <a:latin typeface="Arial" panose="020B0604020202020204" pitchFamily="34" charset="0"/>
                <a:cs typeface="Arial" panose="020B0604020202020204" pitchFamily="34" charset="0"/>
              </a:rPr>
              <a:t>Table of physiologic assays: tubular function</a:t>
            </a:r>
            <a:endParaRPr lang="en-US" sz="2400" dirty="0">
              <a:solidFill>
                <a:schemeClr val="tx1"/>
              </a:solidFill>
            </a:endParaRPr>
          </a:p>
        </p:txBody>
      </p:sp>
      <p:pic>
        <p:nvPicPr>
          <p:cNvPr id="7" name="Picture 6">
            <a:extLst>
              <a:ext uri="{FF2B5EF4-FFF2-40B4-BE49-F238E27FC236}">
                <a16:creationId xmlns:a16="http://schemas.microsoft.com/office/drawing/2014/main" id="{C5BCA561-0483-5649-9A9D-2B3BCD5B1C9D}"/>
              </a:ext>
            </a:extLst>
          </p:cNvPr>
          <p:cNvPicPr>
            <a:picLocks noChangeAspect="1"/>
          </p:cNvPicPr>
          <p:nvPr/>
        </p:nvPicPr>
        <p:blipFill rotWithShape="1">
          <a:blip r:embed="rId3"/>
          <a:srcRect t="-1236" b="8128"/>
          <a:stretch/>
        </p:blipFill>
        <p:spPr>
          <a:xfrm>
            <a:off x="158503" y="221821"/>
            <a:ext cx="628650" cy="585325"/>
          </a:xfrm>
          <a:prstGeom prst="rect">
            <a:avLst/>
          </a:prstGeom>
          <a:ln>
            <a:solidFill>
              <a:schemeClr val="bg1"/>
            </a:solidFill>
          </a:ln>
        </p:spPr>
      </p:pic>
      <p:graphicFrame>
        <p:nvGraphicFramePr>
          <p:cNvPr id="8" name="Table 7"/>
          <p:cNvGraphicFramePr>
            <a:graphicFrameLocks noGrp="1"/>
          </p:cNvGraphicFramePr>
          <p:nvPr>
            <p:extLst>
              <p:ext uri="{D42A27DB-BD31-4B8C-83A1-F6EECF244321}">
                <p14:modId xmlns:p14="http://schemas.microsoft.com/office/powerpoint/2010/main" val="1568590885"/>
              </p:ext>
            </p:extLst>
          </p:nvPr>
        </p:nvGraphicFramePr>
        <p:xfrm>
          <a:off x="437744" y="934267"/>
          <a:ext cx="8249055" cy="5140960"/>
        </p:xfrm>
        <a:graphic>
          <a:graphicData uri="http://schemas.openxmlformats.org/drawingml/2006/table">
            <a:tbl>
              <a:tblPr firstRow="1" bandRow="1">
                <a:tableStyleId>{5C22544A-7EE6-4342-B048-85BDC9FD1C3A}</a:tableStyleId>
              </a:tblPr>
              <a:tblGrid>
                <a:gridCol w="1458699">
                  <a:extLst>
                    <a:ext uri="{9D8B030D-6E8A-4147-A177-3AD203B41FA5}">
                      <a16:colId xmlns:a16="http://schemas.microsoft.com/office/drawing/2014/main" val="2398467399"/>
                    </a:ext>
                  </a:extLst>
                </a:gridCol>
                <a:gridCol w="1458699">
                  <a:extLst>
                    <a:ext uri="{9D8B030D-6E8A-4147-A177-3AD203B41FA5}">
                      <a16:colId xmlns:a16="http://schemas.microsoft.com/office/drawing/2014/main" val="1944132255"/>
                    </a:ext>
                  </a:extLst>
                </a:gridCol>
                <a:gridCol w="1683131">
                  <a:extLst>
                    <a:ext uri="{9D8B030D-6E8A-4147-A177-3AD203B41FA5}">
                      <a16:colId xmlns:a16="http://schemas.microsoft.com/office/drawing/2014/main" val="64411378"/>
                    </a:ext>
                  </a:extLst>
                </a:gridCol>
                <a:gridCol w="1950937">
                  <a:extLst>
                    <a:ext uri="{9D8B030D-6E8A-4147-A177-3AD203B41FA5}">
                      <a16:colId xmlns:a16="http://schemas.microsoft.com/office/drawing/2014/main" val="1885618445"/>
                    </a:ext>
                  </a:extLst>
                </a:gridCol>
                <a:gridCol w="1697589">
                  <a:extLst>
                    <a:ext uri="{9D8B030D-6E8A-4147-A177-3AD203B41FA5}">
                      <a16:colId xmlns:a16="http://schemas.microsoft.com/office/drawing/2014/main" val="1546515102"/>
                    </a:ext>
                  </a:extLst>
                </a:gridCol>
              </a:tblGrid>
              <a:tr h="370840">
                <a:tc>
                  <a:txBody>
                    <a:bodyPr/>
                    <a:lstStyle/>
                    <a:p>
                      <a:r>
                        <a:rPr lang="en-US" sz="1200" dirty="0">
                          <a:latin typeface="Arial" panose="020B0604020202020204" pitchFamily="34" charset="0"/>
                          <a:cs typeface="Arial" panose="020B0604020202020204" pitchFamily="34" charset="0"/>
                        </a:rPr>
                        <a:t>target process</a:t>
                      </a:r>
                    </a:p>
                  </a:txBody>
                  <a:tcPr/>
                </a:tc>
                <a:tc>
                  <a:txBody>
                    <a:bodyPr/>
                    <a:lstStyle/>
                    <a:p>
                      <a:r>
                        <a:rPr lang="en-US" sz="1200" dirty="0">
                          <a:latin typeface="Arial" panose="020B0604020202020204" pitchFamily="34" charset="0"/>
                          <a:cs typeface="Arial" panose="020B0604020202020204" pitchFamily="34" charset="0"/>
                        </a:rPr>
                        <a:t>target segment</a:t>
                      </a:r>
                    </a:p>
                  </a:txBody>
                  <a:tcPr/>
                </a:tc>
                <a:tc>
                  <a:txBody>
                    <a:bodyPr/>
                    <a:lstStyle/>
                    <a:p>
                      <a:r>
                        <a:rPr lang="en-US" sz="1200" dirty="0">
                          <a:latin typeface="Arial" panose="020B0604020202020204" pitchFamily="34" charset="0"/>
                          <a:cs typeface="Arial" panose="020B0604020202020204" pitchFamily="34" charset="0"/>
                        </a:rPr>
                        <a:t>critical reagent</a:t>
                      </a:r>
                    </a:p>
                  </a:txBody>
                  <a:tcPr/>
                </a:tc>
                <a:tc>
                  <a:txBody>
                    <a:bodyPr/>
                    <a:lstStyle/>
                    <a:p>
                      <a:r>
                        <a:rPr lang="en-US" sz="1200" dirty="0">
                          <a:latin typeface="Arial" panose="020B0604020202020204" pitchFamily="34" charset="0"/>
                          <a:cs typeface="Arial" panose="020B0604020202020204" pitchFamily="34" charset="0"/>
                        </a:rPr>
                        <a:t>assay</a:t>
                      </a:r>
                    </a:p>
                  </a:txBody>
                  <a:tcPr/>
                </a:tc>
                <a:tc>
                  <a:txBody>
                    <a:bodyPr/>
                    <a:lstStyle/>
                    <a:p>
                      <a:r>
                        <a:rPr lang="en-US" sz="1200" dirty="0">
                          <a:latin typeface="Arial" panose="020B0604020202020204" pitchFamily="34" charset="0"/>
                          <a:cs typeface="Arial" panose="020B0604020202020204" pitchFamily="34" charset="0"/>
                        </a:rPr>
                        <a:t>reference</a:t>
                      </a:r>
                    </a:p>
                  </a:txBody>
                  <a:tcPr/>
                </a:tc>
                <a:extLst>
                  <a:ext uri="{0D108BD9-81ED-4DB2-BD59-A6C34878D82A}">
                    <a16:rowId xmlns:a16="http://schemas.microsoft.com/office/drawing/2014/main" val="3907972356"/>
                  </a:ext>
                </a:extLst>
              </a:tr>
              <a:tr h="370840">
                <a:tc>
                  <a:txBody>
                    <a:bodyPr/>
                    <a:lstStyle/>
                    <a:p>
                      <a:r>
                        <a:rPr lang="en-US" sz="1200" b="0" dirty="0">
                          <a:solidFill>
                            <a:srgbClr val="FF0000"/>
                          </a:solidFill>
                          <a:latin typeface="Arial" panose="020B0604020202020204" pitchFamily="34" charset="0"/>
                          <a:cs typeface="Arial" panose="020B0604020202020204" pitchFamily="34" charset="0"/>
                        </a:rPr>
                        <a:t>organic anion transport</a:t>
                      </a:r>
                    </a:p>
                  </a:txBody>
                  <a:tcPr/>
                </a:tc>
                <a:tc>
                  <a:txBody>
                    <a:bodyPr/>
                    <a:lstStyle/>
                    <a:p>
                      <a:r>
                        <a:rPr lang="en-US" sz="1200" b="0" dirty="0">
                          <a:solidFill>
                            <a:schemeClr val="tx1"/>
                          </a:solidFill>
                          <a:latin typeface="Arial" panose="020B0604020202020204" pitchFamily="34" charset="0"/>
                          <a:cs typeface="Arial" panose="020B0604020202020204" pitchFamily="34" charset="0"/>
                        </a:rPr>
                        <a:t>PT</a:t>
                      </a: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48934320"/>
                  </a:ext>
                </a:extLst>
              </a:tr>
              <a:tr h="370840">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hlinkClick r:id="rId4" action="ppaction://hlinksldjump"/>
                        </a:rPr>
                        <a:t>phenol red</a:t>
                      </a:r>
                      <a:endParaRPr lang="en-US" sz="1200" b="0" dirty="0">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rPr>
                        <a:t>segment</a:t>
                      </a:r>
                      <a:r>
                        <a:rPr lang="en-US" sz="1200" b="0" baseline="0" dirty="0">
                          <a:latin typeface="Arial" panose="020B0604020202020204" pitchFamily="34" charset="0"/>
                          <a:cs typeface="Arial" panose="020B0604020202020204" pitchFamily="34" charset="0"/>
                        </a:rPr>
                        <a:t> ID</a:t>
                      </a:r>
                      <a:endParaRPr lang="en-US" sz="1200" b="0" dirty="0">
                        <a:latin typeface="Arial" panose="020B0604020202020204" pitchFamily="34" charset="0"/>
                        <a:cs typeface="Arial" panose="020B0604020202020204" pitchFamily="34" charset="0"/>
                      </a:endParaRPr>
                    </a:p>
                  </a:txBody>
                  <a:tcPr/>
                </a:tc>
                <a:tc>
                  <a:txBody>
                    <a:bodyPr/>
                    <a:lstStyle/>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10445397"/>
                  </a:ext>
                </a:extLst>
              </a:tr>
              <a:tr h="370840">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hlinkClick r:id="rId5" action="ppaction://hlinksldjump"/>
                        </a:rPr>
                        <a:t>phenol red</a:t>
                      </a:r>
                      <a:endParaRPr lang="en-US" sz="1200" b="0" dirty="0">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rPr>
                        <a:t>luminal fluid acidification</a:t>
                      </a:r>
                    </a:p>
                  </a:txBody>
                  <a:tcPr/>
                </a:tc>
                <a:tc>
                  <a:txBody>
                    <a:bodyPr/>
                    <a:lstStyle/>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47812732"/>
                  </a:ext>
                </a:extLst>
              </a:tr>
              <a:tr h="370840">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hlinkClick r:id="rId6" action="ppaction://hlinksldjump"/>
                        </a:rPr>
                        <a:t>6-carboxyfluorescein (6CF)</a:t>
                      </a:r>
                      <a:endParaRPr lang="en-US" sz="1200" b="0" dirty="0">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rPr>
                        <a:t>OAT</a:t>
                      </a:r>
                    </a:p>
                  </a:txBody>
                  <a:tcPr/>
                </a:tc>
                <a:tc>
                  <a:txBody>
                    <a:bodyPr/>
                    <a:lstStyle/>
                    <a:p>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03162922"/>
                  </a:ext>
                </a:extLst>
              </a:tr>
              <a:tr h="370840">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Arial" panose="020B0604020202020204" pitchFamily="34" charset="0"/>
                          <a:cs typeface="Arial" panose="020B0604020202020204" pitchFamily="34" charset="0"/>
                          <a:hlinkClick r:id="rId7" action="ppaction://hlinksldjump"/>
                        </a:rPr>
                        <a:t>methotrexate</a:t>
                      </a:r>
                      <a:endParaRPr lang="en-US" sz="1200" dirty="0">
                        <a:solidFill>
                          <a:srgbClr val="FF0000"/>
                        </a:solidFill>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rPr>
                        <a:t>OAT1 &amp; 3 (</a:t>
                      </a:r>
                      <a:r>
                        <a:rPr lang="en-US" sz="1200" kern="1200" dirty="0">
                          <a:solidFill>
                            <a:schemeClr val="dk1"/>
                          </a:solidFill>
                          <a:effectLst/>
                          <a:latin typeface="Arial" panose="020B0604020202020204" pitchFamily="34" charset="0"/>
                          <a:ea typeface="+mn-ea"/>
                          <a:cs typeface="Arial" panose="020B0604020202020204" pitchFamily="34" charset="0"/>
                        </a:rPr>
                        <a:t>drug taken up by basolateral OAT1 and</a:t>
                      </a:r>
                      <a:br>
                        <a:rPr lang="en-US" sz="1200" dirty="0">
                          <a:latin typeface="Arial" panose="020B0604020202020204" pitchFamily="34" charset="0"/>
                          <a:cs typeface="Arial" panose="020B0604020202020204" pitchFamily="34" charset="0"/>
                        </a:rPr>
                      </a:br>
                      <a:r>
                        <a:rPr lang="en-US" sz="1200" kern="1200" dirty="0">
                          <a:solidFill>
                            <a:schemeClr val="dk1"/>
                          </a:solidFill>
                          <a:effectLst/>
                          <a:latin typeface="Arial" panose="020B0604020202020204" pitchFamily="34" charset="0"/>
                          <a:ea typeface="+mn-ea"/>
                          <a:cs typeface="Arial" panose="020B0604020202020204" pitchFamily="34" charset="0"/>
                        </a:rPr>
                        <a:t>OAT3 and, is then eliminated into urine via apical MRP2 and MRP4 transporters)</a:t>
                      </a:r>
                      <a:endParaRPr lang="en-US" sz="1200" b="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Freedman</a:t>
                      </a:r>
                      <a:r>
                        <a:rPr lang="en-US" sz="1200" baseline="0" dirty="0">
                          <a:latin typeface="Arial" panose="020B0604020202020204" pitchFamily="34" charset="0"/>
                          <a:cs typeface="Arial" panose="020B0604020202020204" pitchFamily="34" charset="0"/>
                        </a:rPr>
                        <a:t> BS et al. </a:t>
                      </a:r>
                      <a:r>
                        <a:rPr lang="en-US" sz="1200" dirty="0">
                          <a:latin typeface="Arial" panose="020B0604020202020204" pitchFamily="34" charset="0"/>
                          <a:cs typeface="Arial" panose="020B0604020202020204" pitchFamily="34" charset="0"/>
                        </a:rPr>
                        <a:t>Nat </a:t>
                      </a:r>
                      <a:r>
                        <a:rPr lang="en-US" sz="1200" dirty="0" err="1">
                          <a:latin typeface="Arial" panose="020B0604020202020204" pitchFamily="34" charset="0"/>
                          <a:cs typeface="Arial" panose="020B0604020202020204" pitchFamily="34" charset="0"/>
                        </a:rPr>
                        <a:t>Commun</a:t>
                      </a:r>
                      <a:r>
                        <a:rPr lang="en-US" sz="1200" dirty="0">
                          <a:latin typeface="Arial" panose="020B0604020202020204" pitchFamily="34" charset="0"/>
                          <a:cs typeface="Arial" panose="020B0604020202020204" pitchFamily="34" charset="0"/>
                        </a:rPr>
                        <a:t>. 2015 Oct 23;6:8715. </a:t>
                      </a:r>
                    </a:p>
                    <a:p>
                      <a:r>
                        <a:rPr lang="en-US" sz="1200" dirty="0" err="1">
                          <a:latin typeface="Arial" panose="020B0604020202020204" pitchFamily="34" charset="0"/>
                          <a:cs typeface="Arial" panose="020B0604020202020204" pitchFamily="34" charset="0"/>
                        </a:rPr>
                        <a:t>doi</a:t>
                      </a:r>
                      <a:r>
                        <a:rPr lang="en-US" sz="1200" dirty="0">
                          <a:latin typeface="Arial" panose="020B0604020202020204" pitchFamily="34" charset="0"/>
                          <a:cs typeface="Arial" panose="020B0604020202020204" pitchFamily="34" charset="0"/>
                        </a:rPr>
                        <a:t>: 10.1038/ncomms9715. </a:t>
                      </a:r>
                    </a:p>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16212502"/>
                  </a:ext>
                </a:extLst>
              </a:tr>
              <a:tr h="370840">
                <a:tc>
                  <a:txBody>
                    <a:bodyPr/>
                    <a:lstStyle/>
                    <a:p>
                      <a:r>
                        <a:rPr lang="en-US" sz="1200" b="0" dirty="0">
                          <a:latin typeface="Arial" panose="020B0604020202020204" pitchFamily="34" charset="0"/>
                          <a:cs typeface="Arial" panose="020B0604020202020204" pitchFamily="34" charset="0"/>
                        </a:rPr>
                        <a:t>organic cation transport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PT</a:t>
                      </a:r>
                    </a:p>
                    <a:p>
                      <a:endParaRPr lang="en-US" sz="1200" b="0" dirty="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23499711"/>
                  </a:ext>
                </a:extLst>
              </a:tr>
              <a:tr h="370840">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hlinkClick r:id="rId6" action="ppaction://hlinksldjump"/>
                        </a:rPr>
                        <a:t>ethidium bromide (EtBr) </a:t>
                      </a:r>
                      <a:endParaRPr lang="en-US" sz="1200" b="0" dirty="0">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rPr>
                        <a:t>OCT1,2,3 </a:t>
                      </a:r>
                    </a:p>
                  </a:txBody>
                  <a:tcPr/>
                </a:tc>
                <a:tc>
                  <a:txBody>
                    <a:bodyPr/>
                    <a:lstStyle/>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2401047"/>
                  </a:ext>
                </a:extLst>
              </a:tr>
              <a:tr h="370840">
                <a:tc>
                  <a:txBody>
                    <a:bodyPr/>
                    <a:lstStyle/>
                    <a:p>
                      <a:r>
                        <a:rPr lang="en-US" sz="1200" dirty="0">
                          <a:latin typeface="Arial" panose="020B0604020202020204" pitchFamily="34" charset="0"/>
                          <a:cs typeface="Arial" panose="020B0604020202020204" pitchFamily="34" charset="0"/>
                        </a:rPr>
                        <a:t>Ca</a:t>
                      </a:r>
                      <a:r>
                        <a:rPr lang="en-US" sz="1200" baseline="30000" dirty="0">
                          <a:latin typeface="Arial" panose="020B0604020202020204" pitchFamily="34" charset="0"/>
                          <a:cs typeface="Arial" panose="020B0604020202020204" pitchFamily="34" charset="0"/>
                        </a:rPr>
                        <a:t>2+ </a:t>
                      </a:r>
                      <a:r>
                        <a:rPr lang="en-US" sz="1200" b="0" baseline="0" dirty="0">
                          <a:latin typeface="Arial" panose="020B0604020202020204" pitchFamily="34" charset="0"/>
                          <a:cs typeface="Arial" panose="020B0604020202020204" pitchFamily="34" charset="0"/>
                        </a:rPr>
                        <a:t>transport</a:t>
                      </a:r>
                      <a:endParaRPr lang="en-US" sz="1200" baseline="30000" dirty="0">
                        <a:latin typeface="Arial" panose="020B0604020202020204" pitchFamily="34" charset="0"/>
                        <a:cs typeface="Arial" panose="020B0604020202020204" pitchFamily="34" charset="0"/>
                      </a:endParaRPr>
                    </a:p>
                  </a:txBody>
                  <a:tcPr/>
                </a:tc>
                <a:tc>
                  <a:txBody>
                    <a:bodyPr/>
                    <a:lstStyle/>
                    <a:p>
                      <a:endParaRPr lang="en-US" sz="1200" baseline="30000" dirty="0">
                        <a:latin typeface="Arial" panose="020B0604020202020204" pitchFamily="34" charset="0"/>
                        <a:cs typeface="Arial" panose="020B0604020202020204" pitchFamily="34" charset="0"/>
                      </a:endParaRPr>
                    </a:p>
                  </a:txBody>
                  <a:tcPr/>
                </a:tc>
                <a:tc>
                  <a:txBody>
                    <a:bodyPr/>
                    <a:lstStyle/>
                    <a:p>
                      <a:r>
                        <a:rPr lang="en-US" sz="1200" dirty="0" err="1">
                          <a:latin typeface="Arial" panose="020B0604020202020204" pitchFamily="34" charset="0"/>
                          <a:cs typeface="Arial" panose="020B0604020202020204" pitchFamily="34" charset="0"/>
                        </a:rPr>
                        <a:t>Fura</a:t>
                      </a:r>
                      <a:r>
                        <a:rPr lang="en-US" sz="1200" dirty="0">
                          <a:latin typeface="Arial" panose="020B0604020202020204" pitchFamily="34" charset="0"/>
                          <a:cs typeface="Arial" panose="020B0604020202020204" pitchFamily="34" charset="0"/>
                        </a:rPr>
                        <a:t> 2-AM</a:t>
                      </a:r>
                    </a:p>
                  </a:txBody>
                  <a:tcPr/>
                </a:tc>
                <a:tc>
                  <a:txBody>
                    <a:bodyPr/>
                    <a:lstStyle/>
                    <a:p>
                      <a:r>
                        <a:rPr lang="en-US" sz="1200" b="0" dirty="0">
                          <a:latin typeface="Arial" panose="020B0604020202020204" pitchFamily="34" charset="0"/>
                          <a:cs typeface="Arial" panose="020B0604020202020204" pitchFamily="34" charset="0"/>
                          <a:hlinkClick r:id="rId8" action="ppaction://hlinksldjump"/>
                        </a:rPr>
                        <a:t>Measurement of [Ca</a:t>
                      </a:r>
                      <a:r>
                        <a:rPr lang="en-US" sz="1200" b="0" baseline="30000" dirty="0">
                          <a:latin typeface="Arial" panose="020B0604020202020204" pitchFamily="34" charset="0"/>
                          <a:cs typeface="Arial" panose="020B0604020202020204" pitchFamily="34" charset="0"/>
                          <a:hlinkClick r:id="rId8" action="ppaction://hlinksldjump"/>
                        </a:rPr>
                        <a:t>2+</a:t>
                      </a:r>
                      <a:r>
                        <a:rPr lang="en-US" sz="1200" b="0" dirty="0">
                          <a:latin typeface="Arial" panose="020B0604020202020204" pitchFamily="34" charset="0"/>
                          <a:cs typeface="Arial" panose="020B0604020202020204" pitchFamily="34" charset="0"/>
                          <a:hlinkClick r:id="rId8" action="ppaction://hlinksldjump"/>
                        </a:rPr>
                        <a:t>]i</a:t>
                      </a:r>
                      <a:endParaRPr lang="en-US" sz="1200" b="0" dirty="0">
                        <a:latin typeface="Arial" panose="020B0604020202020204" pitchFamily="34" charset="0"/>
                        <a:cs typeface="Arial" panose="020B0604020202020204" pitchFamily="34" charset="0"/>
                      </a:endParaRPr>
                    </a:p>
                  </a:txBody>
                  <a:tcPr/>
                </a:tc>
                <a:tc>
                  <a:txBody>
                    <a:bodyPr/>
                    <a:lstStyle/>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9402964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H</a:t>
                      </a:r>
                      <a:r>
                        <a:rPr lang="en-US" sz="1200" baseline="300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transport</a:t>
                      </a:r>
                    </a:p>
                    <a:p>
                      <a:endParaRPr lang="en-US" sz="120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PT, CD</a:t>
                      </a:r>
                    </a:p>
                    <a:p>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see phenol red above</a:t>
                      </a:r>
                    </a:p>
                  </a:txBody>
                  <a:tcPr/>
                </a:tc>
                <a:tc>
                  <a:txBody>
                    <a:bodyPr/>
                    <a:lstStyle/>
                    <a:p>
                      <a:endParaRPr lang="en-US" sz="1200">
                        <a:latin typeface="Arial" panose="020B0604020202020204" pitchFamily="34" charset="0"/>
                        <a:cs typeface="Arial" panose="020B0604020202020204" pitchFamily="34" charset="0"/>
                      </a:endParaRPr>
                    </a:p>
                  </a:txBody>
                  <a:tcPr/>
                </a:tc>
                <a:tc>
                  <a:txBody>
                    <a:bodyPr/>
                    <a:lstStyle/>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92396191"/>
                  </a:ext>
                </a:extLst>
              </a:tr>
            </a:tbl>
          </a:graphicData>
        </a:graphic>
      </p:graphicFrame>
    </p:spTree>
    <p:extLst>
      <p:ext uri="{BB962C8B-B14F-4D97-AF65-F5344CB8AC3E}">
        <p14:creationId xmlns:p14="http://schemas.microsoft.com/office/powerpoint/2010/main" val="452862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4600" y="5631478"/>
            <a:ext cx="456206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(s)</a:t>
            </a:r>
            <a:endParaRPr kumimoji="0" lang="en-US" sz="2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rot="16200000">
            <a:off x="44454" y="3398819"/>
            <a:ext cx="3210339"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a:t>
            </a:r>
            <a:r>
              <a:rPr kumimoji="0" lang="en-US" sz="20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i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nM</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2"/>
          <a:srcRect l="12168" t="13900" r="19529" b="15928"/>
          <a:stretch/>
        </p:blipFill>
        <p:spPr>
          <a:xfrm>
            <a:off x="1793929" y="1739172"/>
            <a:ext cx="5456582" cy="3955774"/>
          </a:xfrm>
          <a:prstGeom prst="rect">
            <a:avLst/>
          </a:prstGeom>
        </p:spPr>
      </p:pic>
      <p:sp>
        <p:nvSpPr>
          <p:cNvPr id="5" name="TextBox 4">
            <a:extLst>
              <a:ext uri="{FF2B5EF4-FFF2-40B4-BE49-F238E27FC236}">
                <a16:creationId xmlns:a16="http://schemas.microsoft.com/office/drawing/2014/main" id="{32E3F8B1-9758-4553-8E0B-07AFD37D1934}"/>
              </a:ext>
            </a:extLst>
          </p:cNvPr>
          <p:cNvSpPr txBox="1"/>
          <p:nvPr/>
        </p:nvSpPr>
        <p:spPr>
          <a:xfrm>
            <a:off x="3360462" y="4779570"/>
            <a:ext cx="3339547" cy="246221"/>
          </a:xfrm>
          <a:prstGeom prst="rect">
            <a:avLst/>
          </a:prstGeom>
          <a:solidFill>
            <a:schemeClr val="bg2">
              <a:lumMod val="75000"/>
            </a:schemeClr>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flow on</a:t>
            </a:r>
          </a:p>
        </p:txBody>
      </p:sp>
      <p:pic>
        <p:nvPicPr>
          <p:cNvPr id="8" name="Picture 7"/>
          <p:cNvPicPr>
            <a:picLocks noChangeAspect="1"/>
          </p:cNvPicPr>
          <p:nvPr/>
        </p:nvPicPr>
        <p:blipFill>
          <a:blip r:embed="rId3"/>
          <a:stretch>
            <a:fillRect/>
          </a:stretch>
        </p:blipFill>
        <p:spPr>
          <a:xfrm>
            <a:off x="4600053" y="1947538"/>
            <a:ext cx="2375207" cy="1580220"/>
          </a:xfrm>
          <a:prstGeom prst="rect">
            <a:avLst/>
          </a:prstGeom>
        </p:spPr>
      </p:pic>
      <p:sp>
        <p:nvSpPr>
          <p:cNvPr id="9" name="Title 1">
            <a:extLst>
              <a:ext uri="{FF2B5EF4-FFF2-40B4-BE49-F238E27FC236}">
                <a16:creationId xmlns:a16="http://schemas.microsoft.com/office/drawing/2014/main" id="{9308AE4D-8425-4DA5-BCE0-D097F9341B68}"/>
              </a:ext>
            </a:extLst>
          </p:cNvPr>
          <p:cNvSpPr txBox="1">
            <a:spLocks/>
          </p:cNvSpPr>
          <p:nvPr/>
        </p:nvSpPr>
        <p:spPr>
          <a:xfrm>
            <a:off x="106325" y="141910"/>
            <a:ext cx="8899451" cy="625171"/>
          </a:xfrm>
          <a:prstGeom prst="rect">
            <a:avLst/>
          </a:prstGeom>
        </p:spPr>
        <p:txBody>
          <a:bodyPr vert="horz" lIns="91440" tIns="45720" rIns="91440" bIns="45720" rtlCol="0" anchor="t">
            <a:no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lvl="0" algn="ctr"/>
            <a:r>
              <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Microperfusion of isolated tubules </a:t>
            </a:r>
            <a:r>
              <a:rPr kumimoji="0" lang="en-US" sz="2400" b="1"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in vitro: </a:t>
            </a:r>
          </a:p>
          <a:p>
            <a:pPr lvl="0" algn="ctr"/>
            <a:r>
              <a:rPr lang="en-US" sz="2400" noProof="0" dirty="0">
                <a:solidFill>
                  <a:schemeClr val="tx1"/>
                </a:solidFill>
                <a:latin typeface="Arial" panose="020B0604020202020204" pitchFamily="34" charset="0"/>
                <a:cs typeface="Arial" panose="020B0604020202020204" pitchFamily="34" charset="0"/>
              </a:rPr>
              <a:t>m</a:t>
            </a:r>
            <a:r>
              <a:rPr lang="en-US" sz="2400" dirty="0" err="1">
                <a:solidFill>
                  <a:schemeClr val="tx1"/>
                </a:solidFill>
                <a:latin typeface="Arial" panose="020B0604020202020204" pitchFamily="34" charset="0"/>
                <a:cs typeface="Arial" panose="020B0604020202020204" pitchFamily="34" charset="0"/>
              </a:rPr>
              <a:t>aturation</a:t>
            </a:r>
            <a:r>
              <a:rPr lang="en-US" sz="2400" dirty="0">
                <a:solidFill>
                  <a:schemeClr val="tx1"/>
                </a:solidFill>
                <a:latin typeface="Arial" panose="020B0604020202020204" pitchFamily="34" charset="0"/>
                <a:cs typeface="Arial" panose="020B0604020202020204" pitchFamily="34" charset="0"/>
              </a:rPr>
              <a:t> of the luminal flow/stretch-induced </a:t>
            </a:r>
          </a:p>
          <a:p>
            <a:pPr lvl="0" algn="ctr"/>
            <a:r>
              <a:rPr lang="en-US" altLang="en-US" sz="2400" dirty="0">
                <a:solidFill>
                  <a:schemeClr val="tx1"/>
                </a:solidFill>
                <a:latin typeface="Arial" panose="020B0604020202020204" pitchFamily="34" charset="0"/>
                <a:cs typeface="Arial" panose="020B0604020202020204" pitchFamily="34" charset="0"/>
              </a:rPr>
              <a:t>[Ca</a:t>
            </a:r>
            <a:r>
              <a:rPr lang="en-US" altLang="en-US" sz="2400" baseline="30000" dirty="0">
                <a:solidFill>
                  <a:schemeClr val="tx1"/>
                </a:solidFill>
                <a:latin typeface="Arial" panose="020B0604020202020204" pitchFamily="34" charset="0"/>
                <a:cs typeface="Arial" panose="020B0604020202020204" pitchFamily="34" charset="0"/>
              </a:rPr>
              <a:t>2+</a:t>
            </a:r>
            <a:r>
              <a:rPr lang="en-US" altLang="en-US" sz="2400" dirty="0">
                <a:solidFill>
                  <a:schemeClr val="tx1"/>
                </a:solidFill>
                <a:latin typeface="Arial" panose="020B0604020202020204" pitchFamily="34" charset="0"/>
                <a:cs typeface="Arial" panose="020B0604020202020204" pitchFamily="34" charset="0"/>
              </a:rPr>
              <a:t>]</a:t>
            </a:r>
            <a:r>
              <a:rPr lang="en-US" altLang="en-US" sz="2400" baseline="-25000" dirty="0">
                <a:solidFill>
                  <a:schemeClr val="tx1"/>
                </a:solidFill>
                <a:latin typeface="Arial" panose="020B0604020202020204" pitchFamily="34" charset="0"/>
                <a:cs typeface="Arial" panose="020B0604020202020204" pitchFamily="34" charset="0"/>
              </a:rPr>
              <a:t>i</a:t>
            </a:r>
            <a:r>
              <a:rPr lang="en-US" altLang="en-US" sz="2400" dirty="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response </a:t>
            </a:r>
            <a:r>
              <a:rPr lang="en-US" altLang="en-US" sz="2400" dirty="0">
                <a:solidFill>
                  <a:schemeClr val="tx1"/>
                </a:solidFill>
                <a:latin typeface="Arial" panose="020B0604020202020204" pitchFamily="34" charset="0"/>
                <a:cs typeface="Arial" panose="020B0604020202020204" pitchFamily="34" charset="0"/>
              </a:rPr>
              <a:t>in organoid </a:t>
            </a:r>
            <a:r>
              <a:rPr lang="en-US" sz="2400" dirty="0">
                <a:solidFill>
                  <a:schemeClr val="tx1"/>
                </a:solidFill>
                <a:latin typeface="Arial" panose="020B0604020202020204" pitchFamily="34" charset="0"/>
                <a:cs typeface="Arial" panose="020B0604020202020204" pitchFamily="34" charset="0"/>
              </a:rPr>
              <a:t>(H9♀) tubules</a:t>
            </a: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C5BCA561-0483-5649-9A9D-2B3BCD5B1C9D}"/>
              </a:ext>
            </a:extLst>
          </p:cNvPr>
          <p:cNvPicPr>
            <a:picLocks noChangeAspect="1"/>
          </p:cNvPicPr>
          <p:nvPr/>
        </p:nvPicPr>
        <p:blipFill rotWithShape="1">
          <a:blip r:embed="rId4"/>
          <a:srcRect t="-1236" b="8128"/>
          <a:stretch/>
        </p:blipFill>
        <p:spPr>
          <a:xfrm>
            <a:off x="158503" y="221821"/>
            <a:ext cx="628650" cy="585325"/>
          </a:xfrm>
          <a:prstGeom prst="rect">
            <a:avLst/>
          </a:prstGeom>
          <a:ln>
            <a:solidFill>
              <a:schemeClr val="bg1"/>
            </a:solidFill>
          </a:ln>
        </p:spPr>
      </p:pic>
      <p:sp>
        <p:nvSpPr>
          <p:cNvPr id="11" name="Slide Number Placeholder 3"/>
          <p:cNvSpPr>
            <a:spLocks noGrp="1"/>
          </p:cNvSpPr>
          <p:nvPr>
            <p:ph type="sldNum" sz="quarter" idx="12"/>
          </p:nvPr>
        </p:nvSpPr>
        <p:spPr>
          <a:xfrm>
            <a:off x="64579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Satlin, Mount Sinai</a:t>
            </a:r>
          </a:p>
        </p:txBody>
      </p:sp>
    </p:spTree>
    <p:extLst>
      <p:ext uri="{BB962C8B-B14F-4D97-AF65-F5344CB8AC3E}">
        <p14:creationId xmlns:p14="http://schemas.microsoft.com/office/powerpoint/2010/main" val="3016004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2"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4429453" y="1715705"/>
            <a:ext cx="4466318" cy="397941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2275" y="5949107"/>
            <a:ext cx="8899450"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Schwartz GJ and AP Evan. Development of solute transport in rabbit proximal tubule.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I. HCO3 and glucose absorption. </a:t>
            </a:r>
            <a:r>
              <a:rPr kumimoji="0" lang="en-US" sz="14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AJP </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245:F382-F390,1983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III. Na-K-ATPase activity. </a:t>
            </a:r>
            <a:r>
              <a:rPr kumimoji="0" lang="en-US" sz="14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AJP </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246:F845-52, 1984</a:t>
            </a:r>
          </a:p>
        </p:txBody>
      </p:sp>
      <p:sp>
        <p:nvSpPr>
          <p:cNvPr id="8" name="Title 1">
            <a:extLst>
              <a:ext uri="{FF2B5EF4-FFF2-40B4-BE49-F238E27FC236}">
                <a16:creationId xmlns:a16="http://schemas.microsoft.com/office/drawing/2014/main" id="{9308AE4D-8425-4DA5-BCE0-D097F9341B68}"/>
              </a:ext>
            </a:extLst>
          </p:cNvPr>
          <p:cNvSpPr txBox="1">
            <a:spLocks/>
          </p:cNvSpPr>
          <p:nvPr/>
        </p:nvSpPr>
        <p:spPr>
          <a:xfrm>
            <a:off x="106325" y="141910"/>
            <a:ext cx="8899451" cy="625171"/>
          </a:xfrm>
          <a:prstGeom prst="rect">
            <a:avLst/>
          </a:prstGeom>
        </p:spPr>
        <p:txBody>
          <a:bodyPr vert="horz" lIns="91440" tIns="45720" rIns="91440" bIns="45720" rtlCol="0" anchor="t">
            <a:no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Microperfusion of isolated tubules </a:t>
            </a:r>
            <a:r>
              <a:rPr kumimoji="0" lang="en-US" sz="2400" b="1" i="1"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in vitro: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development of HCO</a:t>
            </a:r>
            <a:r>
              <a:rPr kumimoji="0" lang="en-US" sz="2400" b="1" i="0" u="none" strike="noStrike" kern="1200" cap="none" spc="0" normalizeH="0" baseline="-25000" noProof="0" dirty="0">
                <a:ln>
                  <a:noFill/>
                </a:ln>
                <a:solidFill>
                  <a:schemeClr val="tx1"/>
                </a:solidFill>
                <a:effectLst/>
                <a:uLnTx/>
                <a:uFillTx/>
                <a:latin typeface="Arial" panose="020B0604020202020204" pitchFamily="34" charset="0"/>
                <a:ea typeface="+mj-ea"/>
                <a:cs typeface="Arial" panose="020B0604020202020204" pitchFamily="34" charset="0"/>
              </a:rPr>
              <a:t>3</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absorption and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Na-K-ATPase activity and in rabbit PT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p>
        </p:txBody>
      </p:sp>
      <p:sp>
        <p:nvSpPr>
          <p:cNvPr id="2" name="Rectangle 1"/>
          <p:cNvSpPr/>
          <p:nvPr/>
        </p:nvSpPr>
        <p:spPr>
          <a:xfrm>
            <a:off x="39150" y="1575575"/>
            <a:ext cx="4449725" cy="4278094"/>
          </a:xfrm>
          <a:prstGeom prst="rect">
            <a:avLst/>
          </a:prstGeom>
          <a:ln>
            <a:noFill/>
          </a:ln>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rate of HCO</a:t>
            </a:r>
            <a:r>
              <a:rPr kumimoji="0" lang="en-US" sz="1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absorption in PTs  from 1-wk-old </a:t>
            </a: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rabbit was 1/3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that measured in the adult </a:t>
            </a: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and did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 change significantly until weaning (4 wks).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By 6 wks of age, the rate of HCO</a:t>
            </a:r>
            <a:r>
              <a:rPr kumimoji="0" lang="en-US" sz="1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absorption was comparable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that in the adult.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the adult PT, ~2/3 of HCO</a:t>
            </a:r>
            <a:r>
              <a:rPr kumimoji="0" lang="en-US" sz="1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absorption (H</a:t>
            </a:r>
            <a:r>
              <a:rPr kumimoji="0" lang="en-US" sz="1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secretion) is mediated by apical Na</a:t>
            </a:r>
            <a:r>
              <a:rPr kumimoji="0" lang="en-US" sz="1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en-US" sz="1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exchange, requiring a low [Na</a:t>
            </a:r>
            <a:r>
              <a:rPr kumimoji="0" lang="en-US" sz="1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25000" noProof="0" dirty="0" err="1">
                <a:ln>
                  <a:noFill/>
                </a:ln>
                <a:solidFill>
                  <a:srgbClr val="000000"/>
                </a:solidFill>
                <a:effectLst/>
                <a:uLnTx/>
                <a:uFillTx/>
                <a:latin typeface="Arial" panose="020B0604020202020204" pitchFamily="34" charset="0"/>
                <a:ea typeface="+mn-ea"/>
                <a:cs typeface="Arial" panose="020B0604020202020204" pitchFamily="34" charset="0"/>
              </a:rPr>
              <a:t>i</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sustained by the basolateral Na-K-ATPase.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rapid increase in the rate of HCO</a:t>
            </a:r>
            <a:r>
              <a:rPr kumimoji="0" lang="en-US" sz="1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transport follows by ~1 wk the maturational increase in Na-K-ATPase activity.</a:t>
            </a:r>
          </a:p>
        </p:txBody>
      </p:sp>
      <p:pic>
        <p:nvPicPr>
          <p:cNvPr id="6" name="Picture 5">
            <a:extLst>
              <a:ext uri="{FF2B5EF4-FFF2-40B4-BE49-F238E27FC236}">
                <a16:creationId xmlns:a16="http://schemas.microsoft.com/office/drawing/2014/main" id="{C5BCA561-0483-5649-9A9D-2B3BCD5B1C9D}"/>
              </a:ext>
            </a:extLst>
          </p:cNvPr>
          <p:cNvPicPr>
            <a:picLocks noChangeAspect="1"/>
          </p:cNvPicPr>
          <p:nvPr/>
        </p:nvPicPr>
        <p:blipFill rotWithShape="1">
          <a:blip r:embed="rId4"/>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2007846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5"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4645" r="23989" b="18650"/>
          <a:stretch/>
        </p:blipFill>
        <p:spPr bwMode="auto">
          <a:xfrm>
            <a:off x="308806" y="1497113"/>
            <a:ext cx="3942608" cy="2588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365" r="11160" b="4502"/>
          <a:stretch/>
        </p:blipFill>
        <p:spPr bwMode="auto">
          <a:xfrm>
            <a:off x="5690452" y="1039823"/>
            <a:ext cx="2879622" cy="3445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2655" y="5793642"/>
            <a:ext cx="4449724"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Baum M. Neonatal rabbit juxtamedullary proximal convoluted tubule acidification</a:t>
            </a:r>
            <a:r>
              <a:rPr kumimoji="0" lang="en-US" sz="14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JCI</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85:499-506, 1990</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073" t="3920" r="2948" b="14766"/>
          <a:stretch/>
        </p:blipFill>
        <p:spPr>
          <a:xfrm>
            <a:off x="1427110" y="1116154"/>
            <a:ext cx="2596193" cy="1198422"/>
          </a:xfrm>
          <a:prstGeom prst="rect">
            <a:avLst/>
          </a:prstGeom>
        </p:spPr>
      </p:pic>
      <p:sp>
        <p:nvSpPr>
          <p:cNvPr id="3" name="Rectangle 2"/>
          <p:cNvSpPr/>
          <p:nvPr/>
        </p:nvSpPr>
        <p:spPr>
          <a:xfrm>
            <a:off x="4832275" y="4377144"/>
            <a:ext cx="4173501" cy="13234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NHE3 protein abundance in in renal brush border membrane vesicles (BBMV) relative to β-actin. Protein abundance, assessed by immunoblot analysis, increased dramatically at 14 d.</a:t>
            </a:r>
          </a:p>
        </p:txBody>
      </p:sp>
      <p:sp>
        <p:nvSpPr>
          <p:cNvPr id="4" name="Rectangle 3"/>
          <p:cNvSpPr/>
          <p:nvPr/>
        </p:nvSpPr>
        <p:spPr>
          <a:xfrm>
            <a:off x="4832275" y="5790317"/>
            <a:ext cx="4173501"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Becker AM, Zhang J, Goyal S </a:t>
            </a:r>
            <a:r>
              <a:rPr kumimoji="0" lang="en-US" sz="14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et al</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Ontogeny of NHE8 in the rat proximal tubule. </a:t>
            </a:r>
            <a:r>
              <a:rPr kumimoji="0" lang="en-US" sz="14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AJP Renal </a:t>
            </a:r>
            <a:r>
              <a:rPr kumimoji="0" lang="en-US" sz="14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Physiol</a:t>
            </a:r>
            <a:r>
              <a:rPr kumimoji="0" lang="en-US" sz="14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293: F255-61, 2007</a:t>
            </a:r>
          </a:p>
        </p:txBody>
      </p:sp>
      <p:sp>
        <p:nvSpPr>
          <p:cNvPr id="10" name="Title 1">
            <a:extLst>
              <a:ext uri="{FF2B5EF4-FFF2-40B4-BE49-F238E27FC236}">
                <a16:creationId xmlns:a16="http://schemas.microsoft.com/office/drawing/2014/main" id="{A74365BE-0131-4B65-BE92-D78B0EA07069}"/>
              </a:ext>
            </a:extLst>
          </p:cNvPr>
          <p:cNvSpPr txBox="1">
            <a:spLocks/>
          </p:cNvSpPr>
          <p:nvPr/>
        </p:nvSpPr>
        <p:spPr>
          <a:xfrm>
            <a:off x="106325" y="141910"/>
            <a:ext cx="8899451" cy="625171"/>
          </a:xfrm>
          <a:prstGeom prst="rect">
            <a:avLst/>
          </a:prstGeom>
        </p:spPr>
        <p:txBody>
          <a:bodyPr vert="horz" lIns="91440" tIns="45720" rIns="91440" bIns="45720" rtlCol="0" anchor="t">
            <a:no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j-ea"/>
                <a:cs typeface="Arial" panose="020B0604020202020204" pitchFamily="34" charset="0"/>
              </a:rPr>
              <a:t>Microperfusion of isolated tubules </a:t>
            </a:r>
            <a:r>
              <a:rPr kumimoji="0" lang="en-US" sz="2400" b="1" i="1" u="none" strike="noStrike" kern="1200" cap="none" spc="0" normalizeH="0" baseline="0" noProof="0" dirty="0">
                <a:ln>
                  <a:noFill/>
                </a:ln>
                <a:solidFill>
                  <a:schemeClr val="tx1"/>
                </a:solidFill>
                <a:effectLst/>
                <a:uLnTx/>
                <a:uFillTx/>
                <a:latin typeface="Arial"/>
                <a:ea typeface="+mj-ea"/>
                <a:cs typeface="Arial" panose="020B0604020202020204" pitchFamily="34" charset="0"/>
              </a:rPr>
              <a:t>in vit</a:t>
            </a:r>
            <a:r>
              <a:rPr kumimoji="0" lang="en-US" sz="2400" b="1" i="0" u="none" strike="noStrike" kern="1200" cap="none" spc="0" normalizeH="0" baseline="0" noProof="0" dirty="0">
                <a:ln>
                  <a:noFill/>
                </a:ln>
                <a:solidFill>
                  <a:schemeClr val="tx1"/>
                </a:solidFill>
                <a:effectLst/>
                <a:uLnTx/>
                <a:uFillTx/>
                <a:latin typeface="Arial"/>
                <a:ea typeface="+mj-ea"/>
                <a:cs typeface="Arial" panose="020B0604020202020204" pitchFamily="34" charset="0"/>
              </a:rPr>
              <a:t>ro: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j-ea"/>
                <a:cs typeface="Arial" panose="020B0604020202020204" pitchFamily="34" charset="0"/>
              </a:rPr>
              <a:t>ontogeny of apical NHE exchanger activity in PT</a:t>
            </a:r>
          </a:p>
        </p:txBody>
      </p:sp>
      <p:sp>
        <p:nvSpPr>
          <p:cNvPr id="6" name="TextBox 5"/>
          <p:cNvSpPr txBox="1"/>
          <p:nvPr/>
        </p:nvSpPr>
        <p:spPr>
          <a:xfrm>
            <a:off x="106325" y="4100241"/>
            <a:ext cx="4449724"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Proton flux (J</a:t>
            </a:r>
            <a:r>
              <a:rPr kumimoji="0" lang="en-US" sz="1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pmol</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mm.min</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response to luminal Na</a:t>
            </a:r>
            <a:r>
              <a:rPr kumimoji="0" lang="en-US" sz="1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removal in BCECF-loaded rabbit PCTs:</a:t>
            </a: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the initial rate of change in cell </a:t>
            </a:r>
            <a:r>
              <a:rPr kumimoji="0" lang="en-US" alt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pHi</a:t>
            </a: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reflecting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a:t>
            </a:r>
            <a:r>
              <a:rPr kumimoji="0" lang="en-US" sz="1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en-US" sz="1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exchange, was constant for the first 2 wks of life but by wk 3, the rate almost doubled.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106324" y="1148053"/>
            <a:ext cx="1828801"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functional fluorescence molecular probes</a:t>
            </a:r>
          </a:p>
        </p:txBody>
      </p:sp>
      <p:pic>
        <p:nvPicPr>
          <p:cNvPr id="11" name="Picture 10">
            <a:extLst>
              <a:ext uri="{FF2B5EF4-FFF2-40B4-BE49-F238E27FC236}">
                <a16:creationId xmlns:a16="http://schemas.microsoft.com/office/drawing/2014/main" id="{C5BCA561-0483-5649-9A9D-2B3BCD5B1C9D}"/>
              </a:ext>
            </a:extLst>
          </p:cNvPr>
          <p:cNvPicPr>
            <a:picLocks noChangeAspect="1"/>
          </p:cNvPicPr>
          <p:nvPr/>
        </p:nvPicPr>
        <p:blipFill rotWithShape="1">
          <a:blip r:embed="rId6"/>
          <a:srcRect t="-1236" b="8128"/>
          <a:stretch/>
        </p:blipFill>
        <p:spPr>
          <a:xfrm>
            <a:off x="158503" y="234521"/>
            <a:ext cx="628650" cy="585325"/>
          </a:xfrm>
          <a:prstGeom prst="rect">
            <a:avLst/>
          </a:prstGeom>
          <a:ln>
            <a:solidFill>
              <a:schemeClr val="bg1"/>
            </a:solidFill>
          </a:ln>
        </p:spPr>
      </p:pic>
    </p:spTree>
    <p:extLst>
      <p:ext uri="{BB962C8B-B14F-4D97-AF65-F5344CB8AC3E}">
        <p14:creationId xmlns:p14="http://schemas.microsoft.com/office/powerpoint/2010/main" val="476551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106326" y="6225276"/>
            <a:ext cx="8899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marL="0" marR="0" lvl="0" indent="0" algn="ctr" defTabSz="457200" rtl="0" eaLnBrk="0" fontAlgn="base" latinLnBrk="0" hangingPunct="0">
              <a:lnSpc>
                <a:spcPct val="100000"/>
              </a:lnSpc>
              <a:spcBef>
                <a:spcPts val="0"/>
              </a:spcBef>
              <a:spcAft>
                <a:spcPct val="0"/>
              </a:spcAft>
              <a:buClrTx/>
              <a:buSzTx/>
              <a:buFontTx/>
              <a:buNone/>
              <a:tabLst/>
              <a:defRPr/>
            </a:pPr>
            <a:r>
              <a:rPr kumimoji="0" lang="en-US" alt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Satlin LM. </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Postnatal maturation of potassium transport in rabbit cortical collecting duct. </a:t>
            </a:r>
          </a:p>
          <a:p>
            <a:pPr marL="0" marR="0" lvl="0" indent="0" algn="ctr" defTabSz="457200" rtl="0" eaLnBrk="0" fontAlgn="base" latinLnBrk="0" hangingPunct="0">
              <a:lnSpc>
                <a:spcPct val="100000"/>
              </a:lnSpc>
              <a:spcBef>
                <a:spcPts val="0"/>
              </a:spcBef>
              <a:spcAft>
                <a:spcPct val="0"/>
              </a:spcAft>
              <a:buClrTx/>
              <a:buSzTx/>
              <a:buFontTx/>
              <a:buNone/>
              <a:tabLst/>
              <a:defRPr/>
            </a:pPr>
            <a:r>
              <a:rPr kumimoji="0" lang="en-US" altLang="en-US" sz="14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AJP </a:t>
            </a:r>
            <a:r>
              <a:rPr kumimoji="0" lang="en-US" alt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266:F57-65, 1994</a:t>
            </a:r>
          </a:p>
        </p:txBody>
      </p:sp>
      <p:graphicFrame>
        <p:nvGraphicFramePr>
          <p:cNvPr id="3" name="Object 2"/>
          <p:cNvGraphicFramePr>
            <a:graphicFrameLocks noChangeAspect="1"/>
          </p:cNvGraphicFramePr>
          <p:nvPr/>
        </p:nvGraphicFramePr>
        <p:xfrm>
          <a:off x="77967" y="1452556"/>
          <a:ext cx="4094537" cy="3418250"/>
        </p:xfrm>
        <a:graphic>
          <a:graphicData uri="http://schemas.openxmlformats.org/presentationml/2006/ole">
            <mc:AlternateContent xmlns:mc="http://schemas.openxmlformats.org/markup-compatibility/2006">
              <mc:Choice xmlns:v="urn:schemas-microsoft-com:vml" Requires="v">
                <p:oleObj spid="_x0000_s2116" name="SPW 12.0 Graph" r:id="rId4" imgW="6708695" imgH="5600736" progId="SigmaPlotGraphicObject.11">
                  <p:embed/>
                </p:oleObj>
              </mc:Choice>
              <mc:Fallback>
                <p:oleObj name="SPW 12.0 Graph" r:id="rId4" imgW="6708695" imgH="5600736" progId="SigmaPlotGraphicObject.11">
                  <p:embed/>
                  <p:pic>
                    <p:nvPicPr>
                      <p:cNvPr id="3" name="Object 2"/>
                      <p:cNvPicPr/>
                      <p:nvPr/>
                    </p:nvPicPr>
                    <p:blipFill>
                      <a:blip r:embed="rId5"/>
                      <a:stretch>
                        <a:fillRect/>
                      </a:stretch>
                    </p:blipFill>
                    <p:spPr>
                      <a:xfrm>
                        <a:off x="77967" y="1452556"/>
                        <a:ext cx="4094537" cy="3418250"/>
                      </a:xfrm>
                      <a:prstGeom prst="rect">
                        <a:avLst/>
                      </a:prstGeom>
                    </p:spPr>
                  </p:pic>
                </p:oleObj>
              </mc:Fallback>
            </mc:AlternateContent>
          </a:graphicData>
        </a:graphic>
      </p:graphicFrame>
      <p:sp>
        <p:nvSpPr>
          <p:cNvPr id="22" name="TextBox 21"/>
          <p:cNvSpPr txBox="1"/>
          <p:nvPr/>
        </p:nvSpPr>
        <p:spPr>
          <a:xfrm>
            <a:off x="3212442" y="2689937"/>
            <a:ext cx="65904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wk</a:t>
            </a:r>
          </a:p>
        </p:txBody>
      </p:sp>
      <p:sp>
        <p:nvSpPr>
          <p:cNvPr id="23" name="TextBox 22"/>
          <p:cNvSpPr txBox="1"/>
          <p:nvPr/>
        </p:nvSpPr>
        <p:spPr>
          <a:xfrm>
            <a:off x="2286000" y="3380873"/>
            <a:ext cx="65904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wk</a:t>
            </a:r>
          </a:p>
        </p:txBody>
      </p:sp>
      <p:sp>
        <p:nvSpPr>
          <p:cNvPr id="24" name="TextBox 23"/>
          <p:cNvSpPr txBox="1"/>
          <p:nvPr/>
        </p:nvSpPr>
        <p:spPr>
          <a:xfrm>
            <a:off x="2634185" y="2177498"/>
            <a:ext cx="81144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&gt;</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 wk</a:t>
            </a:r>
          </a:p>
        </p:txBody>
      </p:sp>
      <p:sp>
        <p:nvSpPr>
          <p:cNvPr id="25" name="Text Box 2">
            <a:extLst>
              <a:ext uri="{FF2B5EF4-FFF2-40B4-BE49-F238E27FC236}">
                <a16:creationId xmlns:a16="http://schemas.microsoft.com/office/drawing/2014/main" id="{47EC4E1A-719C-418F-BB75-EE5C3305D9AB}"/>
              </a:ext>
            </a:extLst>
          </p:cNvPr>
          <p:cNvSpPr txBox="1">
            <a:spLocks noChangeArrowheads="1"/>
          </p:cNvSpPr>
          <p:nvPr/>
        </p:nvSpPr>
        <p:spPr bwMode="auto">
          <a:xfrm>
            <a:off x="304800" y="228600"/>
            <a:ext cx="850867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marL="0" marR="0" lvl="0" indent="0" algn="ctr" defTabSz="457200" rtl="0" eaLnBrk="0" fontAlgn="base" latinLnBrk="0" hangingPunct="0">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Postnatal maturation of K</a:t>
            </a:r>
            <a:r>
              <a:rPr kumimoji="0" lang="en-US" sz="28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transport </a:t>
            </a:r>
          </a:p>
          <a:p>
            <a:pPr marL="0" marR="0" lvl="0" indent="0" algn="ctr" defTabSz="457200" rtl="0" eaLnBrk="0" fontAlgn="base" latinLnBrk="0" hangingPunct="0">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rabbit </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CCD</a:t>
            </a:r>
          </a:p>
        </p:txBody>
      </p:sp>
      <p:sp>
        <p:nvSpPr>
          <p:cNvPr id="13317" name="Text Box 6"/>
          <p:cNvSpPr txBox="1">
            <a:spLocks noChangeArrowheads="1"/>
          </p:cNvSpPr>
          <p:nvPr/>
        </p:nvSpPr>
        <p:spPr bwMode="auto">
          <a:xfrm>
            <a:off x="3248538" y="3250069"/>
            <a:ext cx="186362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marL="57150"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marL="57150" marR="0" lvl="0" indent="0" algn="l" defTabSz="457200" rtl="0" eaLnBrk="0" fontAlgn="base" latinLnBrk="0" hangingPunct="0">
              <a:lnSpc>
                <a:spcPct val="100000"/>
              </a:lnSpc>
              <a:spcBef>
                <a:spcPct val="50000"/>
              </a:spcBef>
              <a:spcAft>
                <a:spcPct val="0"/>
              </a:spcAft>
              <a:buClrTx/>
              <a:buSzTx/>
              <a:buFontTx/>
              <a:buNone/>
              <a:tabLst/>
              <a:defRPr/>
            </a:pPr>
            <a:r>
              <a:rPr kumimoji="0" lang="en-US" altLang="en-US" sz="1500" b="1" i="0" u="none" strike="noStrike" kern="1200" cap="none" spc="0" normalizeH="0" baseline="0" noProof="0" dirty="0" err="1">
                <a:ln>
                  <a:noFill/>
                </a:ln>
                <a:solidFill>
                  <a:srgbClr val="000000"/>
                </a:solidFill>
                <a:effectLst/>
                <a:uLnTx/>
                <a:uFillTx/>
                <a:latin typeface="Arial" pitchFamily="34" charset="0"/>
                <a:ea typeface="+mn-ea"/>
                <a:cs typeface="+mn-cs"/>
              </a:rPr>
              <a:t>nephronogenesis</a:t>
            </a:r>
            <a:r>
              <a:rPr kumimoji="0" lang="en-US" altLang="en-US" sz="1500" b="1" i="0" u="none" strike="noStrike" kern="1200" cap="none" spc="0" normalizeH="0" baseline="0" noProof="0" dirty="0">
                <a:ln>
                  <a:noFill/>
                </a:ln>
                <a:solidFill>
                  <a:srgbClr val="000000"/>
                </a:solidFill>
                <a:effectLst/>
                <a:uLnTx/>
                <a:uFillTx/>
                <a:latin typeface="Arial" pitchFamily="34" charset="0"/>
                <a:ea typeface="+mn-ea"/>
                <a:cs typeface="+mn-cs"/>
              </a:rPr>
              <a:t> just complete</a:t>
            </a:r>
          </a:p>
        </p:txBody>
      </p:sp>
      <p:sp>
        <p:nvSpPr>
          <p:cNvPr id="2076679" name="AutoShape 7"/>
          <p:cNvSpPr>
            <a:spLocks noChangeArrowheads="1"/>
          </p:cNvSpPr>
          <p:nvPr/>
        </p:nvSpPr>
        <p:spPr bwMode="auto">
          <a:xfrm>
            <a:off x="2769263" y="3432330"/>
            <a:ext cx="582930" cy="211667"/>
          </a:xfrm>
          <a:prstGeom prst="leftArrow">
            <a:avLst>
              <a:gd name="adj1" fmla="val 50000"/>
              <a:gd name="adj2" fmla="val 82500"/>
            </a:avLst>
          </a:prstGeom>
          <a:solidFill>
            <a:srgbClr val="00B050"/>
          </a:solidFill>
          <a:ln w="19050">
            <a:solidFill>
              <a:schemeClr val="bg2"/>
            </a:solidFill>
            <a:miter lim="800000"/>
            <a:headEnd/>
            <a:tailEnd/>
          </a:ln>
          <a:effectLst/>
        </p:spPr>
        <p:txBody>
          <a:bodyPr wrap="none"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319" name="Text Box 9"/>
          <p:cNvSpPr txBox="1">
            <a:spLocks noChangeArrowheads="1"/>
          </p:cNvSpPr>
          <p:nvPr/>
        </p:nvSpPr>
        <p:spPr bwMode="auto">
          <a:xfrm>
            <a:off x="4050639" y="2992868"/>
            <a:ext cx="179068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marL="0" marR="0" lvl="0" indent="0" algn="l" defTabSz="4572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itchFamily="34" charset="0"/>
                <a:ea typeface="+mn-ea"/>
                <a:cs typeface="+mn-cs"/>
              </a:rPr>
              <a:t>weaning</a:t>
            </a:r>
          </a:p>
        </p:txBody>
      </p:sp>
      <p:sp>
        <p:nvSpPr>
          <p:cNvPr id="13320" name="AutoShape 10"/>
          <p:cNvSpPr>
            <a:spLocks noChangeArrowheads="1"/>
          </p:cNvSpPr>
          <p:nvPr/>
        </p:nvSpPr>
        <p:spPr bwMode="auto">
          <a:xfrm rot="1380000">
            <a:off x="3509016" y="2961427"/>
            <a:ext cx="621209" cy="211667"/>
          </a:xfrm>
          <a:prstGeom prst="leftArrow">
            <a:avLst>
              <a:gd name="adj1" fmla="val 50000"/>
              <a:gd name="adj2" fmla="val 82500"/>
            </a:avLst>
          </a:prstGeom>
          <a:gradFill rotWithShape="1">
            <a:gsLst>
              <a:gs pos="0">
                <a:srgbClr val="004700"/>
              </a:gs>
              <a:gs pos="50000">
                <a:srgbClr val="009900"/>
              </a:gs>
              <a:gs pos="100000">
                <a:srgbClr val="004700"/>
              </a:gs>
            </a:gsLst>
            <a:lin ang="5400000" scaled="1"/>
          </a:gradFill>
          <a:ln w="19050">
            <a:solidFill>
              <a:schemeClr val="bg2"/>
            </a:solidFill>
            <a:miter lim="800000"/>
            <a:headEnd/>
            <a:tailEnd/>
          </a:ln>
        </p:spPr>
        <p:txBody>
          <a:bodyPr wrap="none" anchor="ct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0000"/>
              </a:solidFill>
              <a:effectLst/>
              <a:uLnTx/>
              <a:uFillTx/>
              <a:latin typeface="Arial" pitchFamily="34" charset="0"/>
              <a:ea typeface="+mn-ea"/>
              <a:cs typeface="+mn-cs"/>
            </a:endParaRPr>
          </a:p>
        </p:txBody>
      </p:sp>
      <p:grpSp>
        <p:nvGrpSpPr>
          <p:cNvPr id="7" name="Group 6">
            <a:extLst>
              <a:ext uri="{FF2B5EF4-FFF2-40B4-BE49-F238E27FC236}">
                <a16:creationId xmlns:a16="http://schemas.microsoft.com/office/drawing/2014/main" id="{DC5CFE87-C4FB-409C-8D4F-05CB36CA3B00}"/>
              </a:ext>
            </a:extLst>
          </p:cNvPr>
          <p:cNvGrpSpPr>
            <a:grpSpLocks noChangeAspect="1"/>
          </p:cNvGrpSpPr>
          <p:nvPr/>
        </p:nvGrpSpPr>
        <p:grpSpPr>
          <a:xfrm>
            <a:off x="5166160" y="1523247"/>
            <a:ext cx="3822192" cy="3367733"/>
            <a:chOff x="4038602" y="2803359"/>
            <a:chExt cx="3097041" cy="2514600"/>
          </a:xfrm>
        </p:grpSpPr>
        <p:graphicFrame>
          <p:nvGraphicFramePr>
            <p:cNvPr id="4" name="Object 3"/>
            <p:cNvGraphicFramePr>
              <a:graphicFrameLocks noChangeAspect="1"/>
            </p:cNvGraphicFramePr>
            <p:nvPr/>
          </p:nvGraphicFramePr>
          <p:xfrm>
            <a:off x="4038602" y="2803359"/>
            <a:ext cx="3087612" cy="2514600"/>
          </p:xfrm>
          <a:graphic>
            <a:graphicData uri="http://schemas.openxmlformats.org/presentationml/2006/ole">
              <mc:AlternateContent xmlns:mc="http://schemas.openxmlformats.org/markup-compatibility/2006">
                <mc:Choice xmlns:v="urn:schemas-microsoft-com:vml" Requires="v">
                  <p:oleObj spid="_x0000_s2117" name="SPW 12.0 Graph" r:id="rId6" imgW="6629259" imgH="5399654" progId="SigmaPlotGraphicObject.11">
                    <p:embed/>
                  </p:oleObj>
                </mc:Choice>
                <mc:Fallback>
                  <p:oleObj name="SPW 12.0 Graph" r:id="rId6" imgW="6629259" imgH="5399654" progId="SigmaPlotGraphicObject.11">
                    <p:embed/>
                    <p:pic>
                      <p:nvPicPr>
                        <p:cNvPr id="4" name="Object 3"/>
                        <p:cNvPicPr/>
                        <p:nvPr/>
                      </p:nvPicPr>
                      <p:blipFill>
                        <a:blip r:embed="rId7"/>
                        <a:stretch>
                          <a:fillRect/>
                        </a:stretch>
                      </p:blipFill>
                      <p:spPr>
                        <a:xfrm>
                          <a:off x="4038602" y="2803359"/>
                          <a:ext cx="3087612" cy="2514600"/>
                        </a:xfrm>
                        <a:prstGeom prst="rect">
                          <a:avLst/>
                        </a:prstGeom>
                      </p:spPr>
                    </p:pic>
                  </p:oleObj>
                </mc:Fallback>
              </mc:AlternateContent>
            </a:graphicData>
          </a:graphic>
        </p:graphicFrame>
        <p:sp>
          <p:nvSpPr>
            <p:cNvPr id="13321" name="Rectangle 6"/>
            <p:cNvSpPr>
              <a:spLocks noChangeArrowheads="1"/>
            </p:cNvSpPr>
            <p:nvPr/>
          </p:nvSpPr>
          <p:spPr bwMode="auto">
            <a:xfrm>
              <a:off x="5035418" y="4403559"/>
              <a:ext cx="717684" cy="59532"/>
            </a:xfrm>
            <a:prstGeom prst="rect">
              <a:avLst/>
            </a:prstGeom>
            <a:solidFill>
              <a:schemeClr val="accent1"/>
            </a:solidFill>
            <a:ln w="12700">
              <a:solidFill>
                <a:schemeClr val="tx1"/>
              </a:solidFill>
              <a:miter lim="800000"/>
              <a:headEnd/>
              <a:tailEnd/>
            </a:ln>
          </p:spPr>
          <p:txBody>
            <a:bodyPr wrap="none" lIns="91431" tIns="45716" rIns="91431" bIns="45716" anchor="ct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6" name="TextBox 25">
              <a:extLst>
                <a:ext uri="{FF2B5EF4-FFF2-40B4-BE49-F238E27FC236}">
                  <a16:creationId xmlns:a16="http://schemas.microsoft.com/office/drawing/2014/main" id="{2FE1D39F-B17C-4283-8165-FE49A365862E}"/>
                </a:ext>
              </a:extLst>
            </p:cNvPr>
            <p:cNvSpPr txBox="1"/>
            <p:nvPr/>
          </p:nvSpPr>
          <p:spPr>
            <a:xfrm>
              <a:off x="6038852" y="3201176"/>
              <a:ext cx="101762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wk</a:t>
              </a:r>
            </a:p>
          </p:txBody>
        </p:sp>
        <p:sp>
          <p:nvSpPr>
            <p:cNvPr id="27" name="TextBox 26">
              <a:extLst>
                <a:ext uri="{FF2B5EF4-FFF2-40B4-BE49-F238E27FC236}">
                  <a16:creationId xmlns:a16="http://schemas.microsoft.com/office/drawing/2014/main" id="{B24BED25-2260-43DA-979E-2E4158096E28}"/>
                </a:ext>
              </a:extLst>
            </p:cNvPr>
            <p:cNvSpPr txBox="1"/>
            <p:nvPr/>
          </p:nvSpPr>
          <p:spPr>
            <a:xfrm>
              <a:off x="6033795" y="3438017"/>
              <a:ext cx="101762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wk</a:t>
              </a:r>
            </a:p>
          </p:txBody>
        </p:sp>
        <p:sp>
          <p:nvSpPr>
            <p:cNvPr id="28" name="TextBox 27">
              <a:extLst>
                <a:ext uri="{FF2B5EF4-FFF2-40B4-BE49-F238E27FC236}">
                  <a16:creationId xmlns:a16="http://schemas.microsoft.com/office/drawing/2014/main" id="{A96969F3-869E-4515-912D-A8BC5195930B}"/>
                </a:ext>
              </a:extLst>
            </p:cNvPr>
            <p:cNvSpPr txBox="1"/>
            <p:nvPr/>
          </p:nvSpPr>
          <p:spPr>
            <a:xfrm>
              <a:off x="6034811" y="4220854"/>
              <a:ext cx="110083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&gt;</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 wk</a:t>
              </a:r>
            </a:p>
          </p:txBody>
        </p:sp>
      </p:grpSp>
      <p:sp>
        <p:nvSpPr>
          <p:cNvPr id="29" name="Title 1">
            <a:extLst>
              <a:ext uri="{FF2B5EF4-FFF2-40B4-BE49-F238E27FC236}">
                <a16:creationId xmlns:a16="http://schemas.microsoft.com/office/drawing/2014/main" id="{A74365BE-0131-4B65-BE92-D78B0EA07069}"/>
              </a:ext>
            </a:extLst>
          </p:cNvPr>
          <p:cNvSpPr txBox="1">
            <a:spLocks/>
          </p:cNvSpPr>
          <p:nvPr/>
        </p:nvSpPr>
        <p:spPr>
          <a:xfrm>
            <a:off x="106325" y="141910"/>
            <a:ext cx="8899451" cy="625171"/>
          </a:xfrm>
          <a:prstGeom prst="rect">
            <a:avLst/>
          </a:prstGeom>
        </p:spPr>
        <p:txBody>
          <a:bodyPr vert="horz" lIns="91440" tIns="45720" rIns="91440" bIns="45720" rtlCol="0" anchor="t">
            <a:no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j-ea"/>
                <a:cs typeface="Arial" panose="020B0604020202020204" pitchFamily="34" charset="0"/>
              </a:rPr>
              <a:t>Microperfusion of isolated tubules </a:t>
            </a:r>
            <a:r>
              <a:rPr kumimoji="0" lang="en-US" sz="2400" b="1" i="1" u="none" strike="noStrike" kern="1200" cap="none" spc="0" normalizeH="0" baseline="0" noProof="0" dirty="0">
                <a:ln>
                  <a:noFill/>
                </a:ln>
                <a:solidFill>
                  <a:schemeClr val="tx1"/>
                </a:solidFill>
                <a:effectLst/>
                <a:uLnTx/>
                <a:uFillTx/>
                <a:latin typeface="Arial"/>
                <a:ea typeface="+mj-ea"/>
                <a:cs typeface="Arial" panose="020B0604020202020204" pitchFamily="34" charset="0"/>
              </a:rPr>
              <a:t>in vit</a:t>
            </a:r>
            <a:r>
              <a:rPr kumimoji="0" lang="en-US" sz="2400" b="1" i="0" u="none" strike="noStrike" kern="1200" cap="none" spc="0" normalizeH="0" baseline="0" noProof="0" dirty="0">
                <a:ln>
                  <a:noFill/>
                </a:ln>
                <a:solidFill>
                  <a:schemeClr val="tx1"/>
                </a:solidFill>
                <a:effectLst/>
                <a:uLnTx/>
                <a:uFillTx/>
                <a:latin typeface="Arial"/>
                <a:ea typeface="+mj-ea"/>
                <a:cs typeface="Arial" panose="020B0604020202020204" pitchFamily="34" charset="0"/>
              </a:rPr>
              <a:t>ro: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j-ea"/>
                <a:cs typeface="Arial" panose="020B0604020202020204" pitchFamily="34" charset="0"/>
              </a:rPr>
              <a:t>ontogeny of cation transport in the rabbit CCD</a:t>
            </a:r>
          </a:p>
        </p:txBody>
      </p:sp>
      <p:sp>
        <p:nvSpPr>
          <p:cNvPr id="2" name="Rectangle 1"/>
          <p:cNvSpPr/>
          <p:nvPr/>
        </p:nvSpPr>
        <p:spPr>
          <a:xfrm>
            <a:off x="304799" y="4952043"/>
            <a:ext cx="8585850"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itchFamily="34" charset="0"/>
                <a:ea typeface="+mn-ea"/>
                <a:cs typeface="+mn-cs"/>
              </a:rPr>
              <a:t>N</a:t>
            </a:r>
            <a:r>
              <a:rPr kumimoji="0" lang="en-US" altLang="en-US" sz="1800" b="1" i="0" u="none" strike="noStrike" kern="1200" cap="none" spc="0" normalizeH="0" baseline="0" noProof="0">
                <a:ln>
                  <a:noFill/>
                </a:ln>
                <a:solidFill>
                  <a:srgbClr val="000000"/>
                </a:solidFill>
                <a:effectLst/>
                <a:uLnTx/>
                <a:uFillTx/>
                <a:latin typeface="Arial" pitchFamily="34" charset="0"/>
                <a:ea typeface="+mn-ea"/>
                <a:cs typeface="+mn-cs"/>
              </a:rPr>
              <a:t>et </a:t>
            </a:r>
            <a:r>
              <a:rPr kumimoji="0" lang="en-US" altLang="en-US" sz="1800" b="1" i="0" u="none" strike="noStrike" kern="1200" cap="none" spc="0" normalizeH="0" baseline="0" noProof="0" dirty="0">
                <a:ln>
                  <a:noFill/>
                </a:ln>
                <a:solidFill>
                  <a:srgbClr val="000000"/>
                </a:solidFill>
                <a:effectLst/>
                <a:uLnTx/>
                <a:uFillTx/>
                <a:latin typeface="Arial" pitchFamily="34" charset="0"/>
                <a:ea typeface="+mn-ea"/>
                <a:cs typeface="+mn-cs"/>
              </a:rPr>
              <a:t>Na</a:t>
            </a:r>
            <a:r>
              <a:rPr kumimoji="0" lang="en-US" altLang="en-US" sz="1800" b="1" i="0" u="none" strike="noStrike" kern="1200" cap="none" spc="0" normalizeH="0" baseline="30000" noProof="0" dirty="0">
                <a:ln>
                  <a:noFill/>
                </a:ln>
                <a:solidFill>
                  <a:srgbClr val="000000"/>
                </a:solidFill>
                <a:effectLst/>
                <a:uLnTx/>
                <a:uFillTx/>
                <a:latin typeface="Arial" pitchFamily="34" charset="0"/>
                <a:ea typeface="+mn-ea"/>
                <a:cs typeface="+mn-cs"/>
              </a:rPr>
              <a:t>+</a:t>
            </a:r>
            <a:r>
              <a:rPr kumimoji="0" lang="en-US" altLang="en-US" sz="1800" b="1" i="0" u="none" strike="noStrike" kern="1200" cap="none" spc="0" normalizeH="0" baseline="0" noProof="0" dirty="0">
                <a:ln>
                  <a:noFill/>
                </a:ln>
                <a:solidFill>
                  <a:srgbClr val="000000"/>
                </a:solidFill>
                <a:effectLst/>
                <a:uLnTx/>
                <a:uFillTx/>
                <a:latin typeface="Arial" pitchFamily="34" charset="0"/>
                <a:ea typeface="+mn-ea"/>
                <a:cs typeface="+mn-cs"/>
              </a:rPr>
              <a:t> absorption in the newborn (2-wk-old) rabbit CCD is equivalent to that measured in the adult over a wide range of tubular fluid flow rates, whereas net K</a:t>
            </a:r>
            <a:r>
              <a:rPr kumimoji="0" lang="en-US" altLang="en-US" sz="1800" b="1" i="0" u="none" strike="noStrike" kern="1200" cap="none" spc="0" normalizeH="0" baseline="30000" noProof="0" dirty="0">
                <a:ln>
                  <a:noFill/>
                </a:ln>
                <a:solidFill>
                  <a:srgbClr val="000000"/>
                </a:solidFill>
                <a:effectLst/>
                <a:uLnTx/>
                <a:uFillTx/>
                <a:latin typeface="Arial" pitchFamily="34" charset="0"/>
                <a:ea typeface="+mn-ea"/>
                <a:cs typeface="+mn-cs"/>
              </a:rPr>
              <a:t>+</a:t>
            </a:r>
            <a:r>
              <a:rPr kumimoji="0" lang="en-US" altLang="en-US" sz="1800" b="1" i="0" u="none" strike="noStrike" kern="1200" cap="none" spc="0" normalizeH="0" baseline="0" noProof="0" dirty="0">
                <a:ln>
                  <a:noFill/>
                </a:ln>
                <a:solidFill>
                  <a:srgbClr val="000000"/>
                </a:solidFill>
                <a:effectLst/>
                <a:uLnTx/>
                <a:uFillTx/>
                <a:latin typeface="Arial" pitchFamily="34" charset="0"/>
                <a:ea typeface="+mn-ea"/>
                <a:cs typeface="+mn-cs"/>
              </a:rPr>
              <a:t> secretion, absent at birth, is first detected at 4 wks of age.</a:t>
            </a:r>
          </a:p>
        </p:txBody>
      </p:sp>
      <p:pic>
        <p:nvPicPr>
          <p:cNvPr id="20" name="Picture 19">
            <a:extLst>
              <a:ext uri="{FF2B5EF4-FFF2-40B4-BE49-F238E27FC236}">
                <a16:creationId xmlns:a16="http://schemas.microsoft.com/office/drawing/2014/main" id="{C5BCA561-0483-5649-9A9D-2B3BCD5B1C9D}"/>
              </a:ext>
            </a:extLst>
          </p:cNvPr>
          <p:cNvPicPr>
            <a:picLocks noChangeAspect="1"/>
          </p:cNvPicPr>
          <p:nvPr/>
        </p:nvPicPr>
        <p:blipFill rotWithShape="1">
          <a:blip r:embed="rId8"/>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2237097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828800" y="1757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0180" name="Rectangle 4"/>
          <p:cNvSpPr>
            <a:spLocks noChangeArrowheads="1"/>
          </p:cNvSpPr>
          <p:nvPr/>
        </p:nvSpPr>
        <p:spPr bwMode="auto">
          <a:xfrm>
            <a:off x="3086100" y="1957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0182" name="Text Box 6"/>
          <p:cNvSpPr txBox="1">
            <a:spLocks noChangeArrowheads="1"/>
          </p:cNvSpPr>
          <p:nvPr/>
        </p:nvSpPr>
        <p:spPr bwMode="auto">
          <a:xfrm>
            <a:off x="572394" y="397385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 name="Title 1">
            <a:extLst>
              <a:ext uri="{FF2B5EF4-FFF2-40B4-BE49-F238E27FC236}">
                <a16:creationId xmlns:a16="http://schemas.microsoft.com/office/drawing/2014/main" id="{6593A639-976B-4CD5-97EA-F4D0D853A056}"/>
              </a:ext>
            </a:extLst>
          </p:cNvPr>
          <p:cNvSpPr txBox="1">
            <a:spLocks/>
          </p:cNvSpPr>
          <p:nvPr/>
        </p:nvSpPr>
        <p:spPr>
          <a:xfrm>
            <a:off x="106325" y="141910"/>
            <a:ext cx="8899451" cy="625171"/>
          </a:xfrm>
          <a:prstGeom prst="rect">
            <a:avLst/>
          </a:prstGeom>
        </p:spPr>
        <p:txBody>
          <a:bodyPr vert="horz" lIns="91440" tIns="45720" rIns="91440" bIns="45720" rtlCol="0" anchor="t">
            <a:no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j-ea"/>
                <a:cs typeface="Arial" panose="020B0604020202020204" pitchFamily="34" charset="0"/>
              </a:rPr>
              <a:t>Patch clamp analysis for functional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j-ea"/>
                <a:cs typeface="Arial" panose="020B0604020202020204" pitchFamily="34" charset="0"/>
              </a:rPr>
              <a:t>investigation of single protein molecules </a:t>
            </a:r>
          </a:p>
        </p:txBody>
      </p:sp>
      <p:sp>
        <p:nvSpPr>
          <p:cNvPr id="10" name="Text Placeholder 4">
            <a:extLst>
              <a:ext uri="{FF2B5EF4-FFF2-40B4-BE49-F238E27FC236}">
                <a16:creationId xmlns:a16="http://schemas.microsoft.com/office/drawing/2014/main" id="{2A2ABF73-E558-485A-883E-21E851AD1B57}"/>
              </a:ext>
            </a:extLst>
          </p:cNvPr>
          <p:cNvSpPr txBox="1">
            <a:spLocks/>
          </p:cNvSpPr>
          <p:nvPr/>
        </p:nvSpPr>
        <p:spPr>
          <a:xfrm>
            <a:off x="106326" y="1385208"/>
            <a:ext cx="8899450" cy="2008718"/>
          </a:xfrm>
          <a:prstGeom prst="rect">
            <a:avLst/>
          </a:prstGeom>
        </p:spPr>
        <p:txBody>
          <a:bodyPr>
            <a:noAutofit/>
          </a:bodyPr>
          <a:lstStyle>
            <a:lvl1pPr marL="342900" indent="-342900" algn="l" defTabSz="457200" rtl="0" eaLnBrk="1" latinLnBrk="0" hangingPunct="1">
              <a:spcBef>
                <a:spcPct val="20000"/>
              </a:spcBef>
              <a:buSzPct val="70000"/>
              <a:buFont typeface="Lucida Grande"/>
              <a:buChar char="▶"/>
              <a:defRPr sz="1800" kern="1200">
                <a:solidFill>
                  <a:srgbClr val="333333"/>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333333"/>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rgbClr val="333333"/>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rgbClr val="333333"/>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173038" algn="l" defTabSz="4572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800" b="1" i="0" u="none" strike="noStrike" kern="1200" cap="none" spc="0" normalizeH="0" baseline="0" noProof="0" dirty="0">
                <a:ln>
                  <a:noFill/>
                </a:ln>
                <a:solidFill>
                  <a:srgbClr val="333333"/>
                </a:solidFill>
                <a:effectLst/>
                <a:uLnTx/>
                <a:uFillTx/>
                <a:latin typeface="Arial"/>
                <a:ea typeface="+mn-ea"/>
                <a:cs typeface="Arial"/>
              </a:rPr>
              <a:t>Developed in the 1970s by Erwin </a:t>
            </a:r>
            <a:r>
              <a:rPr kumimoji="0" lang="en-US" sz="1800" b="1" i="0" u="none" strike="noStrike" kern="1200" cap="none" spc="0" normalizeH="0" baseline="0" noProof="0" dirty="0" err="1">
                <a:ln>
                  <a:noFill/>
                </a:ln>
                <a:solidFill>
                  <a:srgbClr val="333333"/>
                </a:solidFill>
                <a:effectLst/>
                <a:uLnTx/>
                <a:uFillTx/>
                <a:latin typeface="Arial"/>
                <a:ea typeface="+mn-ea"/>
                <a:cs typeface="Arial"/>
              </a:rPr>
              <a:t>Neher</a:t>
            </a:r>
            <a:r>
              <a:rPr kumimoji="0" lang="en-US" sz="1800" b="1" i="0" u="none" strike="noStrike" kern="1200" cap="none" spc="0" normalizeH="0" baseline="0" noProof="0" dirty="0">
                <a:ln>
                  <a:noFill/>
                </a:ln>
                <a:solidFill>
                  <a:srgbClr val="333333"/>
                </a:solidFill>
                <a:effectLst/>
                <a:uLnTx/>
                <a:uFillTx/>
                <a:latin typeface="Arial"/>
                <a:ea typeface="+mn-ea"/>
                <a:cs typeface="Arial"/>
              </a:rPr>
              <a:t> and Bert </a:t>
            </a:r>
            <a:r>
              <a:rPr kumimoji="0" lang="en-US" sz="1800" b="1" i="0" u="none" strike="noStrike" kern="1200" cap="none" spc="0" normalizeH="0" baseline="0" noProof="0" dirty="0" err="1">
                <a:ln>
                  <a:noFill/>
                </a:ln>
                <a:solidFill>
                  <a:srgbClr val="333333"/>
                </a:solidFill>
                <a:effectLst/>
                <a:uLnTx/>
                <a:uFillTx/>
                <a:latin typeface="Arial"/>
                <a:ea typeface="+mn-ea"/>
                <a:cs typeface="Arial"/>
              </a:rPr>
              <a:t>Sakmann</a:t>
            </a:r>
            <a:r>
              <a:rPr kumimoji="0" lang="en-US" sz="1800" b="1" i="0" u="none" strike="noStrike" kern="1200" cap="none" spc="0" normalizeH="0" baseline="0" noProof="0" dirty="0">
                <a:ln>
                  <a:noFill/>
                </a:ln>
                <a:solidFill>
                  <a:srgbClr val="333333"/>
                </a:solidFill>
                <a:effectLst/>
                <a:uLnTx/>
                <a:uFillTx/>
                <a:latin typeface="Arial"/>
                <a:ea typeface="+mn-ea"/>
                <a:cs typeface="Arial"/>
              </a:rPr>
              <a:t> B </a:t>
            </a:r>
            <a:r>
              <a:rPr kumimoji="0" lang="en-US" sz="1400" b="1" i="0" u="none" strike="noStrike" kern="1200" cap="none" spc="0" normalizeH="0" baseline="0" noProof="0" dirty="0">
                <a:ln>
                  <a:noFill/>
                </a:ln>
                <a:solidFill>
                  <a:srgbClr val="0070C0"/>
                </a:solidFill>
                <a:effectLst/>
                <a:uLnTx/>
                <a:uFillTx/>
                <a:latin typeface="Arial"/>
                <a:ea typeface="+mn-ea"/>
                <a:cs typeface="Arial"/>
              </a:rPr>
              <a:t>(Single-channel currents recorded from membrane of </a:t>
            </a:r>
            <a:r>
              <a:rPr kumimoji="0" lang="en-US" sz="1400" b="1" i="0" u="none" strike="noStrike" kern="1200" cap="none" spc="0" normalizeH="0" baseline="0" noProof="0" dirty="0" err="1">
                <a:ln>
                  <a:noFill/>
                </a:ln>
                <a:solidFill>
                  <a:srgbClr val="0070C0"/>
                </a:solidFill>
                <a:effectLst/>
                <a:uLnTx/>
                <a:uFillTx/>
                <a:latin typeface="Arial"/>
                <a:ea typeface="+mn-ea"/>
                <a:cs typeface="Arial"/>
              </a:rPr>
              <a:t>denervated</a:t>
            </a:r>
            <a:r>
              <a:rPr kumimoji="0" lang="en-US" sz="1400" b="1" i="0" u="none" strike="noStrike" kern="1200" cap="none" spc="0" normalizeH="0" baseline="0" noProof="0" dirty="0">
                <a:ln>
                  <a:noFill/>
                </a:ln>
                <a:solidFill>
                  <a:srgbClr val="0070C0"/>
                </a:solidFill>
                <a:effectLst/>
                <a:uLnTx/>
                <a:uFillTx/>
                <a:latin typeface="Arial"/>
                <a:ea typeface="+mn-ea"/>
                <a:cs typeface="Arial"/>
              </a:rPr>
              <a:t> frog muscle </a:t>
            </a:r>
            <a:r>
              <a:rPr kumimoji="0" lang="en-US" sz="1400" b="1" i="0" u="none" strike="noStrike" kern="1200" cap="none" spc="0" normalizeH="0" baseline="0" noProof="0" dirty="0" err="1">
                <a:ln>
                  <a:noFill/>
                </a:ln>
                <a:solidFill>
                  <a:srgbClr val="0070C0"/>
                </a:solidFill>
                <a:effectLst/>
                <a:uLnTx/>
                <a:uFillTx/>
                <a:latin typeface="Arial"/>
                <a:ea typeface="+mn-ea"/>
                <a:cs typeface="Arial"/>
              </a:rPr>
              <a:t>fibres</a:t>
            </a:r>
            <a:r>
              <a:rPr kumimoji="0" lang="en-US" sz="1400" b="1" i="0" u="none" strike="noStrike" kern="1200" cap="none" spc="0" normalizeH="0" baseline="0" noProof="0" dirty="0">
                <a:ln>
                  <a:noFill/>
                </a:ln>
                <a:solidFill>
                  <a:srgbClr val="0070C0"/>
                </a:solidFill>
                <a:effectLst/>
                <a:uLnTx/>
                <a:uFillTx/>
                <a:latin typeface="Arial"/>
                <a:ea typeface="+mn-ea"/>
                <a:cs typeface="Arial"/>
              </a:rPr>
              <a:t>. </a:t>
            </a:r>
            <a:r>
              <a:rPr kumimoji="0" lang="en-US" sz="1400" b="1" i="1" u="none" strike="noStrike" kern="1200" cap="none" spc="0" normalizeH="0" baseline="0" noProof="0" dirty="0">
                <a:ln>
                  <a:noFill/>
                </a:ln>
                <a:solidFill>
                  <a:srgbClr val="0070C0"/>
                </a:solidFill>
                <a:effectLst/>
                <a:uLnTx/>
                <a:uFillTx/>
                <a:latin typeface="Arial"/>
                <a:ea typeface="+mn-ea"/>
                <a:cs typeface="Arial"/>
              </a:rPr>
              <a:t>Nature</a:t>
            </a:r>
            <a:r>
              <a:rPr kumimoji="0" lang="en-US" sz="1400" b="1" i="0" u="none" strike="noStrike" kern="1200" cap="none" spc="0" normalizeH="0" baseline="0" noProof="0" dirty="0">
                <a:ln>
                  <a:noFill/>
                </a:ln>
                <a:solidFill>
                  <a:srgbClr val="0070C0"/>
                </a:solidFill>
                <a:effectLst/>
                <a:uLnTx/>
                <a:uFillTx/>
                <a:latin typeface="Arial"/>
                <a:ea typeface="+mn-ea"/>
                <a:cs typeface="Arial"/>
              </a:rPr>
              <a:t> 260:799–802, 1976).</a:t>
            </a:r>
            <a:endParaRPr kumimoji="0" lang="en-US" sz="1800" b="1" i="0" u="none" strike="noStrike" kern="1200" cap="none" spc="0" normalizeH="0" baseline="0" noProof="0" dirty="0">
              <a:ln>
                <a:noFill/>
              </a:ln>
              <a:solidFill>
                <a:srgbClr val="333333"/>
              </a:solidFill>
              <a:effectLst/>
              <a:uLnTx/>
              <a:uFillTx/>
              <a:latin typeface="Arial"/>
              <a:ea typeface="+mn-ea"/>
              <a:cs typeface="Arial"/>
            </a:endParaRPr>
          </a:p>
          <a:p>
            <a:pPr marL="342900" marR="0" lvl="0" indent="-173038" algn="l" defTabSz="4572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1800" b="1" i="0" u="none" strike="noStrike" kern="1200" cap="none" spc="0" normalizeH="0" baseline="0" noProof="0" dirty="0">
              <a:ln>
                <a:noFill/>
              </a:ln>
              <a:solidFill>
                <a:srgbClr val="333333"/>
              </a:solidFill>
              <a:effectLst/>
              <a:uLnTx/>
              <a:uFillTx/>
              <a:latin typeface="Arial"/>
              <a:ea typeface="+mn-ea"/>
              <a:cs typeface="Arial"/>
            </a:endParaRPr>
          </a:p>
          <a:p>
            <a:pPr marL="342900" marR="0" lvl="0" indent="-173038" algn="l" defTabSz="4572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1800" b="1" i="0" u="none" strike="noStrike" kern="1200" cap="none" spc="0" normalizeH="0" baseline="0" noProof="0" dirty="0">
              <a:ln>
                <a:noFill/>
              </a:ln>
              <a:solidFill>
                <a:srgbClr val="333333"/>
              </a:solidFill>
              <a:effectLst/>
              <a:uLnTx/>
              <a:uFillTx/>
              <a:latin typeface="Arial"/>
              <a:ea typeface="+mn-ea"/>
              <a:cs typeface="Arial"/>
            </a:endParaRPr>
          </a:p>
          <a:p>
            <a:pPr marL="342900" marR="0" lvl="0" indent="-173038" algn="l" defTabSz="4572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1800" b="1" i="0" u="none" strike="noStrike" kern="1200" cap="none" spc="0" normalizeH="0" baseline="0" noProof="0" dirty="0">
              <a:ln>
                <a:noFill/>
              </a:ln>
              <a:solidFill>
                <a:srgbClr val="333333"/>
              </a:solidFill>
              <a:effectLst/>
              <a:uLnTx/>
              <a:uFillTx/>
              <a:latin typeface="Arial"/>
              <a:ea typeface="+mn-ea"/>
              <a:cs typeface="Arial"/>
            </a:endParaRPr>
          </a:p>
          <a:p>
            <a:pPr marL="342900" marR="0" lvl="0" indent="-173038" algn="l" defTabSz="4572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1800" b="1" i="0" u="none" strike="noStrike" kern="1200" cap="none" spc="0" normalizeH="0" baseline="0" noProof="0" dirty="0">
              <a:ln>
                <a:noFill/>
              </a:ln>
              <a:solidFill>
                <a:srgbClr val="333333"/>
              </a:solidFill>
              <a:effectLst/>
              <a:uLnTx/>
              <a:uFillTx/>
              <a:latin typeface="Arial"/>
              <a:ea typeface="+mn-ea"/>
              <a:cs typeface="Arial"/>
            </a:endParaRPr>
          </a:p>
          <a:p>
            <a:pPr marL="342900" marR="0" lvl="0" indent="-173038" algn="l" defTabSz="4572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1800" b="1" i="0" u="none" strike="noStrike" kern="1200" cap="none" spc="0" normalizeH="0" baseline="0" noProof="0" dirty="0">
              <a:ln>
                <a:noFill/>
              </a:ln>
              <a:solidFill>
                <a:srgbClr val="333333"/>
              </a:solidFill>
              <a:effectLst/>
              <a:uLnTx/>
              <a:uFillTx/>
              <a:latin typeface="Arial"/>
              <a:ea typeface="+mn-ea"/>
              <a:cs typeface="Arial"/>
            </a:endParaRPr>
          </a:p>
          <a:p>
            <a:pPr marL="342900" marR="0" lvl="0" indent="-173038" algn="l" defTabSz="4572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1800" b="1" i="0" u="none" strike="noStrike" kern="1200" cap="none" spc="0" normalizeH="0" baseline="0" noProof="0" dirty="0">
              <a:ln>
                <a:noFill/>
              </a:ln>
              <a:solidFill>
                <a:srgbClr val="333333"/>
              </a:solidFill>
              <a:effectLst/>
              <a:uLnTx/>
              <a:uFillTx/>
              <a:latin typeface="Arial"/>
              <a:ea typeface="+mn-ea"/>
              <a:cs typeface="Arial"/>
            </a:endParaRPr>
          </a:p>
          <a:p>
            <a:pPr marL="342900" marR="0" lvl="0" indent="-173038" algn="l" defTabSz="4572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800" b="1" i="0" u="none" strike="noStrike" kern="1200" cap="none" spc="0" normalizeH="0" baseline="0" noProof="0" dirty="0">
                <a:ln>
                  <a:noFill/>
                </a:ln>
                <a:solidFill>
                  <a:srgbClr val="333333"/>
                </a:solidFill>
                <a:effectLst/>
                <a:uLnTx/>
                <a:uFillTx/>
                <a:latin typeface="Arial"/>
                <a:ea typeface="+mn-ea"/>
                <a:cs typeface="Arial"/>
              </a:rPr>
              <a:t>Allows the behavior/function of a </a:t>
            </a:r>
            <a:r>
              <a:rPr kumimoji="0" lang="en-US" sz="1800" b="1" i="0" u="sng" strike="noStrike" kern="1200" cap="none" spc="0" normalizeH="0" baseline="0" noProof="0" dirty="0">
                <a:ln>
                  <a:noFill/>
                </a:ln>
                <a:solidFill>
                  <a:srgbClr val="333333"/>
                </a:solidFill>
                <a:effectLst/>
                <a:uLnTx/>
                <a:uFillTx/>
                <a:latin typeface="Arial"/>
                <a:ea typeface="+mn-ea"/>
                <a:cs typeface="Arial"/>
              </a:rPr>
              <a:t>single protein molecule</a:t>
            </a:r>
            <a:r>
              <a:rPr kumimoji="0" lang="en-US" sz="1800" b="1" i="0" u="none" strike="noStrike" kern="1200" cap="none" spc="0" normalizeH="0" baseline="0" noProof="0" dirty="0">
                <a:ln>
                  <a:noFill/>
                </a:ln>
                <a:solidFill>
                  <a:srgbClr val="333333"/>
                </a:solidFill>
                <a:effectLst/>
                <a:uLnTx/>
                <a:uFillTx/>
                <a:latin typeface="Arial"/>
                <a:ea typeface="+mn-ea"/>
                <a:cs typeface="Arial"/>
              </a:rPr>
              <a:t> to be observed in its native environment in the cell, exploiting the ability of an individual channel to carry net flows of 10</a:t>
            </a:r>
            <a:r>
              <a:rPr kumimoji="0" lang="en-US" sz="1800" b="1" i="0" u="none" strike="noStrike" kern="1200" cap="none" spc="0" normalizeH="0" baseline="30000" noProof="0" dirty="0">
                <a:ln>
                  <a:noFill/>
                </a:ln>
                <a:solidFill>
                  <a:srgbClr val="333333"/>
                </a:solidFill>
                <a:effectLst/>
                <a:uLnTx/>
                <a:uFillTx/>
                <a:latin typeface="Arial"/>
                <a:ea typeface="+mn-ea"/>
                <a:cs typeface="Arial"/>
              </a:rPr>
              <a:t>6</a:t>
            </a:r>
            <a:r>
              <a:rPr kumimoji="0" lang="en-US" sz="1800" b="1" i="0" u="none" strike="noStrike" kern="1200" cap="none" spc="0" normalizeH="0" baseline="0" noProof="0" dirty="0">
                <a:ln>
                  <a:noFill/>
                </a:ln>
                <a:solidFill>
                  <a:srgbClr val="333333"/>
                </a:solidFill>
                <a:effectLst/>
                <a:uLnTx/>
                <a:uFillTx/>
                <a:latin typeface="Arial"/>
                <a:ea typeface="+mn-ea"/>
                <a:cs typeface="Arial"/>
              </a:rPr>
              <a:t> ions/s or more, giving rise to </a:t>
            </a:r>
            <a:r>
              <a:rPr kumimoji="0" lang="en-US" sz="1800" b="1" i="0" u="none" strike="noStrike" kern="1200" cap="none" spc="0" normalizeH="0" baseline="0" noProof="0" dirty="0" err="1">
                <a:ln>
                  <a:noFill/>
                </a:ln>
                <a:solidFill>
                  <a:srgbClr val="333333"/>
                </a:solidFill>
                <a:effectLst/>
                <a:uLnTx/>
                <a:uFillTx/>
                <a:latin typeface="Arial"/>
                <a:ea typeface="+mn-ea"/>
                <a:cs typeface="Arial"/>
              </a:rPr>
              <a:t>picoampere</a:t>
            </a:r>
            <a:r>
              <a:rPr kumimoji="0" lang="en-US" sz="1800" b="1" i="0" u="none" strike="noStrike" kern="1200" cap="none" spc="0" normalizeH="0" baseline="0" noProof="0" dirty="0">
                <a:ln>
                  <a:noFill/>
                </a:ln>
                <a:solidFill>
                  <a:srgbClr val="333333"/>
                </a:solidFill>
                <a:effectLst/>
                <a:uLnTx/>
                <a:uFillTx/>
                <a:latin typeface="Arial"/>
                <a:ea typeface="+mn-ea"/>
                <a:cs typeface="Arial"/>
              </a:rPr>
              <a:t> currents (readily detected using low-noise electronic recording techniques).</a:t>
            </a:r>
          </a:p>
          <a:p>
            <a:pPr marL="342900" marR="0" lvl="0" indent="-173038" algn="l" defTabSz="4572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1800" b="1" i="0" u="none" strike="noStrike" kern="1200" cap="none" spc="0" normalizeH="0" baseline="0" noProof="0" dirty="0">
              <a:ln>
                <a:noFill/>
              </a:ln>
              <a:solidFill>
                <a:srgbClr val="333333"/>
              </a:solidFill>
              <a:effectLst/>
              <a:uLnTx/>
              <a:uFillTx/>
              <a:latin typeface="Arial"/>
              <a:ea typeface="+mn-ea"/>
              <a:cs typeface="Arial"/>
            </a:endParaRPr>
          </a:p>
          <a:p>
            <a:pPr marL="169862" marR="0" lvl="0" indent="0" algn="l" defTabSz="457200" rtl="0" eaLnBrk="1" fontAlgn="auto" latinLnBrk="0" hangingPunct="1">
              <a:lnSpc>
                <a:spcPct val="100000"/>
              </a:lnSpc>
              <a:spcBef>
                <a:spcPts val="0"/>
              </a:spcBef>
              <a:spcAft>
                <a:spcPts val="0"/>
              </a:spcAft>
              <a:buClrTx/>
              <a:buSzPct val="100000"/>
              <a:buFont typeface="Lucida Grande"/>
              <a:buNone/>
              <a:tabLst/>
              <a:defRPr/>
            </a:pPr>
            <a:endParaRPr kumimoji="0" lang="en-US" sz="1800" b="1" i="0" u="none" strike="noStrike" kern="1200" cap="none" spc="0" normalizeH="0" baseline="0" noProof="0" dirty="0">
              <a:ln>
                <a:noFill/>
              </a:ln>
              <a:solidFill>
                <a:srgbClr val="333333"/>
              </a:solidFill>
              <a:effectLst/>
              <a:uLnTx/>
              <a:uFillTx/>
              <a:latin typeface="Arial"/>
              <a:ea typeface="+mn-ea"/>
              <a:cs typeface="Arial"/>
            </a:endParaRPr>
          </a:p>
        </p:txBody>
      </p:sp>
      <p:grpSp>
        <p:nvGrpSpPr>
          <p:cNvPr id="2" name="Group 1"/>
          <p:cNvGrpSpPr>
            <a:grpSpLocks noChangeAspect="1"/>
          </p:cNvGrpSpPr>
          <p:nvPr/>
        </p:nvGrpSpPr>
        <p:grpSpPr>
          <a:xfrm>
            <a:off x="937976" y="2129519"/>
            <a:ext cx="6496552" cy="1233230"/>
            <a:chOff x="304799" y="1695449"/>
            <a:chExt cx="4164682" cy="790575"/>
          </a:xfrm>
        </p:grpSpPr>
        <p:pic>
          <p:nvPicPr>
            <p:cNvPr id="6303" name="Picture 159" descr="THE PATCH-CLAMP TECHNIQUE           ï    Erwin Neher               Bert Sakmann                  Germany           (1991 N..."/>
            <p:cNvPicPr>
              <a:picLocks noChangeAspect="1" noChangeArrowheads="1"/>
            </p:cNvPicPr>
            <p:nvPr/>
          </p:nvPicPr>
          <p:blipFill rotWithShape="1">
            <a:blip r:embed="rId3">
              <a:extLst>
                <a:ext uri="{28A0092B-C50C-407E-A947-70E740481C1C}">
                  <a14:useLocalDpi xmlns:a14="http://schemas.microsoft.com/office/drawing/2010/main" val="0"/>
                </a:ext>
              </a:extLst>
            </a:blip>
            <a:srcRect l="4265" t="72578" r="5714" b="2670"/>
            <a:stretch/>
          </p:blipFill>
          <p:spPr bwMode="auto">
            <a:xfrm>
              <a:off x="304799" y="1695449"/>
              <a:ext cx="3457575" cy="7905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9400" y="1710079"/>
              <a:ext cx="760081" cy="73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a:extLst>
              <a:ext uri="{FF2B5EF4-FFF2-40B4-BE49-F238E27FC236}">
                <a16:creationId xmlns:a16="http://schemas.microsoft.com/office/drawing/2014/main" id="{C5BCA561-0483-5649-9A9D-2B3BCD5B1C9D}"/>
              </a:ext>
            </a:extLst>
          </p:cNvPr>
          <p:cNvPicPr>
            <a:picLocks noChangeAspect="1"/>
          </p:cNvPicPr>
          <p:nvPr/>
        </p:nvPicPr>
        <p:blipFill rotWithShape="1">
          <a:blip r:embed="rId5"/>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1564690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828800" y="1757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0180" name="Rectangle 4"/>
          <p:cNvSpPr>
            <a:spLocks noChangeArrowheads="1"/>
          </p:cNvSpPr>
          <p:nvPr/>
        </p:nvSpPr>
        <p:spPr bwMode="auto">
          <a:xfrm>
            <a:off x="3086100" y="1957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0182" name="Text Box 6"/>
          <p:cNvSpPr txBox="1">
            <a:spLocks noChangeArrowheads="1"/>
          </p:cNvSpPr>
          <p:nvPr/>
        </p:nvSpPr>
        <p:spPr bwMode="auto">
          <a:xfrm>
            <a:off x="572394" y="397385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50183" name="Object 7"/>
          <p:cNvGraphicFramePr>
            <a:graphicFrameLocks noChangeAspect="1"/>
          </p:cNvGraphicFramePr>
          <p:nvPr/>
        </p:nvGraphicFramePr>
        <p:xfrm>
          <a:off x="2994930" y="2396628"/>
          <a:ext cx="1539875" cy="1138238"/>
        </p:xfrm>
        <a:graphic>
          <a:graphicData uri="http://schemas.openxmlformats.org/presentationml/2006/ole">
            <mc:AlternateContent xmlns:mc="http://schemas.openxmlformats.org/markup-compatibility/2006">
              <mc:Choice xmlns:v="urn:schemas-microsoft-com:vml" Requires="v">
                <p:oleObj spid="_x0000_s3108" name="Jandel Graphic" r:id="rId4" imgW="3688560" imgH="2728440" progId="JandelGraphicObject.1">
                  <p:embed/>
                </p:oleObj>
              </mc:Choice>
              <mc:Fallback>
                <p:oleObj name="Jandel Graphic" r:id="rId4" imgW="3688560" imgH="2728440" progId="JandelGraphicObject.1">
                  <p:embed/>
                  <p:pic>
                    <p:nvPicPr>
                      <p:cNvPr id="50183"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4930" y="2396628"/>
                        <a:ext cx="1539875" cy="1138238"/>
                      </a:xfrm>
                      <a:prstGeom prst="rect">
                        <a:avLst/>
                      </a:prstGeom>
                      <a:noFill/>
                      <a:ln>
                        <a:noFill/>
                      </a:ln>
                      <a:effectLst/>
                    </p:spPr>
                  </p:pic>
                </p:oleObj>
              </mc:Fallback>
            </mc:AlternateContent>
          </a:graphicData>
        </a:graphic>
      </p:graphicFrame>
      <p:sp>
        <p:nvSpPr>
          <p:cNvPr id="8" name="Rectangle 3"/>
          <p:cNvSpPr>
            <a:spLocks noChangeArrowheads="1"/>
          </p:cNvSpPr>
          <p:nvPr/>
        </p:nvSpPr>
        <p:spPr bwMode="auto">
          <a:xfrm rot="10800000" flipV="1">
            <a:off x="106324" y="5582548"/>
            <a:ext cx="889945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Huber SM and </a:t>
            </a:r>
            <a:r>
              <a:rPr kumimoji="0" lang="en-US" sz="1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Horster</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MF. Ontogeny of apical membrane ion </a:t>
            </a:r>
            <a:r>
              <a:rPr kumimoji="0" lang="en-US" sz="1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conductances</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and channel expression in cortical collecting duct cells. </a:t>
            </a:r>
            <a:r>
              <a:rPr kumimoji="0" lang="en-US" sz="14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AJP </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271:F698-708, 1996;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Satlin LM and Palmer LG. </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Apical Na</a:t>
            </a:r>
            <a:r>
              <a:rPr kumimoji="0" lang="en-US" sz="1400" b="1" i="0" u="none" strike="noStrike" kern="1200" cap="none" spc="0" normalizeH="0" baseline="30000" noProof="0" dirty="0">
                <a:ln>
                  <a:noFill/>
                </a:ln>
                <a:solidFill>
                  <a:srgbClr val="0070C0"/>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conductance in maturing rabbit principal cell. </a:t>
            </a:r>
            <a:r>
              <a:rPr kumimoji="0" lang="en-US" sz="14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AJP </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270:F391-7, 1996; Apical K</a:t>
            </a:r>
            <a:r>
              <a:rPr kumimoji="0" lang="en-US" sz="1400" b="1" i="0" u="none" strike="noStrike" kern="1200" cap="none" spc="0" normalizeH="0" baseline="30000" noProof="0" dirty="0">
                <a:ln>
                  <a:noFill/>
                </a:ln>
                <a:solidFill>
                  <a:srgbClr val="0070C0"/>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conductance in maturing rabbit principal cell. </a:t>
            </a:r>
            <a:r>
              <a:rPr kumimoji="0" lang="en-US" sz="14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AJP </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272:F397-404, 1997.</a:t>
            </a:r>
            <a:endParaRPr kumimoji="0" lang="en-US" alt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9" name="Title 1">
            <a:extLst>
              <a:ext uri="{FF2B5EF4-FFF2-40B4-BE49-F238E27FC236}">
                <a16:creationId xmlns:a16="http://schemas.microsoft.com/office/drawing/2014/main" id="{6593A639-976B-4CD5-97EA-F4D0D853A056}"/>
              </a:ext>
            </a:extLst>
          </p:cNvPr>
          <p:cNvSpPr txBox="1">
            <a:spLocks/>
          </p:cNvSpPr>
          <p:nvPr/>
        </p:nvSpPr>
        <p:spPr>
          <a:xfrm>
            <a:off x="106325" y="130600"/>
            <a:ext cx="8899451" cy="625171"/>
          </a:xfrm>
          <a:prstGeom prst="rect">
            <a:avLst/>
          </a:prstGeom>
        </p:spPr>
        <p:txBody>
          <a:bodyPr vert="horz" lIns="91440" tIns="45720" rIns="91440" bIns="45720" rtlCol="0" anchor="t">
            <a:no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j-ea"/>
                <a:cs typeface="Arial" panose="020B0604020202020204" pitchFamily="34" charset="0"/>
              </a:rPr>
              <a:t>Patch clamp analysis of split-open tubules: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j-ea"/>
                <a:cs typeface="Arial" panose="020B0604020202020204" pitchFamily="34" charset="0"/>
              </a:rPr>
              <a:t>ontogeny of cation channel function in the CCD</a:t>
            </a:r>
          </a:p>
        </p:txBody>
      </p:sp>
      <p:pic>
        <p:nvPicPr>
          <p:cNvPr id="6313" name="Picture 169"/>
          <p:cNvPicPr>
            <a:picLocks noChangeAspect="1" noChangeArrowheads="1"/>
          </p:cNvPicPr>
          <p:nvPr/>
        </p:nvPicPr>
        <p:blipFill rotWithShape="1">
          <a:blip r:embed="rId6">
            <a:extLst>
              <a:ext uri="{28A0092B-C50C-407E-A947-70E740481C1C}">
                <a14:useLocalDpi xmlns:a14="http://schemas.microsoft.com/office/drawing/2010/main" val="0"/>
              </a:ext>
            </a:extLst>
          </a:blip>
          <a:srcRect l="49746" t="10626" r="2783" b="58540"/>
          <a:stretch/>
        </p:blipFill>
        <p:spPr bwMode="auto">
          <a:xfrm>
            <a:off x="462407" y="1456673"/>
            <a:ext cx="2580613" cy="2105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16" name="Picture 172"/>
          <p:cNvPicPr>
            <a:picLocks noChangeAspect="1" noChangeArrowheads="1"/>
          </p:cNvPicPr>
          <p:nvPr/>
        </p:nvPicPr>
        <p:blipFill rotWithShape="1">
          <a:blip r:embed="rId7">
            <a:extLst>
              <a:ext uri="{28A0092B-C50C-407E-A947-70E740481C1C}">
                <a14:useLocalDpi xmlns:a14="http://schemas.microsoft.com/office/drawing/2010/main" val="0"/>
              </a:ext>
            </a:extLst>
          </a:blip>
          <a:srcRect l="25676" t="23063" r="32386"/>
          <a:stretch/>
        </p:blipFill>
        <p:spPr bwMode="auto">
          <a:xfrm>
            <a:off x="6613593" y="1862671"/>
            <a:ext cx="2340860" cy="2618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20" name="Picture 176"/>
          <p:cNvPicPr>
            <a:picLocks noChangeAspect="1" noChangeArrowheads="1"/>
          </p:cNvPicPr>
          <p:nvPr/>
        </p:nvPicPr>
        <p:blipFill rotWithShape="1">
          <a:blip r:embed="rId8">
            <a:extLst>
              <a:ext uri="{28A0092B-C50C-407E-A947-70E740481C1C}">
                <a14:useLocalDpi xmlns:a14="http://schemas.microsoft.com/office/drawing/2010/main" val="0"/>
              </a:ext>
            </a:extLst>
          </a:blip>
          <a:srcRect l="9929" t="10088" r="16727"/>
          <a:stretch/>
        </p:blipFill>
        <p:spPr bwMode="auto">
          <a:xfrm>
            <a:off x="4518886" y="1818138"/>
            <a:ext cx="2179626" cy="264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2016" y="3563670"/>
            <a:ext cx="3147237" cy="181588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ENaC current tracings in a cell-attached patch of apical membrane of a principal cell in a CCD from a 11-d-old rabbit. Pipette potentials are shown to left of each trace. Downward deflections correspond to channel openings.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Rectangle 11"/>
          <p:cNvSpPr/>
          <p:nvPr/>
        </p:nvSpPr>
        <p:spPr>
          <a:xfrm>
            <a:off x="4293705" y="4311499"/>
            <a:ext cx="4572000"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Developmental changes in Na</a:t>
            </a:r>
            <a:r>
              <a:rPr kumimoji="0" lang="en-US" sz="1400" b="1"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(ENaC) and K</a:t>
            </a:r>
            <a:r>
              <a:rPr kumimoji="0" lang="en-US" sz="1400" b="1"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(ROMK) channel activity (N, number of channels x Po, open probability) in apical membrane of rabbit principal cells.</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C5BCA561-0483-5649-9A9D-2B3BCD5B1C9D}"/>
              </a:ext>
            </a:extLst>
          </p:cNvPr>
          <p:cNvPicPr>
            <a:picLocks noChangeAspect="1"/>
          </p:cNvPicPr>
          <p:nvPr/>
        </p:nvPicPr>
        <p:blipFill rotWithShape="1">
          <a:blip r:embed="rId9"/>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1881478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D1B8C-C067-5B40-9A06-1FE47D77AA16}"/>
              </a:ext>
            </a:extLst>
          </p:cNvPr>
          <p:cNvSpPr>
            <a:spLocks noGrp="1"/>
          </p:cNvSpPr>
          <p:nvPr>
            <p:ph type="ctrTitle"/>
          </p:nvPr>
        </p:nvSpPr>
        <p:spPr>
          <a:xfrm>
            <a:off x="787153" y="347070"/>
            <a:ext cx="7929383" cy="460076"/>
          </a:xfrm>
        </p:spPr>
        <p:txBody>
          <a:bodyPr>
            <a:normAutofit/>
          </a:bodyPr>
          <a:lstStyle/>
          <a:p>
            <a:r>
              <a:rPr lang="en-US" sz="2100" b="1" dirty="0">
                <a:latin typeface="Arial" panose="020B0604020202020204" pitchFamily="34" charset="0"/>
                <a:cs typeface="Arial" panose="020B0604020202020204" pitchFamily="34" charset="0"/>
              </a:rPr>
              <a:t>BK channels are expressed in human kidney organoids</a:t>
            </a:r>
          </a:p>
        </p:txBody>
      </p:sp>
      <p:pic>
        <p:nvPicPr>
          <p:cNvPr id="4" name="Picture 3">
            <a:extLst>
              <a:ext uri="{FF2B5EF4-FFF2-40B4-BE49-F238E27FC236}">
                <a16:creationId xmlns:a16="http://schemas.microsoft.com/office/drawing/2014/main" id="{4C6F00D2-4DC7-B54E-BD69-EEF7855B3EB3}"/>
              </a:ext>
            </a:extLst>
          </p:cNvPr>
          <p:cNvPicPr>
            <a:picLocks noChangeAspect="1"/>
          </p:cNvPicPr>
          <p:nvPr/>
        </p:nvPicPr>
        <p:blipFill>
          <a:blip r:embed="rId2"/>
          <a:stretch>
            <a:fillRect/>
          </a:stretch>
        </p:blipFill>
        <p:spPr>
          <a:xfrm>
            <a:off x="664269" y="1585545"/>
            <a:ext cx="3561742" cy="4276192"/>
          </a:xfrm>
          <a:prstGeom prst="rect">
            <a:avLst/>
          </a:prstGeom>
        </p:spPr>
      </p:pic>
      <p:pic>
        <p:nvPicPr>
          <p:cNvPr id="5" name="Picture 4">
            <a:extLst>
              <a:ext uri="{FF2B5EF4-FFF2-40B4-BE49-F238E27FC236}">
                <a16:creationId xmlns:a16="http://schemas.microsoft.com/office/drawing/2014/main" id="{870C762E-6B57-1A44-A2B3-A65C9D637EBF}"/>
              </a:ext>
            </a:extLst>
          </p:cNvPr>
          <p:cNvPicPr>
            <a:picLocks noChangeAspect="1"/>
          </p:cNvPicPr>
          <p:nvPr/>
        </p:nvPicPr>
        <p:blipFill>
          <a:blip r:embed="rId3"/>
          <a:stretch>
            <a:fillRect/>
          </a:stretch>
        </p:blipFill>
        <p:spPr>
          <a:xfrm>
            <a:off x="4917991" y="2538730"/>
            <a:ext cx="3798545" cy="2644415"/>
          </a:xfrm>
          <a:prstGeom prst="rect">
            <a:avLst/>
          </a:prstGeom>
        </p:spPr>
      </p:pic>
      <p:pic>
        <p:nvPicPr>
          <p:cNvPr id="6" name="Picture 5">
            <a:extLst>
              <a:ext uri="{FF2B5EF4-FFF2-40B4-BE49-F238E27FC236}">
                <a16:creationId xmlns:a16="http://schemas.microsoft.com/office/drawing/2014/main" id="{C5BCA561-0483-5649-9A9D-2B3BCD5B1C9D}"/>
              </a:ext>
            </a:extLst>
          </p:cNvPr>
          <p:cNvPicPr>
            <a:picLocks noChangeAspect="1"/>
          </p:cNvPicPr>
          <p:nvPr/>
        </p:nvPicPr>
        <p:blipFill rotWithShape="1">
          <a:blip r:embed="rId4"/>
          <a:srcRect t="-1236" b="8128"/>
          <a:stretch/>
        </p:blipFill>
        <p:spPr>
          <a:xfrm>
            <a:off x="158503" y="221821"/>
            <a:ext cx="628650" cy="585325"/>
          </a:xfrm>
          <a:prstGeom prst="rect">
            <a:avLst/>
          </a:prstGeom>
          <a:ln>
            <a:solidFill>
              <a:schemeClr val="bg1"/>
            </a:solidFill>
          </a:ln>
        </p:spPr>
      </p:pic>
      <p:sp>
        <p:nvSpPr>
          <p:cNvPr id="7" name="TextBox 6"/>
          <p:cNvSpPr txBox="1"/>
          <p:nvPr/>
        </p:nvSpPr>
        <p:spPr>
          <a:xfrm>
            <a:off x="6679581" y="6354193"/>
            <a:ext cx="2296112"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Kleyman, Pittsburgh</a:t>
            </a:r>
          </a:p>
        </p:txBody>
      </p:sp>
    </p:spTree>
    <p:extLst>
      <p:ext uri="{BB962C8B-B14F-4D97-AF65-F5344CB8AC3E}">
        <p14:creationId xmlns:p14="http://schemas.microsoft.com/office/powerpoint/2010/main" val="36580845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A1C5D-5BFD-3F4C-B37D-DF34B4128C2E}"/>
              </a:ext>
            </a:extLst>
          </p:cNvPr>
          <p:cNvSpPr>
            <a:spLocks noGrp="1"/>
          </p:cNvSpPr>
          <p:nvPr>
            <p:ph type="title"/>
          </p:nvPr>
        </p:nvSpPr>
        <p:spPr>
          <a:xfrm>
            <a:off x="864624" y="239675"/>
            <a:ext cx="7886700" cy="994172"/>
          </a:xfrm>
        </p:spPr>
        <p:txBody>
          <a:bodyPr>
            <a:normAutofit/>
          </a:bodyPr>
          <a:lstStyle/>
          <a:p>
            <a:r>
              <a:rPr lang="en-US" sz="2100" b="1" dirty="0">
                <a:latin typeface="Arial" panose="020B0604020202020204" pitchFamily="34" charset="0"/>
                <a:cs typeface="Arial" panose="020B0604020202020204" pitchFamily="34" charset="0"/>
              </a:rPr>
              <a:t>ROMK channels are expressed in human kidney organoids</a:t>
            </a:r>
            <a:endParaRPr lang="en-US" sz="2100" dirty="0"/>
          </a:p>
        </p:txBody>
      </p:sp>
      <p:pic>
        <p:nvPicPr>
          <p:cNvPr id="4" name="Content Placeholder 3">
            <a:extLst>
              <a:ext uri="{FF2B5EF4-FFF2-40B4-BE49-F238E27FC236}">
                <a16:creationId xmlns:a16="http://schemas.microsoft.com/office/drawing/2014/main" id="{21C0BAD3-BD49-384D-A6A1-E79E927CA226}"/>
              </a:ext>
            </a:extLst>
          </p:cNvPr>
          <p:cNvPicPr>
            <a:picLocks noGrp="1" noChangeAspect="1"/>
          </p:cNvPicPr>
          <p:nvPr>
            <p:ph idx="1"/>
          </p:nvPr>
        </p:nvPicPr>
        <p:blipFill>
          <a:blip r:embed="rId2"/>
          <a:stretch>
            <a:fillRect/>
          </a:stretch>
        </p:blipFill>
        <p:spPr>
          <a:xfrm>
            <a:off x="2541373" y="1711009"/>
            <a:ext cx="3880485" cy="4577715"/>
          </a:xfrm>
          <a:prstGeom prst="rect">
            <a:avLst/>
          </a:prstGeom>
        </p:spPr>
      </p:pic>
      <p:pic>
        <p:nvPicPr>
          <p:cNvPr id="5" name="Picture 4">
            <a:extLst>
              <a:ext uri="{FF2B5EF4-FFF2-40B4-BE49-F238E27FC236}">
                <a16:creationId xmlns:a16="http://schemas.microsoft.com/office/drawing/2014/main" id="{C5BCA561-0483-5649-9A9D-2B3BCD5B1C9D}"/>
              </a:ext>
            </a:extLst>
          </p:cNvPr>
          <p:cNvPicPr>
            <a:picLocks noChangeAspect="1"/>
          </p:cNvPicPr>
          <p:nvPr/>
        </p:nvPicPr>
        <p:blipFill rotWithShape="1">
          <a:blip r:embed="rId3"/>
          <a:srcRect t="-1236" b="8128"/>
          <a:stretch/>
        </p:blipFill>
        <p:spPr>
          <a:xfrm>
            <a:off x="158503" y="221821"/>
            <a:ext cx="628650" cy="585325"/>
          </a:xfrm>
          <a:prstGeom prst="rect">
            <a:avLst/>
          </a:prstGeom>
          <a:ln>
            <a:solidFill>
              <a:schemeClr val="bg1"/>
            </a:solidFill>
          </a:ln>
        </p:spPr>
      </p:pic>
      <p:sp>
        <p:nvSpPr>
          <p:cNvPr id="6" name="TextBox 5"/>
          <p:cNvSpPr txBox="1"/>
          <p:nvPr/>
        </p:nvSpPr>
        <p:spPr>
          <a:xfrm>
            <a:off x="6679581" y="6354193"/>
            <a:ext cx="2296112"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Kleyman, Pittsburgh</a:t>
            </a:r>
          </a:p>
        </p:txBody>
      </p:sp>
    </p:spTree>
    <p:extLst>
      <p:ext uri="{BB962C8B-B14F-4D97-AF65-F5344CB8AC3E}">
        <p14:creationId xmlns:p14="http://schemas.microsoft.com/office/powerpoint/2010/main" val="1679629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E05A-1E76-6D42-9ECB-D047678B3B16}"/>
              </a:ext>
            </a:extLst>
          </p:cNvPr>
          <p:cNvSpPr>
            <a:spLocks noGrp="1"/>
          </p:cNvSpPr>
          <p:nvPr>
            <p:ph type="title"/>
          </p:nvPr>
        </p:nvSpPr>
        <p:spPr>
          <a:xfrm>
            <a:off x="945292" y="221821"/>
            <a:ext cx="7349181" cy="994172"/>
          </a:xfrm>
        </p:spPr>
        <p:txBody>
          <a:bodyPr>
            <a:normAutofit/>
          </a:bodyPr>
          <a:lstStyle/>
          <a:p>
            <a:r>
              <a:rPr lang="en-US" sz="2400" b="1" dirty="0">
                <a:latin typeface="Arial" panose="020B0604020202020204" pitchFamily="34" charset="0"/>
                <a:cs typeface="Arial" panose="020B0604020202020204" pitchFamily="34" charset="0"/>
              </a:rPr>
              <a:t>ENaCs are expressed in human kidney organoids</a:t>
            </a:r>
            <a:endParaRPr lang="en-US" sz="2400" dirty="0"/>
          </a:p>
        </p:txBody>
      </p:sp>
      <p:pic>
        <p:nvPicPr>
          <p:cNvPr id="4" name="Picture 3">
            <a:extLst>
              <a:ext uri="{FF2B5EF4-FFF2-40B4-BE49-F238E27FC236}">
                <a16:creationId xmlns:a16="http://schemas.microsoft.com/office/drawing/2014/main" id="{AFEDBCD8-F9CB-D944-9058-E84BB1CD09D3}"/>
              </a:ext>
            </a:extLst>
          </p:cNvPr>
          <p:cNvPicPr>
            <a:picLocks noChangeAspect="1"/>
          </p:cNvPicPr>
          <p:nvPr/>
        </p:nvPicPr>
        <p:blipFill>
          <a:blip r:embed="rId2"/>
          <a:stretch>
            <a:fillRect/>
          </a:stretch>
        </p:blipFill>
        <p:spPr>
          <a:xfrm>
            <a:off x="945292" y="2647693"/>
            <a:ext cx="4225625" cy="2361797"/>
          </a:xfrm>
          <a:prstGeom prst="rect">
            <a:avLst/>
          </a:prstGeom>
        </p:spPr>
      </p:pic>
      <p:pic>
        <p:nvPicPr>
          <p:cNvPr id="5" name="Picture 4">
            <a:extLst>
              <a:ext uri="{FF2B5EF4-FFF2-40B4-BE49-F238E27FC236}">
                <a16:creationId xmlns:a16="http://schemas.microsoft.com/office/drawing/2014/main" id="{B2B568B8-6E62-1A44-92B4-B8724C2C7A8C}"/>
              </a:ext>
            </a:extLst>
          </p:cNvPr>
          <p:cNvPicPr>
            <a:picLocks noChangeAspect="1"/>
          </p:cNvPicPr>
          <p:nvPr/>
        </p:nvPicPr>
        <p:blipFill>
          <a:blip r:embed="rId3"/>
          <a:stretch>
            <a:fillRect/>
          </a:stretch>
        </p:blipFill>
        <p:spPr>
          <a:xfrm>
            <a:off x="5277622" y="2265798"/>
            <a:ext cx="3443159" cy="3125586"/>
          </a:xfrm>
          <a:prstGeom prst="rect">
            <a:avLst/>
          </a:prstGeom>
        </p:spPr>
      </p:pic>
      <p:pic>
        <p:nvPicPr>
          <p:cNvPr id="6" name="Picture 5">
            <a:extLst>
              <a:ext uri="{FF2B5EF4-FFF2-40B4-BE49-F238E27FC236}">
                <a16:creationId xmlns:a16="http://schemas.microsoft.com/office/drawing/2014/main" id="{C5BCA561-0483-5649-9A9D-2B3BCD5B1C9D}"/>
              </a:ext>
            </a:extLst>
          </p:cNvPr>
          <p:cNvPicPr>
            <a:picLocks noChangeAspect="1"/>
          </p:cNvPicPr>
          <p:nvPr/>
        </p:nvPicPr>
        <p:blipFill rotWithShape="1">
          <a:blip r:embed="rId4"/>
          <a:srcRect t="-1236" b="8128"/>
          <a:stretch/>
        </p:blipFill>
        <p:spPr>
          <a:xfrm>
            <a:off x="158503" y="221821"/>
            <a:ext cx="628650" cy="585325"/>
          </a:xfrm>
          <a:prstGeom prst="rect">
            <a:avLst/>
          </a:prstGeom>
          <a:ln>
            <a:solidFill>
              <a:schemeClr val="bg1"/>
            </a:solidFill>
          </a:ln>
        </p:spPr>
      </p:pic>
      <p:sp>
        <p:nvSpPr>
          <p:cNvPr id="7" name="TextBox 6"/>
          <p:cNvSpPr txBox="1"/>
          <p:nvPr/>
        </p:nvSpPr>
        <p:spPr>
          <a:xfrm>
            <a:off x="6679581" y="6354193"/>
            <a:ext cx="2296112"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Kleyman, Pittsburgh</a:t>
            </a:r>
          </a:p>
        </p:txBody>
      </p:sp>
    </p:spTree>
    <p:extLst>
      <p:ext uri="{BB962C8B-B14F-4D97-AF65-F5344CB8AC3E}">
        <p14:creationId xmlns:p14="http://schemas.microsoft.com/office/powerpoint/2010/main" val="1660942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27907"/>
            <a:ext cx="7886700" cy="1325563"/>
          </a:xfrm>
        </p:spPr>
        <p:txBody>
          <a:bodyPr>
            <a:noAutofit/>
          </a:bodyPr>
          <a:lstStyle/>
          <a:p>
            <a:pPr algn="ctr">
              <a:defRPr/>
            </a:pPr>
            <a:r>
              <a:rPr lang="en-US" sz="2400" b="1" dirty="0">
                <a:latin typeface="Arial" panose="020B0604020202020204" pitchFamily="34" charset="0"/>
                <a:cs typeface="Arial" panose="020B0604020202020204" pitchFamily="34" charset="0"/>
              </a:rPr>
              <a:t>Measurement of TEER and TEPD</a:t>
            </a:r>
            <a:br>
              <a:rPr lang="en-US" sz="2400" b="1" dirty="0">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TEER = Trans-Epithelial</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Electrical Resistance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TEPD = </a:t>
            </a:r>
            <a:r>
              <a:rPr lang="en-US" altLang="ja-JP" sz="2400" b="1" dirty="0">
                <a:latin typeface="Arial" panose="020B0604020202020204" pitchFamily="34" charset="0"/>
                <a:cs typeface="Arial" panose="020B0604020202020204" pitchFamily="34" charset="0"/>
              </a:rPr>
              <a:t>Trans-Epithelial Potential Difference</a:t>
            </a:r>
          </a:p>
        </p:txBody>
      </p:sp>
      <p:pic>
        <p:nvPicPr>
          <p:cNvPr id="3" name="Picture 2">
            <a:extLst>
              <a:ext uri="{FF2B5EF4-FFF2-40B4-BE49-F238E27FC236}">
                <a16:creationId xmlns:a16="http://schemas.microsoft.com/office/drawing/2014/main" id="{C5BCA561-0483-5649-9A9D-2B3BCD5B1C9D}"/>
              </a:ext>
            </a:extLst>
          </p:cNvPr>
          <p:cNvPicPr>
            <a:picLocks noChangeAspect="1"/>
          </p:cNvPicPr>
          <p:nvPr/>
        </p:nvPicPr>
        <p:blipFill rotWithShape="1">
          <a:blip r:embed="rId2"/>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2115303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8FBD0B-D5BA-AC4A-B182-CCF391B5588A}" type="slidenum">
              <a:rPr lang="en-US" smtClean="0"/>
              <a:pPr/>
              <a:t>5</a:t>
            </a:fld>
            <a:endParaRPr lang="en-US"/>
          </a:p>
        </p:txBody>
      </p:sp>
      <p:sp>
        <p:nvSpPr>
          <p:cNvPr id="6" name="Title 1"/>
          <p:cNvSpPr txBox="1">
            <a:spLocks/>
          </p:cNvSpPr>
          <p:nvPr/>
        </p:nvSpPr>
        <p:spPr>
          <a:xfrm>
            <a:off x="0" y="436096"/>
            <a:ext cx="9144000" cy="625171"/>
          </a:xfrm>
          <a:prstGeom prst="rect">
            <a:avLst/>
          </a:prstGeom>
        </p:spPr>
        <p:txBody>
          <a:bodyPr vert="horz" lIns="91440" tIns="45720" rIns="91440" bIns="45720" rtlCol="0" anchor="t">
            <a:no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algn="ctr"/>
            <a:r>
              <a:rPr lang="en-US" sz="2400" dirty="0">
                <a:solidFill>
                  <a:schemeClr val="tx1"/>
                </a:solidFill>
                <a:latin typeface="Arial" panose="020B0604020202020204" pitchFamily="34" charset="0"/>
                <a:cs typeface="Arial" panose="020B0604020202020204" pitchFamily="34" charset="0"/>
              </a:rPr>
              <a:t>Table of physiologic assays: absorption</a:t>
            </a:r>
            <a:endParaRPr lang="en-US" sz="2400" dirty="0">
              <a:solidFill>
                <a:schemeClr val="tx1"/>
              </a:solidFill>
            </a:endParaRPr>
          </a:p>
        </p:txBody>
      </p:sp>
      <p:pic>
        <p:nvPicPr>
          <p:cNvPr id="7" name="Picture 6">
            <a:extLst>
              <a:ext uri="{FF2B5EF4-FFF2-40B4-BE49-F238E27FC236}">
                <a16:creationId xmlns:a16="http://schemas.microsoft.com/office/drawing/2014/main" id="{C5BCA561-0483-5649-9A9D-2B3BCD5B1C9D}"/>
              </a:ext>
            </a:extLst>
          </p:cNvPr>
          <p:cNvPicPr>
            <a:picLocks noChangeAspect="1"/>
          </p:cNvPicPr>
          <p:nvPr/>
        </p:nvPicPr>
        <p:blipFill rotWithShape="1">
          <a:blip r:embed="rId2"/>
          <a:srcRect t="-1236" b="8128"/>
          <a:stretch/>
        </p:blipFill>
        <p:spPr>
          <a:xfrm>
            <a:off x="158503" y="221821"/>
            <a:ext cx="628650" cy="585325"/>
          </a:xfrm>
          <a:prstGeom prst="rect">
            <a:avLst/>
          </a:prstGeom>
          <a:ln>
            <a:solidFill>
              <a:schemeClr val="bg1"/>
            </a:solidFill>
          </a:ln>
        </p:spPr>
      </p:pic>
      <p:graphicFrame>
        <p:nvGraphicFramePr>
          <p:cNvPr id="8" name="Table 7"/>
          <p:cNvGraphicFramePr>
            <a:graphicFrameLocks noGrp="1"/>
          </p:cNvGraphicFramePr>
          <p:nvPr>
            <p:extLst>
              <p:ext uri="{D42A27DB-BD31-4B8C-83A1-F6EECF244321}">
                <p14:modId xmlns:p14="http://schemas.microsoft.com/office/powerpoint/2010/main" val="340622244"/>
              </p:ext>
            </p:extLst>
          </p:nvPr>
        </p:nvGraphicFramePr>
        <p:xfrm>
          <a:off x="437744" y="934267"/>
          <a:ext cx="8249055" cy="5897880"/>
        </p:xfrm>
        <a:graphic>
          <a:graphicData uri="http://schemas.openxmlformats.org/drawingml/2006/table">
            <a:tbl>
              <a:tblPr firstRow="1" bandRow="1">
                <a:tableStyleId>{5C22544A-7EE6-4342-B048-85BDC9FD1C3A}</a:tableStyleId>
              </a:tblPr>
              <a:tblGrid>
                <a:gridCol w="1649811">
                  <a:extLst>
                    <a:ext uri="{9D8B030D-6E8A-4147-A177-3AD203B41FA5}">
                      <a16:colId xmlns:a16="http://schemas.microsoft.com/office/drawing/2014/main" val="2398467399"/>
                    </a:ext>
                  </a:extLst>
                </a:gridCol>
                <a:gridCol w="1649811">
                  <a:extLst>
                    <a:ext uri="{9D8B030D-6E8A-4147-A177-3AD203B41FA5}">
                      <a16:colId xmlns:a16="http://schemas.microsoft.com/office/drawing/2014/main" val="98520261"/>
                    </a:ext>
                  </a:extLst>
                </a:gridCol>
                <a:gridCol w="1649811">
                  <a:extLst>
                    <a:ext uri="{9D8B030D-6E8A-4147-A177-3AD203B41FA5}">
                      <a16:colId xmlns:a16="http://schemas.microsoft.com/office/drawing/2014/main" val="64411378"/>
                    </a:ext>
                  </a:extLst>
                </a:gridCol>
                <a:gridCol w="1649811">
                  <a:extLst>
                    <a:ext uri="{9D8B030D-6E8A-4147-A177-3AD203B41FA5}">
                      <a16:colId xmlns:a16="http://schemas.microsoft.com/office/drawing/2014/main" val="1885618445"/>
                    </a:ext>
                  </a:extLst>
                </a:gridCol>
                <a:gridCol w="1649811">
                  <a:extLst>
                    <a:ext uri="{9D8B030D-6E8A-4147-A177-3AD203B41FA5}">
                      <a16:colId xmlns:a16="http://schemas.microsoft.com/office/drawing/2014/main" val="1546515102"/>
                    </a:ext>
                  </a:extLst>
                </a:gridCol>
              </a:tblGrid>
              <a:tr h="370840">
                <a:tc>
                  <a:txBody>
                    <a:bodyPr/>
                    <a:lstStyle/>
                    <a:p>
                      <a:r>
                        <a:rPr lang="en-US" sz="1200" b="0" dirty="0">
                          <a:latin typeface="Arial" panose="020B0604020202020204" pitchFamily="34" charset="0"/>
                          <a:cs typeface="Arial" panose="020B0604020202020204" pitchFamily="34" charset="0"/>
                        </a:rPr>
                        <a:t>target process</a:t>
                      </a:r>
                    </a:p>
                  </a:txBody>
                  <a:tcPr/>
                </a:tc>
                <a:tc>
                  <a:txBody>
                    <a:bodyPr/>
                    <a:lstStyle/>
                    <a:p>
                      <a:r>
                        <a:rPr lang="en-US" sz="1200" b="0" dirty="0">
                          <a:latin typeface="Arial" panose="020B0604020202020204" pitchFamily="34" charset="0"/>
                          <a:cs typeface="Arial" panose="020B0604020202020204" pitchFamily="34" charset="0"/>
                        </a:rPr>
                        <a:t>target segment</a:t>
                      </a:r>
                    </a:p>
                  </a:txBody>
                  <a:tcPr/>
                </a:tc>
                <a:tc>
                  <a:txBody>
                    <a:bodyPr/>
                    <a:lstStyle/>
                    <a:p>
                      <a:r>
                        <a:rPr lang="en-US" sz="1200" b="0" dirty="0">
                          <a:latin typeface="Arial" panose="020B0604020202020204" pitchFamily="34" charset="0"/>
                          <a:cs typeface="Arial" panose="020B0604020202020204" pitchFamily="34" charset="0"/>
                        </a:rPr>
                        <a:t>critical reagent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assay</a:t>
                      </a:r>
                    </a:p>
                    <a:p>
                      <a:endParaRPr lang="en-US" sz="1200" b="0" dirty="0">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rPr>
                        <a:t>reference</a:t>
                      </a:r>
                    </a:p>
                  </a:txBody>
                  <a:tcPr/>
                </a:tc>
                <a:extLst>
                  <a:ext uri="{0D108BD9-81ED-4DB2-BD59-A6C34878D82A}">
                    <a16:rowId xmlns:a16="http://schemas.microsoft.com/office/drawing/2014/main" val="3907972356"/>
                  </a:ext>
                </a:extLst>
              </a:tr>
              <a:tr h="449056">
                <a:tc>
                  <a:txBody>
                    <a:bodyPr/>
                    <a:lstStyle/>
                    <a:p>
                      <a:r>
                        <a:rPr lang="en-US" sz="1200" b="0" dirty="0">
                          <a:latin typeface="Arial" panose="020B0604020202020204" pitchFamily="34" charset="0"/>
                          <a:cs typeface="Arial" panose="020B0604020202020204" pitchFamily="34" charset="0"/>
                        </a:rPr>
                        <a:t>Na</a:t>
                      </a:r>
                      <a:r>
                        <a:rPr lang="en-US" sz="1200" b="0" baseline="30000" dirty="0">
                          <a:latin typeface="Arial" panose="020B0604020202020204" pitchFamily="34" charset="0"/>
                          <a:cs typeface="Arial" panose="020B0604020202020204" pitchFamily="34" charset="0"/>
                        </a:rPr>
                        <a:t>+</a:t>
                      </a:r>
                      <a:r>
                        <a:rPr lang="en-US" sz="1200" b="0" baseline="0" dirty="0">
                          <a:latin typeface="Arial" panose="020B0604020202020204" pitchFamily="34" charset="0"/>
                          <a:cs typeface="Arial" panose="020B0604020202020204" pitchFamily="34" charset="0"/>
                        </a:rPr>
                        <a:t> transport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PT, TALH, DCT,CD</a:t>
                      </a:r>
                    </a:p>
                    <a:p>
                      <a:endParaRPr lang="en-US" sz="1200" b="0" baseline="0" dirty="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48934320"/>
                  </a:ext>
                </a:extLst>
              </a:tr>
              <a:tr h="370840">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hlinkClick r:id="rId3" action="ppaction://hlinksldjump"/>
                        </a:rPr>
                        <a:t>fluorescent probes</a:t>
                      </a:r>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10445397"/>
                  </a:ext>
                </a:extLst>
              </a:tr>
              <a:tr h="370840">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hlinkClick r:id="rId4" action="ppaction://hlinksldjump"/>
                        </a:rPr>
                        <a:t>Na</a:t>
                      </a:r>
                      <a:r>
                        <a:rPr lang="en-US" sz="1200" b="0" baseline="30000" dirty="0">
                          <a:latin typeface="Arial" panose="020B0604020202020204" pitchFamily="34" charset="0"/>
                          <a:cs typeface="Arial" panose="020B0604020202020204" pitchFamily="34" charset="0"/>
                          <a:hlinkClick r:id="rId4" action="ppaction://hlinksldjump"/>
                        </a:rPr>
                        <a:t>+</a:t>
                      </a:r>
                      <a:r>
                        <a:rPr lang="en-US" sz="1200" b="0" dirty="0">
                          <a:latin typeface="Arial" panose="020B0604020202020204" pitchFamily="34" charset="0"/>
                          <a:cs typeface="Arial" panose="020B0604020202020204" pitchFamily="34" charset="0"/>
                          <a:hlinkClick r:id="rId4" action="ppaction://hlinksldjump"/>
                        </a:rPr>
                        <a:t>-K</a:t>
                      </a:r>
                      <a:r>
                        <a:rPr lang="en-US" sz="1200" b="0" baseline="30000" dirty="0">
                          <a:latin typeface="Arial" panose="020B0604020202020204" pitchFamily="34" charset="0"/>
                          <a:cs typeface="Arial" panose="020B0604020202020204" pitchFamily="34" charset="0"/>
                          <a:hlinkClick r:id="rId4" action="ppaction://hlinksldjump"/>
                        </a:rPr>
                        <a:t>+</a:t>
                      </a:r>
                      <a:r>
                        <a:rPr lang="en-US" sz="1200" b="0" dirty="0">
                          <a:latin typeface="Arial" panose="020B0604020202020204" pitchFamily="34" charset="0"/>
                          <a:cs typeface="Arial" panose="020B0604020202020204" pitchFamily="34" charset="0"/>
                          <a:hlinkClick r:id="rId4" action="ppaction://hlinksldjump"/>
                        </a:rPr>
                        <a:t>-ATPase</a:t>
                      </a:r>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47812732"/>
                  </a:ext>
                </a:extLst>
              </a:tr>
              <a:tr h="370840">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hlinkClick r:id="rId5" action="ppaction://hlinksldjump"/>
                        </a:rPr>
                        <a:t>Na</a:t>
                      </a:r>
                      <a:r>
                        <a:rPr lang="en-US" sz="1200" b="0" baseline="30000" dirty="0">
                          <a:latin typeface="Arial" panose="020B0604020202020204" pitchFamily="34" charset="0"/>
                          <a:cs typeface="Arial" panose="020B0604020202020204" pitchFamily="34" charset="0"/>
                          <a:hlinkClick r:id="rId5" action="ppaction://hlinksldjump"/>
                        </a:rPr>
                        <a:t>+</a:t>
                      </a:r>
                      <a:r>
                        <a:rPr lang="en-US" sz="1200" b="0" dirty="0">
                          <a:latin typeface="Arial" panose="020B0604020202020204" pitchFamily="34" charset="0"/>
                          <a:cs typeface="Arial" panose="020B0604020202020204" pitchFamily="34" charset="0"/>
                          <a:hlinkClick r:id="rId5" action="ppaction://hlinksldjump"/>
                        </a:rPr>
                        <a:t>/H</a:t>
                      </a:r>
                      <a:r>
                        <a:rPr lang="en-US" sz="1200" b="0" baseline="30000" dirty="0">
                          <a:latin typeface="Arial" panose="020B0604020202020204" pitchFamily="34" charset="0"/>
                          <a:cs typeface="Arial" panose="020B0604020202020204" pitchFamily="34" charset="0"/>
                          <a:hlinkClick r:id="rId5" action="ppaction://hlinksldjump"/>
                        </a:rPr>
                        <a:t>+</a:t>
                      </a:r>
                      <a:r>
                        <a:rPr lang="en-US" sz="1200" b="0" dirty="0">
                          <a:latin typeface="Arial" panose="020B0604020202020204" pitchFamily="34" charset="0"/>
                          <a:cs typeface="Arial" panose="020B0604020202020204" pitchFamily="34" charset="0"/>
                          <a:hlinkClick r:id="rId5" action="ppaction://hlinksldjump"/>
                        </a:rPr>
                        <a:t> exchange</a:t>
                      </a:r>
                      <a:endParaRPr lang="en-US" sz="1200" b="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Liu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et al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 J. Physiol. Renal 2012.</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https://doi.org/10.1152/ajprenal.00179.2011</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903162922"/>
                  </a:ext>
                </a:extLst>
              </a:tr>
              <a:tr h="370840">
                <a:tc>
                  <a:txBody>
                    <a:bodyPr/>
                    <a:lstStyle/>
                    <a:p>
                      <a:r>
                        <a:rPr lang="en-US" sz="1200" b="0" dirty="0">
                          <a:solidFill>
                            <a:srgbClr val="FF0000"/>
                          </a:solidFill>
                          <a:latin typeface="Arial" panose="020B0604020202020204" pitchFamily="34" charset="0"/>
                          <a:cs typeface="Arial" panose="020B0604020202020204" pitchFamily="34" charset="0"/>
                        </a:rPr>
                        <a:t>water</a:t>
                      </a:r>
                    </a:p>
                  </a:txBody>
                  <a:tcPr/>
                </a:tc>
                <a:tc>
                  <a:txBody>
                    <a:bodyPr/>
                    <a:lstStyle/>
                    <a:p>
                      <a:r>
                        <a:rPr lang="en-US" sz="1200" b="0" dirty="0">
                          <a:solidFill>
                            <a:schemeClr val="tx1"/>
                          </a:solidFill>
                          <a:latin typeface="Arial" panose="020B0604020202020204" pitchFamily="34" charset="0"/>
                          <a:cs typeface="Arial" panose="020B0604020202020204" pitchFamily="34" charset="0"/>
                        </a:rPr>
                        <a:t>CD</a:t>
                      </a:r>
                    </a:p>
                  </a:txBody>
                  <a:tcPr/>
                </a:tc>
                <a:tc>
                  <a:txBody>
                    <a:bodyPr/>
                    <a:lstStyle/>
                    <a:p>
                      <a:r>
                        <a:rPr lang="en-US" sz="1200" b="0" dirty="0" err="1">
                          <a:solidFill>
                            <a:srgbClr val="FF0000"/>
                          </a:solidFill>
                          <a:latin typeface="Arial" panose="020B0604020202020204" pitchFamily="34" charset="0"/>
                          <a:cs typeface="Arial" panose="020B0604020202020204" pitchFamily="34" charset="0"/>
                        </a:rPr>
                        <a:t>forskolin</a:t>
                      </a:r>
                      <a:r>
                        <a:rPr lang="en-US" sz="1200" b="0" dirty="0">
                          <a:solidFill>
                            <a:srgbClr val="FF0000"/>
                          </a:solidFill>
                          <a:latin typeface="Arial" panose="020B0604020202020204" pitchFamily="34" charset="0"/>
                          <a:cs typeface="Arial" panose="020B0604020202020204" pitchFamily="34" charset="0"/>
                        </a:rPr>
                        <a:t>-induced</a:t>
                      </a:r>
                      <a:r>
                        <a:rPr lang="en-US" sz="1200" b="0" baseline="0" dirty="0">
                          <a:solidFill>
                            <a:srgbClr val="FF0000"/>
                          </a:solidFill>
                          <a:latin typeface="Arial" panose="020B0604020202020204" pitchFamily="34" charset="0"/>
                          <a:cs typeface="Arial" panose="020B0604020202020204" pitchFamily="34" charset="0"/>
                        </a:rPr>
                        <a:t> water transport</a:t>
                      </a:r>
                      <a:endParaRPr lang="en-US" sz="1200" b="0" dirty="0">
                        <a:solidFill>
                          <a:srgbClr val="FF0000"/>
                        </a:solidFill>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rPr>
                        <a:t>CFTR-dependent organoid swelling in response to </a:t>
                      </a:r>
                      <a:r>
                        <a:rPr lang="en-US" sz="1200" b="0" dirty="0" err="1">
                          <a:latin typeface="Arial" panose="020B0604020202020204" pitchFamily="34" charset="0"/>
                          <a:cs typeface="Arial" panose="020B0604020202020204" pitchFamily="34" charset="0"/>
                        </a:rPr>
                        <a:t>forskolin</a:t>
                      </a:r>
                      <a:endParaRPr lang="en-US" sz="1200" b="0" dirty="0">
                        <a:latin typeface="Arial" panose="020B0604020202020204" pitchFamily="34" charset="0"/>
                        <a:cs typeface="Arial" panose="020B0604020202020204" pitchFamily="34" charset="0"/>
                      </a:endParaRPr>
                    </a:p>
                  </a:txBody>
                  <a:tcPr/>
                </a:tc>
                <a:tc>
                  <a:txBody>
                    <a:bodyPr/>
                    <a:lstStyle/>
                    <a:p>
                      <a:r>
                        <a:rPr lang="en-US" sz="1200" dirty="0" err="1">
                          <a:latin typeface="Arial" panose="020B0604020202020204" pitchFamily="34" charset="0"/>
                          <a:cs typeface="Arial" panose="020B0604020202020204" pitchFamily="34" charset="0"/>
                        </a:rPr>
                        <a:t>doi</a:t>
                      </a:r>
                      <a:r>
                        <a:rPr lang="en-US" sz="1200" dirty="0">
                          <a:latin typeface="Arial" panose="020B0604020202020204" pitchFamily="34" charset="0"/>
                          <a:cs typeface="Arial" panose="020B0604020202020204" pitchFamily="34" charset="0"/>
                        </a:rPr>
                        <a:t>: 10.1038/nm.3201</a:t>
                      </a:r>
                    </a:p>
                    <a:p>
                      <a:r>
                        <a:rPr lang="en-US" sz="1200" dirty="0" err="1">
                          <a:latin typeface="Arial" panose="020B0604020202020204" pitchFamily="34" charset="0"/>
                          <a:cs typeface="Arial" panose="020B0604020202020204" pitchFamily="34" charset="0"/>
                        </a:rPr>
                        <a:t>doi</a:t>
                      </a:r>
                      <a:r>
                        <a:rPr lang="en-US" sz="1200" dirty="0">
                          <a:latin typeface="Arial" panose="020B0604020202020204" pitchFamily="34" charset="0"/>
                          <a:cs typeface="Arial" panose="020B0604020202020204" pitchFamily="34" charset="0"/>
                        </a:rPr>
                        <a:t>: 10.3791/5515</a:t>
                      </a:r>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16212502"/>
                  </a:ext>
                </a:extLst>
              </a:tr>
              <a:tr h="370840">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23499711"/>
                  </a:ext>
                </a:extLst>
              </a:tr>
              <a:tr h="370840">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2401047"/>
                  </a:ext>
                </a:extLst>
              </a:tr>
              <a:tr h="370840">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94029648"/>
                  </a:ext>
                </a:extLst>
              </a:tr>
              <a:tr h="370840">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92396191"/>
                  </a:ext>
                </a:extLst>
              </a:tr>
              <a:tr h="370840">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35451206"/>
                  </a:ext>
                </a:extLst>
              </a:tr>
              <a:tr h="370840">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83588135"/>
                  </a:ext>
                </a:extLst>
              </a:tr>
              <a:tr h="370840">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00546248"/>
                  </a:ext>
                </a:extLst>
              </a:tr>
            </a:tbl>
          </a:graphicData>
        </a:graphic>
      </p:graphicFrame>
    </p:spTree>
    <p:extLst>
      <p:ext uri="{BB962C8B-B14F-4D97-AF65-F5344CB8AC3E}">
        <p14:creationId xmlns:p14="http://schemas.microsoft.com/office/powerpoint/2010/main" val="29953820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11 Conector recto">
            <a:extLst>
              <a:ext uri="{FF2B5EF4-FFF2-40B4-BE49-F238E27FC236}">
                <a16:creationId xmlns:a16="http://schemas.microsoft.com/office/drawing/2014/main" id="{DAE57DC0-3AC8-4527-89D0-BDFB7CF0651A}"/>
              </a:ext>
            </a:extLst>
          </p:cNvPr>
          <p:cNvCxnSpPr/>
          <p:nvPr/>
        </p:nvCxnSpPr>
        <p:spPr>
          <a:xfrm>
            <a:off x="3818" y="1363934"/>
            <a:ext cx="9144000" cy="0"/>
          </a:xfrm>
          <a:prstGeom prst="line">
            <a:avLst/>
          </a:prstGeom>
          <a:ln w="73025" cmpd="tri">
            <a:solidFill>
              <a:srgbClr val="660033"/>
            </a:solidFill>
            <a:prstDash val="soli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A0432F9-DF92-4D18-B138-16D8120F8273}"/>
              </a:ext>
            </a:extLst>
          </p:cNvPr>
          <p:cNvSpPr/>
          <p:nvPr/>
        </p:nvSpPr>
        <p:spPr>
          <a:xfrm>
            <a:off x="-584" y="150703"/>
            <a:ext cx="9028670" cy="830997"/>
          </a:xfrm>
          <a:prstGeom prst="rect">
            <a:avLst/>
          </a:prstGeom>
          <a: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tile tx="0" ty="0" sx="100000" sy="100000" flip="none" algn="tl"/>
          </a:blip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Aldosterone increases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amiloride</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-sensitive current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human stem cell derived collecting duct cells</a:t>
            </a:r>
          </a:p>
        </p:txBody>
      </p:sp>
      <p:pic>
        <p:nvPicPr>
          <p:cNvPr id="9" name="Picture 8" descr="Diagram, schematic&#10;&#10;Description automatically generated">
            <a:extLst>
              <a:ext uri="{FF2B5EF4-FFF2-40B4-BE49-F238E27FC236}">
                <a16:creationId xmlns:a16="http://schemas.microsoft.com/office/drawing/2014/main" id="{2A8EE28D-E574-4E97-90EB-9ACEE70ABD84}"/>
              </a:ext>
            </a:extLst>
          </p:cNvPr>
          <p:cNvPicPr>
            <a:picLocks noChangeAspect="1"/>
          </p:cNvPicPr>
          <p:nvPr/>
        </p:nvPicPr>
        <p:blipFill>
          <a:blip r:embed="rId5"/>
          <a:stretch>
            <a:fillRect/>
          </a:stretch>
        </p:blipFill>
        <p:spPr>
          <a:xfrm>
            <a:off x="3509015" y="1659272"/>
            <a:ext cx="2362842" cy="3368564"/>
          </a:xfrm>
          <a:prstGeom prst="rect">
            <a:avLst/>
          </a:prstGeom>
        </p:spPr>
      </p:pic>
      <p:pic>
        <p:nvPicPr>
          <p:cNvPr id="10" name="Content Placeholder 6" descr="Chart, schematic&#10;&#10;Description automatically generated">
            <a:extLst>
              <a:ext uri="{FF2B5EF4-FFF2-40B4-BE49-F238E27FC236}">
                <a16:creationId xmlns:a16="http://schemas.microsoft.com/office/drawing/2014/main" id="{02EFB8A5-180A-4814-B8C1-298B49E7FD7F}"/>
              </a:ext>
            </a:extLst>
          </p:cNvPr>
          <p:cNvPicPr>
            <a:picLocks noChangeAspect="1"/>
          </p:cNvPicPr>
          <p:nvPr/>
        </p:nvPicPr>
        <p:blipFill>
          <a:blip r:embed="rId6"/>
          <a:stretch>
            <a:fillRect/>
          </a:stretch>
        </p:blipFill>
        <p:spPr>
          <a:xfrm>
            <a:off x="56212" y="1670921"/>
            <a:ext cx="1913342" cy="3348349"/>
          </a:xfrm>
          <a:prstGeom prst="rect">
            <a:avLst/>
          </a:prstGeom>
        </p:spPr>
      </p:pic>
      <p:pic>
        <p:nvPicPr>
          <p:cNvPr id="11" name="Picture 10" descr="Chart&#10;&#10;Description automatically generated">
            <a:extLst>
              <a:ext uri="{FF2B5EF4-FFF2-40B4-BE49-F238E27FC236}">
                <a16:creationId xmlns:a16="http://schemas.microsoft.com/office/drawing/2014/main" id="{CD183D2E-2901-453F-AF95-10E0754CDED6}"/>
              </a:ext>
            </a:extLst>
          </p:cNvPr>
          <p:cNvPicPr>
            <a:picLocks noChangeAspect="1"/>
          </p:cNvPicPr>
          <p:nvPr/>
        </p:nvPicPr>
        <p:blipFill>
          <a:blip r:embed="rId7"/>
          <a:stretch>
            <a:fillRect/>
          </a:stretch>
        </p:blipFill>
        <p:spPr>
          <a:xfrm>
            <a:off x="1675346" y="1475383"/>
            <a:ext cx="1877903" cy="3540504"/>
          </a:xfrm>
          <a:prstGeom prst="rect">
            <a:avLst/>
          </a:prstGeom>
        </p:spPr>
      </p:pic>
      <p:graphicFrame>
        <p:nvGraphicFramePr>
          <p:cNvPr id="6" name="Object 5">
            <a:extLst>
              <a:ext uri="{FF2B5EF4-FFF2-40B4-BE49-F238E27FC236}">
                <a16:creationId xmlns:a16="http://schemas.microsoft.com/office/drawing/2014/main" id="{5DBD818C-C4E2-4F71-B782-28BA271E005F}"/>
              </a:ext>
            </a:extLst>
          </p:cNvPr>
          <p:cNvGraphicFramePr>
            <a:graphicFrameLocks noChangeAspect="1"/>
          </p:cNvGraphicFramePr>
          <p:nvPr/>
        </p:nvGraphicFramePr>
        <p:xfrm>
          <a:off x="5467197" y="1830164"/>
          <a:ext cx="3690938" cy="2949179"/>
        </p:xfrm>
        <a:graphic>
          <a:graphicData uri="http://schemas.openxmlformats.org/presentationml/2006/ole">
            <mc:AlternateContent xmlns:mc="http://schemas.openxmlformats.org/markup-compatibility/2006">
              <mc:Choice xmlns:v="urn:schemas-microsoft-com:vml" Requires="v">
                <p:oleObj spid="_x0000_s4127" name="Prism 6" r:id="rId8" imgW="3800872" imgH="3037179" progId="Prism6.Document">
                  <p:embed/>
                </p:oleObj>
              </mc:Choice>
              <mc:Fallback>
                <p:oleObj name="Prism 6" r:id="rId8" imgW="3800872" imgH="3037179" progId="Prism6.Document">
                  <p:embed/>
                  <p:pic>
                    <p:nvPicPr>
                      <p:cNvPr id="6" name="Object 5">
                        <a:extLst>
                          <a:ext uri="{FF2B5EF4-FFF2-40B4-BE49-F238E27FC236}">
                            <a16:creationId xmlns:a16="http://schemas.microsoft.com/office/drawing/2014/main" id="{5DBD818C-C4E2-4F71-B782-28BA271E005F}"/>
                          </a:ext>
                        </a:extLst>
                      </p:cNvPr>
                      <p:cNvPicPr/>
                      <p:nvPr/>
                    </p:nvPicPr>
                    <p:blipFill>
                      <a:blip r:embed="rId9"/>
                      <a:stretch>
                        <a:fillRect/>
                      </a:stretch>
                    </p:blipFill>
                    <p:spPr>
                      <a:xfrm>
                        <a:off x="5467197" y="1830164"/>
                        <a:ext cx="3690938" cy="2949179"/>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28F1B64B-DCC8-5840-8545-493DD9D0E4AB}"/>
              </a:ext>
            </a:extLst>
          </p:cNvPr>
          <p:cNvSpPr/>
          <p:nvPr/>
        </p:nvSpPr>
        <p:spPr>
          <a:xfrm>
            <a:off x="154781" y="5064984"/>
            <a:ext cx="8873305" cy="132343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Methods: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Confluent cells are seeded and grown in growth medium on </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Transwells</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for 5-7 d.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Transepithelial electrical resistance (ohm/cm2) and voltage were measured under sterile conditions by using a EVOM3 (epithelial volt/ohm meters 3) with STX2-PLUS-Modified Electrode-Prototype Type: Silver Chloride Coated. </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AF311E37-3849-4F47-B519-0E40AF6EA26E}"/>
              </a:ext>
            </a:extLst>
          </p:cNvPr>
          <p:cNvSpPr txBox="1"/>
          <p:nvPr/>
        </p:nvSpPr>
        <p:spPr>
          <a:xfrm>
            <a:off x="6238746" y="6495743"/>
            <a:ext cx="2919389"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Bonventre and Lee, Harvard</a:t>
            </a:r>
          </a:p>
        </p:txBody>
      </p:sp>
      <p:pic>
        <p:nvPicPr>
          <p:cNvPr id="15" name="Picture 14">
            <a:extLst>
              <a:ext uri="{FF2B5EF4-FFF2-40B4-BE49-F238E27FC236}">
                <a16:creationId xmlns:a16="http://schemas.microsoft.com/office/drawing/2014/main" id="{C5BCA561-0483-5649-9A9D-2B3BCD5B1C9D}"/>
              </a:ext>
            </a:extLst>
          </p:cNvPr>
          <p:cNvPicPr>
            <a:picLocks noChangeAspect="1"/>
          </p:cNvPicPr>
          <p:nvPr/>
        </p:nvPicPr>
        <p:blipFill rotWithShape="1">
          <a:blip r:embed="rId10"/>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3669613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E2D7AA-653B-4942-B0FC-65F0556DF29A}"/>
              </a:ext>
            </a:extLst>
          </p:cNvPr>
          <p:cNvPicPr>
            <a:picLocks noChangeAspect="1"/>
          </p:cNvPicPr>
          <p:nvPr/>
        </p:nvPicPr>
        <p:blipFill>
          <a:blip r:embed="rId3"/>
          <a:stretch>
            <a:fillRect/>
          </a:stretch>
        </p:blipFill>
        <p:spPr>
          <a:xfrm>
            <a:off x="4516172" y="2198709"/>
            <a:ext cx="4620513" cy="3847300"/>
          </a:xfrm>
          <a:prstGeom prst="rect">
            <a:avLst/>
          </a:prstGeom>
        </p:spPr>
      </p:pic>
      <p:sp>
        <p:nvSpPr>
          <p:cNvPr id="9" name="TextBox 8">
            <a:extLst>
              <a:ext uri="{FF2B5EF4-FFF2-40B4-BE49-F238E27FC236}">
                <a16:creationId xmlns:a16="http://schemas.microsoft.com/office/drawing/2014/main" id="{C695C6AB-B74E-43C6-80C0-8F7A94793380}"/>
              </a:ext>
            </a:extLst>
          </p:cNvPr>
          <p:cNvSpPr txBox="1"/>
          <p:nvPr/>
        </p:nvSpPr>
        <p:spPr>
          <a:xfrm>
            <a:off x="4657787" y="4884707"/>
            <a:ext cx="1029881" cy="101566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24-plex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Multi-well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Design</a:t>
            </a:r>
          </a:p>
        </p:txBody>
      </p:sp>
      <p:pic>
        <p:nvPicPr>
          <p:cNvPr id="10" name="Picture 9">
            <a:extLst>
              <a:ext uri="{FF2B5EF4-FFF2-40B4-BE49-F238E27FC236}">
                <a16:creationId xmlns:a16="http://schemas.microsoft.com/office/drawing/2014/main" id="{82BA7A66-708C-4ACD-9B8A-C244CE034983}"/>
              </a:ext>
            </a:extLst>
          </p:cNvPr>
          <p:cNvPicPr>
            <a:picLocks noChangeAspect="1"/>
          </p:cNvPicPr>
          <p:nvPr/>
        </p:nvPicPr>
        <p:blipFill>
          <a:blip r:embed="rId4"/>
          <a:stretch>
            <a:fillRect/>
          </a:stretch>
        </p:blipFill>
        <p:spPr>
          <a:xfrm>
            <a:off x="497316" y="3924667"/>
            <a:ext cx="3079769" cy="1920081"/>
          </a:xfrm>
          <a:prstGeom prst="rect">
            <a:avLst/>
          </a:prstGeom>
        </p:spPr>
      </p:pic>
      <p:sp>
        <p:nvSpPr>
          <p:cNvPr id="14" name="Rectangle 13">
            <a:extLst>
              <a:ext uri="{FF2B5EF4-FFF2-40B4-BE49-F238E27FC236}">
                <a16:creationId xmlns:a16="http://schemas.microsoft.com/office/drawing/2014/main" id="{1859BDB4-B3A7-4426-932D-79D9CA65231D}"/>
              </a:ext>
            </a:extLst>
          </p:cNvPr>
          <p:cNvSpPr/>
          <p:nvPr/>
        </p:nvSpPr>
        <p:spPr>
          <a:xfrm>
            <a:off x="14136" y="412979"/>
            <a:ext cx="9143999" cy="46166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ko-KR" sz="2400" b="1" i="0" u="none" strike="noStrike" kern="1200" cap="none" spc="0" normalizeH="0" baseline="0" noProof="0" dirty="0">
                <a:ln>
                  <a:noFill/>
                </a:ln>
                <a:solidFill>
                  <a:prstClr val="black"/>
                </a:solidFill>
                <a:effectLst/>
                <a:uLnTx/>
                <a:uFillTx/>
                <a:latin typeface="Arial" panose="020B0604020202020204" pitchFamily="34" charset="0"/>
                <a:ea typeface="굴림" panose="020B0600000101010101" pitchFamily="50" charset="-127"/>
                <a:cs typeface="+mn-cs"/>
              </a:rPr>
              <a:t>Integrated Kidney Epithelial MAP</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194">
            <a:extLst>
              <a:ext uri="{FF2B5EF4-FFF2-40B4-BE49-F238E27FC236}">
                <a16:creationId xmlns:a16="http://schemas.microsoft.com/office/drawing/2014/main" id="{D6B30857-BF4A-B44A-833C-A78BCEDF42B6}"/>
              </a:ext>
            </a:extLst>
          </p:cNvPr>
          <p:cNvSpPr txBox="1">
            <a:spLocks noChangeArrowheads="1"/>
          </p:cNvSpPr>
          <p:nvPr/>
        </p:nvSpPr>
        <p:spPr bwMode="auto">
          <a:xfrm>
            <a:off x="4572000" y="1482828"/>
            <a:ext cx="429242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200">
                <a:solidFill>
                  <a:schemeClr val="tx1"/>
                </a:solidFill>
                <a:latin typeface="Arial Narrow" panose="020B0604020202020204" pitchFamily="34" charset="0"/>
                <a:ea typeface="MS PGothic" panose="020B0600070205080204" pitchFamily="34" charset="-128"/>
              </a:defRPr>
            </a:lvl1pPr>
            <a:lvl2pPr marL="742950" indent="-285750">
              <a:defRPr sz="6200">
                <a:solidFill>
                  <a:schemeClr val="tx1"/>
                </a:solidFill>
                <a:latin typeface="Arial Narrow" panose="020B0604020202020204" pitchFamily="34" charset="0"/>
                <a:ea typeface="MS PGothic" panose="020B0600070205080204" pitchFamily="34" charset="-128"/>
              </a:defRPr>
            </a:lvl2pPr>
            <a:lvl3pPr marL="1143000" indent="-228600">
              <a:defRPr sz="6200">
                <a:solidFill>
                  <a:schemeClr val="tx1"/>
                </a:solidFill>
                <a:latin typeface="Arial Narrow" panose="020B0604020202020204" pitchFamily="34" charset="0"/>
                <a:ea typeface="MS PGothic" panose="020B0600070205080204" pitchFamily="34" charset="-128"/>
              </a:defRPr>
            </a:lvl3pPr>
            <a:lvl4pPr marL="1600200" indent="-228600">
              <a:defRPr sz="6200">
                <a:solidFill>
                  <a:schemeClr val="tx1"/>
                </a:solidFill>
                <a:latin typeface="Arial Narrow" panose="020B0604020202020204" pitchFamily="34" charset="0"/>
                <a:ea typeface="MS PGothic" panose="020B0600070205080204" pitchFamily="34" charset="-128"/>
              </a:defRPr>
            </a:lvl4pPr>
            <a:lvl5pPr marL="2057400" indent="-228600">
              <a:defRPr sz="6200">
                <a:solidFill>
                  <a:schemeClr val="tx1"/>
                </a:solidFill>
                <a:latin typeface="Arial Narrow" panose="020B0604020202020204" pitchFamily="34" charset="0"/>
                <a:ea typeface="MS PGothic" panose="020B0600070205080204" pitchFamily="34" charset="-128"/>
              </a:defRPr>
            </a:lvl5pPr>
            <a:lvl6pPr marL="2514600" indent="-228600" defTabSz="3159125" eaLnBrk="0" fontAlgn="base" hangingPunct="0">
              <a:spcBef>
                <a:spcPct val="0"/>
              </a:spcBef>
              <a:spcAft>
                <a:spcPct val="0"/>
              </a:spcAft>
              <a:defRPr sz="6200">
                <a:solidFill>
                  <a:schemeClr val="tx1"/>
                </a:solidFill>
                <a:latin typeface="Arial Narrow" panose="020B0604020202020204" pitchFamily="34" charset="0"/>
                <a:ea typeface="MS PGothic" panose="020B0600070205080204" pitchFamily="34" charset="-128"/>
              </a:defRPr>
            </a:lvl6pPr>
            <a:lvl7pPr marL="2971800" indent="-228600" defTabSz="3159125" eaLnBrk="0" fontAlgn="base" hangingPunct="0">
              <a:spcBef>
                <a:spcPct val="0"/>
              </a:spcBef>
              <a:spcAft>
                <a:spcPct val="0"/>
              </a:spcAft>
              <a:defRPr sz="6200">
                <a:solidFill>
                  <a:schemeClr val="tx1"/>
                </a:solidFill>
                <a:latin typeface="Arial Narrow" panose="020B0604020202020204" pitchFamily="34" charset="0"/>
                <a:ea typeface="MS PGothic" panose="020B0600070205080204" pitchFamily="34" charset="-128"/>
              </a:defRPr>
            </a:lvl7pPr>
            <a:lvl8pPr marL="3429000" indent="-228600" defTabSz="3159125" eaLnBrk="0" fontAlgn="base" hangingPunct="0">
              <a:spcBef>
                <a:spcPct val="0"/>
              </a:spcBef>
              <a:spcAft>
                <a:spcPct val="0"/>
              </a:spcAft>
              <a:defRPr sz="6200">
                <a:solidFill>
                  <a:schemeClr val="tx1"/>
                </a:solidFill>
                <a:latin typeface="Arial Narrow" panose="020B0604020202020204" pitchFamily="34" charset="0"/>
                <a:ea typeface="MS PGothic" panose="020B0600070205080204" pitchFamily="34" charset="-128"/>
              </a:defRPr>
            </a:lvl8pPr>
            <a:lvl9pPr marL="3886200" indent="-228600" defTabSz="3159125" eaLnBrk="0" fontAlgn="base" hangingPunct="0">
              <a:spcBef>
                <a:spcPct val="0"/>
              </a:spcBef>
              <a:spcAft>
                <a:spcPct val="0"/>
              </a:spcAft>
              <a:defRPr sz="6200">
                <a:solidFill>
                  <a:schemeClr val="tx1"/>
                </a:solidFill>
                <a:latin typeface="Arial Narrow" panose="020B0604020202020204" pitchFamily="34" charset="0"/>
                <a:ea typeface="MS PGothic"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ja-JP" sz="1500" b="1" i="1" u="none" strike="noStrike" kern="1200" cap="none" spc="0" normalizeH="0" baseline="0" noProof="0" dirty="0">
                <a:ln>
                  <a:noFill/>
                </a:ln>
                <a:solidFill>
                  <a:srgbClr val="7030A0"/>
                </a:solidFill>
                <a:effectLst/>
                <a:uLnTx/>
                <a:uFillTx/>
                <a:latin typeface="Arial" panose="020B0604020202020204" pitchFamily="34" charset="0"/>
                <a:ea typeface="MS PGothic" panose="020B0600070205080204" pitchFamily="34" charset="-128"/>
                <a:cs typeface="Arial" panose="020B0604020202020204" pitchFamily="34" charset="0"/>
              </a:rPr>
              <a:t>Real-time</a:t>
            </a:r>
            <a:r>
              <a:rPr kumimoji="0" lang="en-US" altLang="ja-JP" sz="1500" b="0" i="0" u="none" strike="noStrike" kern="1200" cap="none" spc="0" normalizeH="0" baseline="0" noProof="0" dirty="0">
                <a:ln>
                  <a:noFill/>
                </a:ln>
                <a:solidFill>
                  <a:srgbClr val="7030A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ja-JP" sz="1500" b="1" i="1" u="none" strike="noStrike" kern="1200" cap="none" spc="0" normalizeH="0" baseline="0" noProof="0" dirty="0">
                <a:ln>
                  <a:noFill/>
                </a:ln>
                <a:solidFill>
                  <a:srgbClr val="7030A0"/>
                </a:solidFill>
                <a:effectLst/>
                <a:uLnTx/>
                <a:uFillTx/>
                <a:latin typeface="Arial" panose="020B0604020202020204" pitchFamily="34" charset="0"/>
                <a:ea typeface="MS PGothic" panose="020B0600070205080204" pitchFamily="34" charset="-128"/>
                <a:cs typeface="Arial" panose="020B0604020202020204" pitchFamily="34" charset="0"/>
              </a:rPr>
              <a:t>Non-invasive</a:t>
            </a:r>
            <a:r>
              <a:rPr kumimoji="0" lang="en-US" altLang="ja-JP" sz="1500" b="0" i="0" u="none" strike="noStrike" kern="1200" cap="none" spc="0" normalizeH="0" baseline="0" noProof="0" dirty="0">
                <a:ln>
                  <a:noFill/>
                </a:ln>
                <a:solidFill>
                  <a:srgbClr val="7030A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ja-JP" sz="1500" b="1" i="0" u="none" strike="noStrike" kern="1200" cap="none" spc="0" normalizeH="0" baseline="0" noProof="0" dirty="0">
                <a:ln>
                  <a:noFill/>
                </a:ln>
                <a:solidFill>
                  <a:srgbClr val="7030A0"/>
                </a:solidFill>
                <a:effectLst/>
                <a:uLnTx/>
                <a:uFillTx/>
                <a:latin typeface="Arial" panose="020B0604020202020204" pitchFamily="34" charset="0"/>
                <a:ea typeface="MS PGothic" panose="020B0600070205080204" pitchFamily="34" charset="-128"/>
                <a:cs typeface="Arial" panose="020B0604020202020204" pitchFamily="34" charset="0"/>
              </a:rPr>
              <a:t>Monitoring</a:t>
            </a:r>
            <a:r>
              <a:rPr kumimoji="0" lang="en-US" altLang="ja-JP" sz="1500" b="0" i="0" u="none" strike="noStrike" kern="1200" cap="none" spc="0" normalizeH="0" baseline="0" noProof="0" dirty="0">
                <a:ln>
                  <a:noFill/>
                </a:ln>
                <a:solidFill>
                  <a:srgbClr val="7030A0"/>
                </a:solidFill>
                <a:effectLst/>
                <a:uLnTx/>
                <a:uFillTx/>
                <a:latin typeface="Arial" panose="020B0604020202020204" pitchFamily="34" charset="0"/>
                <a:ea typeface="MS PGothic" panose="020B0600070205080204" pitchFamily="34" charset="-128"/>
                <a:cs typeface="Arial" panose="020B0604020202020204" pitchFamily="34" charset="0"/>
              </a:rPr>
              <a:t> of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030A0"/>
                </a:solidFill>
                <a:effectLst/>
                <a:uLnTx/>
                <a:uFillTx/>
                <a:latin typeface="Arial" panose="020B0604020202020204" pitchFamily="34" charset="0"/>
                <a:ea typeface="MS PGothic" panose="020B0600070205080204" pitchFamily="34" charset="-128"/>
                <a:cs typeface="Arial" panose="020B0604020202020204" pitchFamily="34" charset="0"/>
              </a:rPr>
              <a:t>Trans-Epithelial</a:t>
            </a:r>
            <a:r>
              <a:rPr kumimoji="0" lang="en-US" sz="1500" b="0" i="0" u="none" strike="noStrike" kern="1200" cap="none" spc="0" normalizeH="0" baseline="0" noProof="0" dirty="0">
                <a:ln>
                  <a:noFill/>
                </a:ln>
                <a:solidFill>
                  <a:srgbClr val="7030A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1500" b="1" i="0" u="none" strike="noStrike" kern="1200" cap="none" spc="0" normalizeH="0" baseline="0" noProof="0" dirty="0">
                <a:ln>
                  <a:noFill/>
                </a:ln>
                <a:solidFill>
                  <a:srgbClr val="7030A0"/>
                </a:solidFill>
                <a:effectLst/>
                <a:uLnTx/>
                <a:uFillTx/>
                <a:latin typeface="Arial" panose="020B0604020202020204" pitchFamily="34" charset="0"/>
                <a:ea typeface="MS PGothic" panose="020B0600070205080204" pitchFamily="34" charset="-128"/>
                <a:cs typeface="Arial" panose="020B0604020202020204" pitchFamily="34" charset="0"/>
              </a:rPr>
              <a:t>Electrical Resistance (TEER) </a:t>
            </a:r>
            <a:r>
              <a:rPr kumimoji="0" lang="en-US" altLang="ja-JP" sz="1500" b="1" i="0" u="none" strike="noStrike" kern="1200" cap="none" spc="0" normalizeH="0" baseline="0" noProof="0" dirty="0">
                <a:ln>
                  <a:noFill/>
                </a:ln>
                <a:solidFill>
                  <a:srgbClr val="7030A0"/>
                </a:solidFill>
                <a:effectLst/>
                <a:uLnTx/>
                <a:uFillTx/>
                <a:latin typeface="Arial" panose="020B0604020202020204" pitchFamily="34" charset="0"/>
                <a:ea typeface="MS PGothic" panose="020B0600070205080204" pitchFamily="34" charset="-128"/>
                <a:cs typeface="Arial" panose="020B0604020202020204" pitchFamily="34" charset="0"/>
              </a:rPr>
              <a:t>Trans-Epithelial Potential Difference (TEPD)</a:t>
            </a:r>
          </a:p>
        </p:txBody>
      </p:sp>
      <p:sp>
        <p:nvSpPr>
          <p:cNvPr id="2" name="Rectangle 1">
            <a:extLst>
              <a:ext uri="{FF2B5EF4-FFF2-40B4-BE49-F238E27FC236}">
                <a16:creationId xmlns:a16="http://schemas.microsoft.com/office/drawing/2014/main" id="{B2D2CC06-1842-2447-A53C-96A9DF2A970D}"/>
              </a:ext>
            </a:extLst>
          </p:cNvPr>
          <p:cNvSpPr/>
          <p:nvPr/>
        </p:nvSpPr>
        <p:spPr>
          <a:xfrm>
            <a:off x="4657786" y="2440757"/>
            <a:ext cx="1268296" cy="553998"/>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a:ln>
                  <a:noFill/>
                </a:ln>
                <a:solidFill>
                  <a:srgbClr val="7030A0"/>
                </a:solidFill>
                <a:effectLst/>
                <a:uLnTx/>
                <a:uFillTx/>
                <a:latin typeface="Arial" panose="020B0604020202020204" pitchFamily="34" charset="0"/>
                <a:ea typeface="游ゴシック" panose="020B0400000000000000" pitchFamily="34" charset="-128"/>
                <a:cs typeface="Arial" panose="020B0604020202020204" pitchFamily="34" charset="0"/>
              </a:rPr>
              <a:t>Multichannel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a:ln>
                  <a:noFill/>
                </a:ln>
                <a:solidFill>
                  <a:srgbClr val="7030A0"/>
                </a:solidFill>
                <a:effectLst/>
                <a:uLnTx/>
                <a:uFillTx/>
                <a:latin typeface="Arial" panose="020B0604020202020204" pitchFamily="34" charset="0"/>
                <a:ea typeface="游ゴシック" panose="020B0400000000000000" pitchFamily="34" charset="-128"/>
                <a:cs typeface="Arial" panose="020B0604020202020204" pitchFamily="34" charset="0"/>
              </a:rPr>
              <a:t>System</a:t>
            </a:r>
          </a:p>
        </p:txBody>
      </p:sp>
      <p:grpSp>
        <p:nvGrpSpPr>
          <p:cNvPr id="5" name="Group 4">
            <a:extLst>
              <a:ext uri="{FF2B5EF4-FFF2-40B4-BE49-F238E27FC236}">
                <a16:creationId xmlns:a16="http://schemas.microsoft.com/office/drawing/2014/main" id="{734AF122-34F5-6A41-AB90-9997F26FCA04}"/>
              </a:ext>
            </a:extLst>
          </p:cNvPr>
          <p:cNvGrpSpPr/>
          <p:nvPr/>
        </p:nvGrpSpPr>
        <p:grpSpPr>
          <a:xfrm>
            <a:off x="439164" y="1573015"/>
            <a:ext cx="3983769" cy="2228897"/>
            <a:chOff x="585552" y="954352"/>
            <a:chExt cx="5311692" cy="2971863"/>
          </a:xfrm>
        </p:grpSpPr>
        <p:sp>
          <p:nvSpPr>
            <p:cNvPr id="54" name="Rectangle 53">
              <a:extLst>
                <a:ext uri="{FF2B5EF4-FFF2-40B4-BE49-F238E27FC236}">
                  <a16:creationId xmlns:a16="http://schemas.microsoft.com/office/drawing/2014/main" id="{A781BC2B-E10F-400B-8900-B00749218C34}"/>
                </a:ext>
              </a:extLst>
            </p:cNvPr>
            <p:cNvSpPr/>
            <p:nvPr/>
          </p:nvSpPr>
          <p:spPr>
            <a:xfrm>
              <a:off x="641075" y="1429019"/>
              <a:ext cx="4126971" cy="1457048"/>
            </a:xfrm>
            <a:prstGeom prst="rect">
              <a:avLst/>
            </a:prstGeom>
            <a:solidFill>
              <a:srgbClr val="B6C7E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5" name="Rectangle 54">
              <a:extLst>
                <a:ext uri="{FF2B5EF4-FFF2-40B4-BE49-F238E27FC236}">
                  <a16:creationId xmlns:a16="http://schemas.microsoft.com/office/drawing/2014/main" id="{D9645C01-88B9-4815-9A54-D939AA4345E0}"/>
                </a:ext>
              </a:extLst>
            </p:cNvPr>
            <p:cNvSpPr/>
            <p:nvPr/>
          </p:nvSpPr>
          <p:spPr>
            <a:xfrm>
              <a:off x="641075" y="2882003"/>
              <a:ext cx="4126970" cy="876248"/>
            </a:xfrm>
            <a:prstGeom prst="rect">
              <a:avLst/>
            </a:prstGeom>
            <a:solidFill>
              <a:srgbClr val="F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Rectangle 59">
              <a:extLst>
                <a:ext uri="{FF2B5EF4-FFF2-40B4-BE49-F238E27FC236}">
                  <a16:creationId xmlns:a16="http://schemas.microsoft.com/office/drawing/2014/main" id="{CF3A57A4-3733-423D-8075-B38C141FCEB1}"/>
                </a:ext>
              </a:extLst>
            </p:cNvPr>
            <p:cNvSpPr/>
            <p:nvPr/>
          </p:nvSpPr>
          <p:spPr>
            <a:xfrm>
              <a:off x="641075" y="2885349"/>
              <a:ext cx="4126970" cy="154532"/>
            </a:xfrm>
            <a:prstGeom prst="rect">
              <a:avLst/>
            </a:prstGeom>
            <a:solidFill>
              <a:srgbClr val="0051F7">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6" name="Picture 65">
              <a:extLst>
                <a:ext uri="{FF2B5EF4-FFF2-40B4-BE49-F238E27FC236}">
                  <a16:creationId xmlns:a16="http://schemas.microsoft.com/office/drawing/2014/main" id="{E8DAE48C-E8E0-418B-A4B4-DC1F551A6ACE}"/>
                </a:ext>
              </a:extLst>
            </p:cNvPr>
            <p:cNvPicPr>
              <a:picLocks noChangeAspect="1"/>
            </p:cNvPicPr>
            <p:nvPr/>
          </p:nvPicPr>
          <p:blipFill rotWithShape="1">
            <a:blip r:embed="rId5">
              <a:alphaModFix amt="80000"/>
            </a:blip>
            <a:srcRect l="66837"/>
            <a:stretch/>
          </p:blipFill>
          <p:spPr>
            <a:xfrm>
              <a:off x="641075" y="2249964"/>
              <a:ext cx="721909" cy="650150"/>
            </a:xfrm>
            <a:prstGeom prst="rect">
              <a:avLst/>
            </a:prstGeom>
          </p:spPr>
        </p:pic>
        <p:pic>
          <p:nvPicPr>
            <p:cNvPr id="67" name="Picture 66">
              <a:extLst>
                <a:ext uri="{FF2B5EF4-FFF2-40B4-BE49-F238E27FC236}">
                  <a16:creationId xmlns:a16="http://schemas.microsoft.com/office/drawing/2014/main" id="{51B7B459-9885-495B-82AB-F34B0316828A}"/>
                </a:ext>
              </a:extLst>
            </p:cNvPr>
            <p:cNvPicPr>
              <a:picLocks noChangeAspect="1"/>
            </p:cNvPicPr>
            <p:nvPr/>
          </p:nvPicPr>
          <p:blipFill>
            <a:blip r:embed="rId5">
              <a:alphaModFix/>
            </a:blip>
            <a:stretch>
              <a:fillRect/>
            </a:stretch>
          </p:blipFill>
          <p:spPr>
            <a:xfrm>
              <a:off x="1325138" y="2249964"/>
              <a:ext cx="1723047" cy="650150"/>
            </a:xfrm>
            <a:prstGeom prst="rect">
              <a:avLst/>
            </a:prstGeom>
          </p:spPr>
        </p:pic>
        <p:pic>
          <p:nvPicPr>
            <p:cNvPr id="68" name="Picture 67">
              <a:extLst>
                <a:ext uri="{FF2B5EF4-FFF2-40B4-BE49-F238E27FC236}">
                  <a16:creationId xmlns:a16="http://schemas.microsoft.com/office/drawing/2014/main" id="{82948AD7-80EC-4B80-803E-B91651BFE28B}"/>
                </a:ext>
              </a:extLst>
            </p:cNvPr>
            <p:cNvPicPr>
              <a:picLocks noChangeAspect="1"/>
            </p:cNvPicPr>
            <p:nvPr/>
          </p:nvPicPr>
          <p:blipFill>
            <a:blip r:embed="rId5">
              <a:alphaModFix/>
            </a:blip>
            <a:stretch>
              <a:fillRect/>
            </a:stretch>
          </p:blipFill>
          <p:spPr>
            <a:xfrm>
              <a:off x="3039753" y="2273158"/>
              <a:ext cx="1728290" cy="650150"/>
            </a:xfrm>
            <a:prstGeom prst="rect">
              <a:avLst/>
            </a:prstGeom>
          </p:spPr>
        </p:pic>
        <p:pic>
          <p:nvPicPr>
            <p:cNvPr id="69" name="Picture 68">
              <a:extLst>
                <a:ext uri="{FF2B5EF4-FFF2-40B4-BE49-F238E27FC236}">
                  <a16:creationId xmlns:a16="http://schemas.microsoft.com/office/drawing/2014/main" id="{7F777B0D-5840-42D5-839C-BC7BED95A560}"/>
                </a:ext>
              </a:extLst>
            </p:cNvPr>
            <p:cNvPicPr>
              <a:picLocks noChangeAspect="1"/>
            </p:cNvPicPr>
            <p:nvPr/>
          </p:nvPicPr>
          <p:blipFill>
            <a:blip r:embed="rId6"/>
            <a:stretch>
              <a:fillRect/>
            </a:stretch>
          </p:blipFill>
          <p:spPr>
            <a:xfrm>
              <a:off x="3265186" y="1986773"/>
              <a:ext cx="1370416" cy="563592"/>
            </a:xfrm>
            <a:prstGeom prst="rect">
              <a:avLst/>
            </a:prstGeom>
          </p:spPr>
        </p:pic>
        <p:cxnSp>
          <p:nvCxnSpPr>
            <p:cNvPr id="70" name="Straight Connector 69">
              <a:extLst>
                <a:ext uri="{FF2B5EF4-FFF2-40B4-BE49-F238E27FC236}">
                  <a16:creationId xmlns:a16="http://schemas.microsoft.com/office/drawing/2014/main" id="{0B058C33-1DAA-4553-9755-1962391A6CC0}"/>
                </a:ext>
              </a:extLst>
            </p:cNvPr>
            <p:cNvCxnSpPr>
              <a:cxnSpLocks/>
            </p:cNvCxnSpPr>
            <p:nvPr/>
          </p:nvCxnSpPr>
          <p:spPr>
            <a:xfrm flipH="1">
              <a:off x="3931444" y="2517689"/>
              <a:ext cx="3756" cy="1612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Freeform: Shape 70">
              <a:extLst>
                <a:ext uri="{FF2B5EF4-FFF2-40B4-BE49-F238E27FC236}">
                  <a16:creationId xmlns:a16="http://schemas.microsoft.com/office/drawing/2014/main" id="{095126D3-8E96-4C1F-B1B1-6E78C2780F46}"/>
                </a:ext>
              </a:extLst>
            </p:cNvPr>
            <p:cNvSpPr/>
            <p:nvPr/>
          </p:nvSpPr>
          <p:spPr>
            <a:xfrm rot="16200000" flipH="1">
              <a:off x="843857" y="2672978"/>
              <a:ext cx="928928" cy="115945"/>
            </a:xfrm>
            <a:custGeom>
              <a:avLst/>
              <a:gdLst>
                <a:gd name="connsiteX0" fmla="*/ 0 w 1435100"/>
                <a:gd name="connsiteY0" fmla="*/ 419100 h 774700"/>
                <a:gd name="connsiteX1" fmla="*/ 546100 w 1435100"/>
                <a:gd name="connsiteY1" fmla="*/ 419100 h 774700"/>
                <a:gd name="connsiteX2" fmla="*/ 622300 w 1435100"/>
                <a:gd name="connsiteY2" fmla="*/ 50800 h 774700"/>
                <a:gd name="connsiteX3" fmla="*/ 736600 w 1435100"/>
                <a:gd name="connsiteY3" fmla="*/ 723900 h 774700"/>
                <a:gd name="connsiteX4" fmla="*/ 838200 w 1435100"/>
                <a:gd name="connsiteY4" fmla="*/ 0 h 774700"/>
                <a:gd name="connsiteX5" fmla="*/ 939800 w 1435100"/>
                <a:gd name="connsiteY5" fmla="*/ 774700 h 774700"/>
                <a:gd name="connsiteX6" fmla="*/ 1003300 w 1435100"/>
                <a:gd name="connsiteY6" fmla="*/ 419100 h 774700"/>
                <a:gd name="connsiteX7" fmla="*/ 1435100 w 1435100"/>
                <a:gd name="connsiteY7" fmla="*/ 419100 h 774700"/>
                <a:gd name="connsiteX0" fmla="*/ 0 w 1435100"/>
                <a:gd name="connsiteY0" fmla="*/ 419100 h 736600"/>
                <a:gd name="connsiteX1" fmla="*/ 546100 w 1435100"/>
                <a:gd name="connsiteY1" fmla="*/ 419100 h 736600"/>
                <a:gd name="connsiteX2" fmla="*/ 622300 w 1435100"/>
                <a:gd name="connsiteY2" fmla="*/ 50800 h 736600"/>
                <a:gd name="connsiteX3" fmla="*/ 736600 w 1435100"/>
                <a:gd name="connsiteY3" fmla="*/ 723900 h 736600"/>
                <a:gd name="connsiteX4" fmla="*/ 838200 w 1435100"/>
                <a:gd name="connsiteY4" fmla="*/ 0 h 736600"/>
                <a:gd name="connsiteX5" fmla="*/ 939800 w 1435100"/>
                <a:gd name="connsiteY5" fmla="*/ 736600 h 736600"/>
                <a:gd name="connsiteX6" fmla="*/ 1003300 w 1435100"/>
                <a:gd name="connsiteY6" fmla="*/ 419100 h 736600"/>
                <a:gd name="connsiteX7" fmla="*/ 1435100 w 1435100"/>
                <a:gd name="connsiteY7" fmla="*/ 419100 h 736600"/>
                <a:gd name="connsiteX0" fmla="*/ 0 w 1435100"/>
                <a:gd name="connsiteY0" fmla="*/ 381000 h 698500"/>
                <a:gd name="connsiteX1" fmla="*/ 546100 w 1435100"/>
                <a:gd name="connsiteY1" fmla="*/ 381000 h 698500"/>
                <a:gd name="connsiteX2" fmla="*/ 622300 w 1435100"/>
                <a:gd name="connsiteY2" fmla="*/ 12700 h 698500"/>
                <a:gd name="connsiteX3" fmla="*/ 736600 w 1435100"/>
                <a:gd name="connsiteY3" fmla="*/ 685800 h 698500"/>
                <a:gd name="connsiteX4" fmla="*/ 838200 w 1435100"/>
                <a:gd name="connsiteY4" fmla="*/ 0 h 698500"/>
                <a:gd name="connsiteX5" fmla="*/ 939800 w 1435100"/>
                <a:gd name="connsiteY5" fmla="*/ 698500 h 698500"/>
                <a:gd name="connsiteX6" fmla="*/ 1003300 w 1435100"/>
                <a:gd name="connsiteY6" fmla="*/ 381000 h 698500"/>
                <a:gd name="connsiteX7" fmla="*/ 1435100 w 1435100"/>
                <a:gd name="connsiteY7" fmla="*/ 381000 h 698500"/>
                <a:gd name="connsiteX0" fmla="*/ 0 w 1435100"/>
                <a:gd name="connsiteY0" fmla="*/ 368300 h 685800"/>
                <a:gd name="connsiteX1" fmla="*/ 546100 w 1435100"/>
                <a:gd name="connsiteY1" fmla="*/ 368300 h 685800"/>
                <a:gd name="connsiteX2" fmla="*/ 622300 w 1435100"/>
                <a:gd name="connsiteY2" fmla="*/ 0 h 685800"/>
                <a:gd name="connsiteX3" fmla="*/ 736600 w 1435100"/>
                <a:gd name="connsiteY3" fmla="*/ 673100 h 685800"/>
                <a:gd name="connsiteX4" fmla="*/ 842962 w 1435100"/>
                <a:gd name="connsiteY4" fmla="*/ 30163 h 685800"/>
                <a:gd name="connsiteX5" fmla="*/ 939800 w 1435100"/>
                <a:gd name="connsiteY5" fmla="*/ 685800 h 685800"/>
                <a:gd name="connsiteX6" fmla="*/ 1003300 w 1435100"/>
                <a:gd name="connsiteY6" fmla="*/ 368300 h 685800"/>
                <a:gd name="connsiteX7" fmla="*/ 1435100 w 1435100"/>
                <a:gd name="connsiteY7" fmla="*/ 368300 h 685800"/>
                <a:gd name="connsiteX0" fmla="*/ 0 w 1435100"/>
                <a:gd name="connsiteY0" fmla="*/ 368300 h 685800"/>
                <a:gd name="connsiteX1" fmla="*/ 546100 w 1435100"/>
                <a:gd name="connsiteY1" fmla="*/ 368300 h 685800"/>
                <a:gd name="connsiteX2" fmla="*/ 622300 w 1435100"/>
                <a:gd name="connsiteY2" fmla="*/ 0 h 685800"/>
                <a:gd name="connsiteX3" fmla="*/ 717550 w 1435100"/>
                <a:gd name="connsiteY3" fmla="*/ 668337 h 685800"/>
                <a:gd name="connsiteX4" fmla="*/ 842962 w 1435100"/>
                <a:gd name="connsiteY4" fmla="*/ 30163 h 685800"/>
                <a:gd name="connsiteX5" fmla="*/ 939800 w 1435100"/>
                <a:gd name="connsiteY5" fmla="*/ 685800 h 685800"/>
                <a:gd name="connsiteX6" fmla="*/ 1003300 w 1435100"/>
                <a:gd name="connsiteY6" fmla="*/ 368300 h 685800"/>
                <a:gd name="connsiteX7" fmla="*/ 1435100 w 1435100"/>
                <a:gd name="connsiteY7" fmla="*/ 3683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5100" h="685800">
                  <a:moveTo>
                    <a:pt x="0" y="368300"/>
                  </a:moveTo>
                  <a:lnTo>
                    <a:pt x="546100" y="368300"/>
                  </a:lnTo>
                  <a:lnTo>
                    <a:pt x="622300" y="0"/>
                  </a:lnTo>
                  <a:lnTo>
                    <a:pt x="717550" y="668337"/>
                  </a:lnTo>
                  <a:lnTo>
                    <a:pt x="842962" y="30163"/>
                  </a:lnTo>
                  <a:lnTo>
                    <a:pt x="939800" y="685800"/>
                  </a:lnTo>
                  <a:lnTo>
                    <a:pt x="1003300" y="368300"/>
                  </a:lnTo>
                  <a:lnTo>
                    <a:pt x="1435100" y="368300"/>
                  </a:lnTo>
                </a:path>
              </a:pathLst>
            </a:custGeom>
            <a:noFill/>
            <a:ln w="28575" cap="flat">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2" name="Freeform: Shape 71">
              <a:extLst>
                <a:ext uri="{FF2B5EF4-FFF2-40B4-BE49-F238E27FC236}">
                  <a16:creationId xmlns:a16="http://schemas.microsoft.com/office/drawing/2014/main" id="{225B1438-BB9C-4A62-B4F8-99A85DA56BAA}"/>
                </a:ext>
              </a:extLst>
            </p:cNvPr>
            <p:cNvSpPr/>
            <p:nvPr/>
          </p:nvSpPr>
          <p:spPr>
            <a:xfrm>
              <a:off x="1314118" y="3195415"/>
              <a:ext cx="2606309" cy="100750"/>
            </a:xfrm>
            <a:custGeom>
              <a:avLst/>
              <a:gdLst>
                <a:gd name="connsiteX0" fmla="*/ 2159000 w 2159000"/>
                <a:gd name="connsiteY0" fmla="*/ 3175 h 73025"/>
                <a:gd name="connsiteX1" fmla="*/ 2159000 w 2159000"/>
                <a:gd name="connsiteY1" fmla="*/ 73025 h 73025"/>
                <a:gd name="connsiteX2" fmla="*/ 0 w 2159000"/>
                <a:gd name="connsiteY2" fmla="*/ 73025 h 73025"/>
                <a:gd name="connsiteX3" fmla="*/ 0 w 2159000"/>
                <a:gd name="connsiteY3" fmla="*/ 0 h 73025"/>
              </a:gdLst>
              <a:ahLst/>
              <a:cxnLst>
                <a:cxn ang="0">
                  <a:pos x="connsiteX0" y="connsiteY0"/>
                </a:cxn>
                <a:cxn ang="0">
                  <a:pos x="connsiteX1" y="connsiteY1"/>
                </a:cxn>
                <a:cxn ang="0">
                  <a:pos x="connsiteX2" y="connsiteY2"/>
                </a:cxn>
                <a:cxn ang="0">
                  <a:pos x="connsiteX3" y="connsiteY3"/>
                </a:cxn>
              </a:cxnLst>
              <a:rect l="l" t="t" r="r" b="b"/>
              <a:pathLst>
                <a:path w="2159000" h="73025">
                  <a:moveTo>
                    <a:pt x="2159000" y="3175"/>
                  </a:moveTo>
                  <a:lnTo>
                    <a:pt x="2159000" y="73025"/>
                  </a:lnTo>
                  <a:lnTo>
                    <a:pt x="0" y="73025"/>
                  </a:lnTo>
                  <a:lnTo>
                    <a:pt x="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3" name="Freeform: Shape 72">
              <a:extLst>
                <a:ext uri="{FF2B5EF4-FFF2-40B4-BE49-F238E27FC236}">
                  <a16:creationId xmlns:a16="http://schemas.microsoft.com/office/drawing/2014/main" id="{2A9B5787-4DAF-47E2-90D2-1BFD6DA5FDD4}"/>
                </a:ext>
              </a:extLst>
            </p:cNvPr>
            <p:cNvSpPr/>
            <p:nvPr/>
          </p:nvSpPr>
          <p:spPr>
            <a:xfrm>
              <a:off x="1314118" y="1920063"/>
              <a:ext cx="2617326" cy="349104"/>
            </a:xfrm>
            <a:custGeom>
              <a:avLst/>
              <a:gdLst>
                <a:gd name="connsiteX0" fmla="*/ 2155825 w 2155825"/>
                <a:gd name="connsiteY0" fmla="*/ 53975 h 276225"/>
                <a:gd name="connsiteX1" fmla="*/ 2155825 w 2155825"/>
                <a:gd name="connsiteY1" fmla="*/ 0 h 276225"/>
                <a:gd name="connsiteX2" fmla="*/ 0 w 2155825"/>
                <a:gd name="connsiteY2" fmla="*/ 0 h 276225"/>
                <a:gd name="connsiteX3" fmla="*/ 0 w 2155825"/>
                <a:gd name="connsiteY3" fmla="*/ 276225 h 276225"/>
              </a:gdLst>
              <a:ahLst/>
              <a:cxnLst>
                <a:cxn ang="0">
                  <a:pos x="connsiteX0" y="connsiteY0"/>
                </a:cxn>
                <a:cxn ang="0">
                  <a:pos x="connsiteX1" y="connsiteY1"/>
                </a:cxn>
                <a:cxn ang="0">
                  <a:pos x="connsiteX2" y="connsiteY2"/>
                </a:cxn>
                <a:cxn ang="0">
                  <a:pos x="connsiteX3" y="connsiteY3"/>
                </a:cxn>
              </a:cxnLst>
              <a:rect l="l" t="t" r="r" b="b"/>
              <a:pathLst>
                <a:path w="2155825" h="276225">
                  <a:moveTo>
                    <a:pt x="2155825" y="53975"/>
                  </a:moveTo>
                  <a:lnTo>
                    <a:pt x="2155825" y="0"/>
                  </a:lnTo>
                  <a:lnTo>
                    <a:pt x="0" y="0"/>
                  </a:lnTo>
                  <a:lnTo>
                    <a:pt x="0" y="27622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4" name="Group 73">
              <a:extLst>
                <a:ext uri="{FF2B5EF4-FFF2-40B4-BE49-F238E27FC236}">
                  <a16:creationId xmlns:a16="http://schemas.microsoft.com/office/drawing/2014/main" id="{533001A2-C09B-4160-9888-8D5AA2378093}"/>
                </a:ext>
              </a:extLst>
            </p:cNvPr>
            <p:cNvGrpSpPr/>
            <p:nvPr/>
          </p:nvGrpSpPr>
          <p:grpSpPr>
            <a:xfrm>
              <a:off x="2408552" y="3303964"/>
              <a:ext cx="170857" cy="308188"/>
              <a:chOff x="9664441" y="6196456"/>
              <a:chExt cx="372270" cy="754184"/>
            </a:xfrm>
          </p:grpSpPr>
          <p:cxnSp>
            <p:nvCxnSpPr>
              <p:cNvPr id="75" name="Straight Connector 74">
                <a:extLst>
                  <a:ext uri="{FF2B5EF4-FFF2-40B4-BE49-F238E27FC236}">
                    <a16:creationId xmlns:a16="http://schemas.microsoft.com/office/drawing/2014/main" id="{A8F7D1E6-6811-44FE-B24B-8841E3F15ECF}"/>
                  </a:ext>
                </a:extLst>
              </p:cNvPr>
              <p:cNvCxnSpPr>
                <a:cxnSpLocks/>
              </p:cNvCxnSpPr>
              <p:nvPr/>
            </p:nvCxnSpPr>
            <p:spPr>
              <a:xfrm>
                <a:off x="9846578" y="6196456"/>
                <a:ext cx="0" cy="3001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E51EAD7C-6E92-45C2-A0A0-2BE48B82E119}"/>
                  </a:ext>
                </a:extLst>
              </p:cNvPr>
              <p:cNvGrpSpPr/>
              <p:nvPr/>
            </p:nvGrpSpPr>
            <p:grpSpPr>
              <a:xfrm>
                <a:off x="9664441" y="6470846"/>
                <a:ext cx="372270" cy="166289"/>
                <a:chOff x="3098006" y="5094245"/>
                <a:chExt cx="207169" cy="166289"/>
              </a:xfrm>
            </p:grpSpPr>
            <p:cxnSp>
              <p:nvCxnSpPr>
                <p:cNvPr id="78" name="Straight Connector 77">
                  <a:extLst>
                    <a:ext uri="{FF2B5EF4-FFF2-40B4-BE49-F238E27FC236}">
                      <a16:creationId xmlns:a16="http://schemas.microsoft.com/office/drawing/2014/main" id="{F89A9BD4-5197-48C5-9717-C342BDADCD12}"/>
                    </a:ext>
                  </a:extLst>
                </p:cNvPr>
                <p:cNvCxnSpPr>
                  <a:cxnSpLocks/>
                </p:cNvCxnSpPr>
                <p:nvPr/>
              </p:nvCxnSpPr>
              <p:spPr>
                <a:xfrm>
                  <a:off x="3098006" y="5094245"/>
                  <a:ext cx="20716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8896EC6-2DE4-4784-AD19-DCFE06304614}"/>
                    </a:ext>
                  </a:extLst>
                </p:cNvPr>
                <p:cNvCxnSpPr>
                  <a:cxnSpLocks/>
                </p:cNvCxnSpPr>
                <p:nvPr/>
              </p:nvCxnSpPr>
              <p:spPr>
                <a:xfrm>
                  <a:off x="3098006" y="5260534"/>
                  <a:ext cx="20716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7" name="Straight Connector 76">
                <a:extLst>
                  <a:ext uri="{FF2B5EF4-FFF2-40B4-BE49-F238E27FC236}">
                    <a16:creationId xmlns:a16="http://schemas.microsoft.com/office/drawing/2014/main" id="{EA2471D0-BE4B-4B16-A2D1-CC171B086319}"/>
                  </a:ext>
                </a:extLst>
              </p:cNvPr>
              <p:cNvCxnSpPr>
                <a:cxnSpLocks/>
              </p:cNvCxnSpPr>
              <p:nvPr/>
            </p:nvCxnSpPr>
            <p:spPr>
              <a:xfrm>
                <a:off x="9846578" y="6632624"/>
                <a:ext cx="0" cy="318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0" name="Freeform: Shape 79">
              <a:extLst>
                <a:ext uri="{FF2B5EF4-FFF2-40B4-BE49-F238E27FC236}">
                  <a16:creationId xmlns:a16="http://schemas.microsoft.com/office/drawing/2014/main" id="{15AB79C6-6879-4E29-AA43-547873C8E10C}"/>
                </a:ext>
              </a:extLst>
            </p:cNvPr>
            <p:cNvSpPr/>
            <p:nvPr/>
          </p:nvSpPr>
          <p:spPr>
            <a:xfrm rot="5400000">
              <a:off x="2309966" y="1716056"/>
              <a:ext cx="348509" cy="80206"/>
            </a:xfrm>
            <a:custGeom>
              <a:avLst/>
              <a:gdLst>
                <a:gd name="connsiteX0" fmla="*/ 0 w 1435100"/>
                <a:gd name="connsiteY0" fmla="*/ 419100 h 774700"/>
                <a:gd name="connsiteX1" fmla="*/ 546100 w 1435100"/>
                <a:gd name="connsiteY1" fmla="*/ 419100 h 774700"/>
                <a:gd name="connsiteX2" fmla="*/ 622300 w 1435100"/>
                <a:gd name="connsiteY2" fmla="*/ 50800 h 774700"/>
                <a:gd name="connsiteX3" fmla="*/ 736600 w 1435100"/>
                <a:gd name="connsiteY3" fmla="*/ 723900 h 774700"/>
                <a:gd name="connsiteX4" fmla="*/ 838200 w 1435100"/>
                <a:gd name="connsiteY4" fmla="*/ 0 h 774700"/>
                <a:gd name="connsiteX5" fmla="*/ 939800 w 1435100"/>
                <a:gd name="connsiteY5" fmla="*/ 774700 h 774700"/>
                <a:gd name="connsiteX6" fmla="*/ 1003300 w 1435100"/>
                <a:gd name="connsiteY6" fmla="*/ 419100 h 774700"/>
                <a:gd name="connsiteX7" fmla="*/ 1435100 w 1435100"/>
                <a:gd name="connsiteY7" fmla="*/ 419100 h 774700"/>
                <a:gd name="connsiteX0" fmla="*/ 0 w 1435100"/>
                <a:gd name="connsiteY0" fmla="*/ 419100 h 736600"/>
                <a:gd name="connsiteX1" fmla="*/ 546100 w 1435100"/>
                <a:gd name="connsiteY1" fmla="*/ 419100 h 736600"/>
                <a:gd name="connsiteX2" fmla="*/ 622300 w 1435100"/>
                <a:gd name="connsiteY2" fmla="*/ 50800 h 736600"/>
                <a:gd name="connsiteX3" fmla="*/ 736600 w 1435100"/>
                <a:gd name="connsiteY3" fmla="*/ 723900 h 736600"/>
                <a:gd name="connsiteX4" fmla="*/ 838200 w 1435100"/>
                <a:gd name="connsiteY4" fmla="*/ 0 h 736600"/>
                <a:gd name="connsiteX5" fmla="*/ 939800 w 1435100"/>
                <a:gd name="connsiteY5" fmla="*/ 736600 h 736600"/>
                <a:gd name="connsiteX6" fmla="*/ 1003300 w 1435100"/>
                <a:gd name="connsiteY6" fmla="*/ 419100 h 736600"/>
                <a:gd name="connsiteX7" fmla="*/ 1435100 w 1435100"/>
                <a:gd name="connsiteY7" fmla="*/ 419100 h 736600"/>
                <a:gd name="connsiteX0" fmla="*/ 0 w 1435100"/>
                <a:gd name="connsiteY0" fmla="*/ 381000 h 698500"/>
                <a:gd name="connsiteX1" fmla="*/ 546100 w 1435100"/>
                <a:gd name="connsiteY1" fmla="*/ 381000 h 698500"/>
                <a:gd name="connsiteX2" fmla="*/ 622300 w 1435100"/>
                <a:gd name="connsiteY2" fmla="*/ 12700 h 698500"/>
                <a:gd name="connsiteX3" fmla="*/ 736600 w 1435100"/>
                <a:gd name="connsiteY3" fmla="*/ 685800 h 698500"/>
                <a:gd name="connsiteX4" fmla="*/ 838200 w 1435100"/>
                <a:gd name="connsiteY4" fmla="*/ 0 h 698500"/>
                <a:gd name="connsiteX5" fmla="*/ 939800 w 1435100"/>
                <a:gd name="connsiteY5" fmla="*/ 698500 h 698500"/>
                <a:gd name="connsiteX6" fmla="*/ 1003300 w 1435100"/>
                <a:gd name="connsiteY6" fmla="*/ 381000 h 698500"/>
                <a:gd name="connsiteX7" fmla="*/ 1435100 w 1435100"/>
                <a:gd name="connsiteY7" fmla="*/ 381000 h 698500"/>
                <a:gd name="connsiteX0" fmla="*/ 0 w 1435100"/>
                <a:gd name="connsiteY0" fmla="*/ 368300 h 685800"/>
                <a:gd name="connsiteX1" fmla="*/ 546100 w 1435100"/>
                <a:gd name="connsiteY1" fmla="*/ 368300 h 685800"/>
                <a:gd name="connsiteX2" fmla="*/ 622300 w 1435100"/>
                <a:gd name="connsiteY2" fmla="*/ 0 h 685800"/>
                <a:gd name="connsiteX3" fmla="*/ 736600 w 1435100"/>
                <a:gd name="connsiteY3" fmla="*/ 673100 h 685800"/>
                <a:gd name="connsiteX4" fmla="*/ 842962 w 1435100"/>
                <a:gd name="connsiteY4" fmla="*/ 30163 h 685800"/>
                <a:gd name="connsiteX5" fmla="*/ 939800 w 1435100"/>
                <a:gd name="connsiteY5" fmla="*/ 685800 h 685800"/>
                <a:gd name="connsiteX6" fmla="*/ 1003300 w 1435100"/>
                <a:gd name="connsiteY6" fmla="*/ 368300 h 685800"/>
                <a:gd name="connsiteX7" fmla="*/ 1435100 w 1435100"/>
                <a:gd name="connsiteY7" fmla="*/ 368300 h 685800"/>
                <a:gd name="connsiteX0" fmla="*/ 0 w 1435100"/>
                <a:gd name="connsiteY0" fmla="*/ 368300 h 685800"/>
                <a:gd name="connsiteX1" fmla="*/ 546100 w 1435100"/>
                <a:gd name="connsiteY1" fmla="*/ 368300 h 685800"/>
                <a:gd name="connsiteX2" fmla="*/ 622300 w 1435100"/>
                <a:gd name="connsiteY2" fmla="*/ 0 h 685800"/>
                <a:gd name="connsiteX3" fmla="*/ 717550 w 1435100"/>
                <a:gd name="connsiteY3" fmla="*/ 668337 h 685800"/>
                <a:gd name="connsiteX4" fmla="*/ 842962 w 1435100"/>
                <a:gd name="connsiteY4" fmla="*/ 30163 h 685800"/>
                <a:gd name="connsiteX5" fmla="*/ 939800 w 1435100"/>
                <a:gd name="connsiteY5" fmla="*/ 685800 h 685800"/>
                <a:gd name="connsiteX6" fmla="*/ 1003300 w 1435100"/>
                <a:gd name="connsiteY6" fmla="*/ 368300 h 685800"/>
                <a:gd name="connsiteX7" fmla="*/ 1435100 w 1435100"/>
                <a:gd name="connsiteY7" fmla="*/ 3683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5100" h="685800">
                  <a:moveTo>
                    <a:pt x="0" y="368300"/>
                  </a:moveTo>
                  <a:lnTo>
                    <a:pt x="546100" y="368300"/>
                  </a:lnTo>
                  <a:lnTo>
                    <a:pt x="622300" y="0"/>
                  </a:lnTo>
                  <a:lnTo>
                    <a:pt x="717550" y="668337"/>
                  </a:lnTo>
                  <a:lnTo>
                    <a:pt x="842962" y="30163"/>
                  </a:lnTo>
                  <a:lnTo>
                    <a:pt x="939800" y="685800"/>
                  </a:lnTo>
                  <a:lnTo>
                    <a:pt x="1003300" y="368300"/>
                  </a:lnTo>
                  <a:lnTo>
                    <a:pt x="1435100" y="3683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1" name="Freeform: Shape 80">
              <a:extLst>
                <a:ext uri="{FF2B5EF4-FFF2-40B4-BE49-F238E27FC236}">
                  <a16:creationId xmlns:a16="http://schemas.microsoft.com/office/drawing/2014/main" id="{C201E6A4-5EB9-43E5-87E3-97396ECC0341}"/>
                </a:ext>
              </a:extLst>
            </p:cNvPr>
            <p:cNvSpPr/>
            <p:nvPr/>
          </p:nvSpPr>
          <p:spPr>
            <a:xfrm>
              <a:off x="2481502" y="1353586"/>
              <a:ext cx="3266947" cy="2572629"/>
            </a:xfrm>
            <a:custGeom>
              <a:avLst/>
              <a:gdLst>
                <a:gd name="connsiteX0" fmla="*/ 0 w 2276475"/>
                <a:gd name="connsiteY0" fmla="*/ 247650 h 2667000"/>
                <a:gd name="connsiteX1" fmla="*/ 0 w 2276475"/>
                <a:gd name="connsiteY1" fmla="*/ 0 h 2667000"/>
                <a:gd name="connsiteX2" fmla="*/ 2181225 w 2276475"/>
                <a:gd name="connsiteY2" fmla="*/ 0 h 2667000"/>
                <a:gd name="connsiteX3" fmla="*/ 2181225 w 2276475"/>
                <a:gd name="connsiteY3" fmla="*/ 2667000 h 2667000"/>
                <a:gd name="connsiteX4" fmla="*/ 2276475 w 2276475"/>
                <a:gd name="connsiteY4" fmla="*/ 2667000 h 2667000"/>
                <a:gd name="connsiteX5" fmla="*/ 0 w 2276475"/>
                <a:gd name="connsiteY5" fmla="*/ 2667000 h 2667000"/>
                <a:gd name="connsiteX6" fmla="*/ 0 w 2276475"/>
                <a:gd name="connsiteY6" fmla="*/ 2543175 h 2667000"/>
                <a:gd name="connsiteX0" fmla="*/ 0 w 2181225"/>
                <a:gd name="connsiteY0" fmla="*/ 247650 h 2667000"/>
                <a:gd name="connsiteX1" fmla="*/ 0 w 2181225"/>
                <a:gd name="connsiteY1" fmla="*/ 0 h 2667000"/>
                <a:gd name="connsiteX2" fmla="*/ 2181225 w 2181225"/>
                <a:gd name="connsiteY2" fmla="*/ 0 h 2667000"/>
                <a:gd name="connsiteX3" fmla="*/ 2181225 w 2181225"/>
                <a:gd name="connsiteY3" fmla="*/ 2667000 h 2667000"/>
                <a:gd name="connsiteX4" fmla="*/ 0 w 2181225"/>
                <a:gd name="connsiteY4" fmla="*/ 2667000 h 2667000"/>
                <a:gd name="connsiteX5" fmla="*/ 0 w 2181225"/>
                <a:gd name="connsiteY5" fmla="*/ 2543175 h 2667000"/>
                <a:gd name="connsiteX0" fmla="*/ 0 w 2181225"/>
                <a:gd name="connsiteY0" fmla="*/ 247650 h 2667000"/>
                <a:gd name="connsiteX1" fmla="*/ 0 w 2181225"/>
                <a:gd name="connsiteY1" fmla="*/ 0 h 2667000"/>
                <a:gd name="connsiteX2" fmla="*/ 2181225 w 2181225"/>
                <a:gd name="connsiteY2" fmla="*/ 0 h 2667000"/>
                <a:gd name="connsiteX3" fmla="*/ 2181225 w 2181225"/>
                <a:gd name="connsiteY3" fmla="*/ 2667000 h 2667000"/>
                <a:gd name="connsiteX4" fmla="*/ 0 w 2181225"/>
                <a:gd name="connsiteY4" fmla="*/ 2667000 h 2667000"/>
                <a:gd name="connsiteX5" fmla="*/ 2036 w 2181225"/>
                <a:gd name="connsiteY5" fmla="*/ 2381390 h 2667000"/>
                <a:gd name="connsiteX0" fmla="*/ 6109 w 2181225"/>
                <a:gd name="connsiteY0" fmla="*/ 281967 h 2667000"/>
                <a:gd name="connsiteX1" fmla="*/ 0 w 2181225"/>
                <a:gd name="connsiteY1" fmla="*/ 0 h 2667000"/>
                <a:gd name="connsiteX2" fmla="*/ 2181225 w 2181225"/>
                <a:gd name="connsiteY2" fmla="*/ 0 h 2667000"/>
                <a:gd name="connsiteX3" fmla="*/ 2181225 w 2181225"/>
                <a:gd name="connsiteY3" fmla="*/ 2667000 h 2667000"/>
                <a:gd name="connsiteX4" fmla="*/ 0 w 2181225"/>
                <a:gd name="connsiteY4" fmla="*/ 2667000 h 2667000"/>
                <a:gd name="connsiteX5" fmla="*/ 2036 w 2181225"/>
                <a:gd name="connsiteY5" fmla="*/ 2381390 h 2667000"/>
                <a:gd name="connsiteX0" fmla="*/ 6109 w 2181225"/>
                <a:gd name="connsiteY0" fmla="*/ 281967 h 2667000"/>
                <a:gd name="connsiteX1" fmla="*/ 8145 w 2181225"/>
                <a:gd name="connsiteY1" fmla="*/ 0 h 2667000"/>
                <a:gd name="connsiteX2" fmla="*/ 2181225 w 2181225"/>
                <a:gd name="connsiteY2" fmla="*/ 0 h 2667000"/>
                <a:gd name="connsiteX3" fmla="*/ 2181225 w 2181225"/>
                <a:gd name="connsiteY3" fmla="*/ 2667000 h 2667000"/>
                <a:gd name="connsiteX4" fmla="*/ 0 w 2181225"/>
                <a:gd name="connsiteY4" fmla="*/ 2667000 h 2667000"/>
                <a:gd name="connsiteX5" fmla="*/ 2036 w 2181225"/>
                <a:gd name="connsiteY5" fmla="*/ 2381390 h 2667000"/>
                <a:gd name="connsiteX0" fmla="*/ 6109 w 2181225"/>
                <a:gd name="connsiteY0" fmla="*/ 281967 h 2667000"/>
                <a:gd name="connsiteX1" fmla="*/ 2036 w 2181225"/>
                <a:gd name="connsiteY1" fmla="*/ 0 h 2667000"/>
                <a:gd name="connsiteX2" fmla="*/ 2181225 w 2181225"/>
                <a:gd name="connsiteY2" fmla="*/ 0 h 2667000"/>
                <a:gd name="connsiteX3" fmla="*/ 2181225 w 2181225"/>
                <a:gd name="connsiteY3" fmla="*/ 2667000 h 2667000"/>
                <a:gd name="connsiteX4" fmla="*/ 0 w 2181225"/>
                <a:gd name="connsiteY4" fmla="*/ 2667000 h 2667000"/>
                <a:gd name="connsiteX5" fmla="*/ 2036 w 2181225"/>
                <a:gd name="connsiteY5" fmla="*/ 2381390 h 2667000"/>
                <a:gd name="connsiteX0" fmla="*/ 6109 w 2181225"/>
                <a:gd name="connsiteY0" fmla="*/ 281967 h 2667000"/>
                <a:gd name="connsiteX1" fmla="*/ 6108 w 2181225"/>
                <a:gd name="connsiteY1" fmla="*/ 0 h 2667000"/>
                <a:gd name="connsiteX2" fmla="*/ 2181225 w 2181225"/>
                <a:gd name="connsiteY2" fmla="*/ 0 h 2667000"/>
                <a:gd name="connsiteX3" fmla="*/ 2181225 w 2181225"/>
                <a:gd name="connsiteY3" fmla="*/ 2667000 h 2667000"/>
                <a:gd name="connsiteX4" fmla="*/ 0 w 2181225"/>
                <a:gd name="connsiteY4" fmla="*/ 2667000 h 2667000"/>
                <a:gd name="connsiteX5" fmla="*/ 2036 w 2181225"/>
                <a:gd name="connsiteY5" fmla="*/ 2381390 h 2667000"/>
                <a:gd name="connsiteX0" fmla="*/ 6109 w 2181225"/>
                <a:gd name="connsiteY0" fmla="*/ 281967 h 2667000"/>
                <a:gd name="connsiteX1" fmla="*/ 6108 w 2181225"/>
                <a:gd name="connsiteY1" fmla="*/ 0 h 2667000"/>
                <a:gd name="connsiteX2" fmla="*/ 2181225 w 2181225"/>
                <a:gd name="connsiteY2" fmla="*/ 0 h 2667000"/>
                <a:gd name="connsiteX3" fmla="*/ 2181225 w 2181225"/>
                <a:gd name="connsiteY3" fmla="*/ 2667000 h 2667000"/>
                <a:gd name="connsiteX4" fmla="*/ 0 w 2181225"/>
                <a:gd name="connsiteY4" fmla="*/ 2667000 h 2667000"/>
                <a:gd name="connsiteX5" fmla="*/ 2036 w 2181225"/>
                <a:gd name="connsiteY5" fmla="*/ 238139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1225" h="2667000">
                  <a:moveTo>
                    <a:pt x="6109" y="281967"/>
                  </a:moveTo>
                  <a:cubicBezTo>
                    <a:pt x="6788" y="187978"/>
                    <a:pt x="5429" y="93989"/>
                    <a:pt x="6108" y="0"/>
                  </a:cubicBezTo>
                  <a:lnTo>
                    <a:pt x="2181225" y="0"/>
                  </a:lnTo>
                  <a:lnTo>
                    <a:pt x="2181225" y="2667000"/>
                  </a:lnTo>
                  <a:lnTo>
                    <a:pt x="0" y="2667000"/>
                  </a:lnTo>
                  <a:cubicBezTo>
                    <a:pt x="679" y="2571797"/>
                    <a:pt x="1357" y="2476593"/>
                    <a:pt x="2036" y="238139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2" name="Freeform: Shape 81">
              <a:extLst>
                <a:ext uri="{FF2B5EF4-FFF2-40B4-BE49-F238E27FC236}">
                  <a16:creationId xmlns:a16="http://schemas.microsoft.com/office/drawing/2014/main" id="{56569FA4-EA51-4AF0-AE4A-2204F1A7896B}"/>
                </a:ext>
              </a:extLst>
            </p:cNvPr>
            <p:cNvSpPr/>
            <p:nvPr/>
          </p:nvSpPr>
          <p:spPr>
            <a:xfrm>
              <a:off x="2481502" y="1579149"/>
              <a:ext cx="2725310" cy="2059604"/>
            </a:xfrm>
            <a:custGeom>
              <a:avLst/>
              <a:gdLst>
                <a:gd name="connsiteX0" fmla="*/ 0 w 1765300"/>
                <a:gd name="connsiteY0" fmla="*/ 0 h 2311400"/>
                <a:gd name="connsiteX1" fmla="*/ 1765300 w 1765300"/>
                <a:gd name="connsiteY1" fmla="*/ 0 h 2311400"/>
                <a:gd name="connsiteX2" fmla="*/ 1765300 w 1765300"/>
                <a:gd name="connsiteY2" fmla="*/ 2311400 h 2311400"/>
                <a:gd name="connsiteX3" fmla="*/ 0 w 1765300"/>
                <a:gd name="connsiteY3" fmla="*/ 2311400 h 2311400"/>
              </a:gdLst>
              <a:ahLst/>
              <a:cxnLst>
                <a:cxn ang="0">
                  <a:pos x="connsiteX0" y="connsiteY0"/>
                </a:cxn>
                <a:cxn ang="0">
                  <a:pos x="connsiteX1" y="connsiteY1"/>
                </a:cxn>
                <a:cxn ang="0">
                  <a:pos x="connsiteX2" y="connsiteY2"/>
                </a:cxn>
                <a:cxn ang="0">
                  <a:pos x="connsiteX3" y="connsiteY3"/>
                </a:cxn>
              </a:cxnLst>
              <a:rect l="l" t="t" r="r" b="b"/>
              <a:pathLst>
                <a:path w="1765300" h="2311400">
                  <a:moveTo>
                    <a:pt x="0" y="0"/>
                  </a:moveTo>
                  <a:lnTo>
                    <a:pt x="1765300" y="0"/>
                  </a:lnTo>
                  <a:lnTo>
                    <a:pt x="1765300" y="2311400"/>
                  </a:lnTo>
                  <a:lnTo>
                    <a:pt x="0" y="231140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3" name="Oval 82">
              <a:extLst>
                <a:ext uri="{FF2B5EF4-FFF2-40B4-BE49-F238E27FC236}">
                  <a16:creationId xmlns:a16="http://schemas.microsoft.com/office/drawing/2014/main" id="{6747EFC5-EE71-4FB0-816C-997CF51B5CDD}"/>
                </a:ext>
              </a:extLst>
            </p:cNvPr>
            <p:cNvSpPr/>
            <p:nvPr/>
          </p:nvSpPr>
          <p:spPr>
            <a:xfrm>
              <a:off x="5019125" y="2462604"/>
              <a:ext cx="323850" cy="32385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 name="Rectangle 83">
              <a:extLst>
                <a:ext uri="{FF2B5EF4-FFF2-40B4-BE49-F238E27FC236}">
                  <a16:creationId xmlns:a16="http://schemas.microsoft.com/office/drawing/2014/main" id="{BDB858DF-3A6B-474D-ABFF-3FB29680D679}"/>
                </a:ext>
              </a:extLst>
            </p:cNvPr>
            <p:cNvSpPr/>
            <p:nvPr/>
          </p:nvSpPr>
          <p:spPr>
            <a:xfrm>
              <a:off x="4945017" y="2406624"/>
              <a:ext cx="451405" cy="492443"/>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a:t>
              </a:r>
            </a:p>
          </p:txBody>
        </p:sp>
        <p:sp>
          <p:nvSpPr>
            <p:cNvPr id="85" name="Oval 84">
              <a:extLst>
                <a:ext uri="{FF2B5EF4-FFF2-40B4-BE49-F238E27FC236}">
                  <a16:creationId xmlns:a16="http://schemas.microsoft.com/office/drawing/2014/main" id="{AB4659A0-AC60-4FDA-82EB-3CEB755E45A1}"/>
                </a:ext>
              </a:extLst>
            </p:cNvPr>
            <p:cNvSpPr/>
            <p:nvPr/>
          </p:nvSpPr>
          <p:spPr>
            <a:xfrm>
              <a:off x="5573394" y="2453803"/>
              <a:ext cx="323850" cy="32385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86" name="Group 85">
              <a:extLst>
                <a:ext uri="{FF2B5EF4-FFF2-40B4-BE49-F238E27FC236}">
                  <a16:creationId xmlns:a16="http://schemas.microsoft.com/office/drawing/2014/main" id="{FDE04771-DDEB-425C-B552-BFEF59B1A9A6}"/>
                </a:ext>
              </a:extLst>
            </p:cNvPr>
            <p:cNvGrpSpPr/>
            <p:nvPr/>
          </p:nvGrpSpPr>
          <p:grpSpPr>
            <a:xfrm>
              <a:off x="5611000" y="2557206"/>
              <a:ext cx="248637" cy="124319"/>
              <a:chOff x="11367101" y="4922299"/>
              <a:chExt cx="581028" cy="290514"/>
            </a:xfrm>
          </p:grpSpPr>
          <p:sp>
            <p:nvSpPr>
              <p:cNvPr id="87" name="Arc 86">
                <a:extLst>
                  <a:ext uri="{FF2B5EF4-FFF2-40B4-BE49-F238E27FC236}">
                    <a16:creationId xmlns:a16="http://schemas.microsoft.com/office/drawing/2014/main" id="{E9F28388-3CD0-4EF5-B196-4957157BAD3B}"/>
                  </a:ext>
                </a:extLst>
              </p:cNvPr>
              <p:cNvSpPr/>
              <p:nvPr/>
            </p:nvSpPr>
            <p:spPr>
              <a:xfrm>
                <a:off x="11367101" y="4922299"/>
                <a:ext cx="290514" cy="290514"/>
              </a:xfrm>
              <a:prstGeom prst="arc">
                <a:avLst>
                  <a:gd name="adj1" fmla="val 10711881"/>
                  <a:gd name="adj2" fmla="val 0"/>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Arc 87">
                <a:extLst>
                  <a:ext uri="{FF2B5EF4-FFF2-40B4-BE49-F238E27FC236}">
                    <a16:creationId xmlns:a16="http://schemas.microsoft.com/office/drawing/2014/main" id="{7A00CC83-38B1-4C9A-A28E-28F0AC7F0460}"/>
                  </a:ext>
                </a:extLst>
              </p:cNvPr>
              <p:cNvSpPr/>
              <p:nvPr/>
            </p:nvSpPr>
            <p:spPr>
              <a:xfrm rot="10800000">
                <a:off x="11657615" y="4922299"/>
                <a:ext cx="290514" cy="290514"/>
              </a:xfrm>
              <a:prstGeom prst="arc">
                <a:avLst>
                  <a:gd name="adj1" fmla="val 10711881"/>
                  <a:gd name="adj2" fmla="val 0"/>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89" name="Oval 88">
              <a:extLst>
                <a:ext uri="{FF2B5EF4-FFF2-40B4-BE49-F238E27FC236}">
                  <a16:creationId xmlns:a16="http://schemas.microsoft.com/office/drawing/2014/main" id="{912D7195-6CDE-4A71-B769-30E4AAEFAD52}"/>
                </a:ext>
              </a:extLst>
            </p:cNvPr>
            <p:cNvSpPr/>
            <p:nvPr/>
          </p:nvSpPr>
          <p:spPr>
            <a:xfrm>
              <a:off x="2468802" y="1555707"/>
              <a:ext cx="45719" cy="45719"/>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0" name="Oval 89">
              <a:extLst>
                <a:ext uri="{FF2B5EF4-FFF2-40B4-BE49-F238E27FC236}">
                  <a16:creationId xmlns:a16="http://schemas.microsoft.com/office/drawing/2014/main" id="{9969EEFC-1A20-4DED-9569-FAFA058642DF}"/>
                </a:ext>
              </a:extLst>
            </p:cNvPr>
            <p:cNvSpPr/>
            <p:nvPr/>
          </p:nvSpPr>
          <p:spPr>
            <a:xfrm>
              <a:off x="2468802" y="3606757"/>
              <a:ext cx="46499" cy="45719"/>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91" name="Straight Arrow Connector 90">
              <a:extLst>
                <a:ext uri="{FF2B5EF4-FFF2-40B4-BE49-F238E27FC236}">
                  <a16:creationId xmlns:a16="http://schemas.microsoft.com/office/drawing/2014/main" id="{6EFDC84F-4967-44BD-9823-0D29725B819D}"/>
                </a:ext>
              </a:extLst>
            </p:cNvPr>
            <p:cNvCxnSpPr>
              <a:cxnSpLocks/>
            </p:cNvCxnSpPr>
            <p:nvPr/>
          </p:nvCxnSpPr>
          <p:spPr>
            <a:xfrm flipV="1">
              <a:off x="4406594" y="2060114"/>
              <a:ext cx="0" cy="30956"/>
            </a:xfrm>
            <a:prstGeom prst="straightConnector1">
              <a:avLst/>
            </a:prstGeom>
            <a:ln w="317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E0402AE0-99E8-4A7C-AADC-DBA707C28974}"/>
                </a:ext>
              </a:extLst>
            </p:cNvPr>
            <p:cNvCxnSpPr/>
            <p:nvPr/>
          </p:nvCxnSpPr>
          <p:spPr>
            <a:xfrm>
              <a:off x="3932723" y="2110915"/>
              <a:ext cx="0" cy="30956"/>
            </a:xfrm>
            <a:prstGeom prst="straightConnector1">
              <a:avLst/>
            </a:prstGeom>
            <a:ln w="317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5043B073-C122-481F-822F-196625A27A50}"/>
                </a:ext>
              </a:extLst>
            </p:cNvPr>
            <p:cNvPicPr>
              <a:picLocks noChangeAspect="1"/>
            </p:cNvPicPr>
            <p:nvPr/>
          </p:nvPicPr>
          <p:blipFill>
            <a:blip r:embed="rId7"/>
            <a:stretch>
              <a:fillRect/>
            </a:stretch>
          </p:blipFill>
          <p:spPr>
            <a:xfrm>
              <a:off x="3257785" y="2669068"/>
              <a:ext cx="1329968" cy="559192"/>
            </a:xfrm>
            <a:prstGeom prst="rect">
              <a:avLst/>
            </a:prstGeom>
          </p:spPr>
        </p:pic>
        <p:sp>
          <p:nvSpPr>
            <p:cNvPr id="96" name="TextBox 95">
              <a:extLst>
                <a:ext uri="{FF2B5EF4-FFF2-40B4-BE49-F238E27FC236}">
                  <a16:creationId xmlns:a16="http://schemas.microsoft.com/office/drawing/2014/main" id="{CCCCC4BD-F8CB-46C4-8398-D28570FF59C0}"/>
                </a:ext>
              </a:extLst>
            </p:cNvPr>
            <p:cNvSpPr txBox="1"/>
            <p:nvPr/>
          </p:nvSpPr>
          <p:spPr>
            <a:xfrm>
              <a:off x="2982416" y="2136517"/>
              <a:ext cx="399479" cy="37959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t>
              </a:r>
              <a:r>
                <a:rPr kumimoji="0" lang="en-US" sz="750" b="0" i="1" u="none" strike="noStrike" kern="1200" cap="none" spc="0" normalizeH="0" baseline="-25000" noProof="0">
                  <a:ln>
                    <a:noFill/>
                  </a:ln>
                  <a:solidFill>
                    <a:prstClr val="white"/>
                  </a:solidFill>
                  <a:effectLst/>
                  <a:uLnTx/>
                  <a:uFillTx/>
                  <a:latin typeface="Arial" panose="020B0604020202020204" pitchFamily="34" charset="0"/>
                  <a:ea typeface="+mn-ea"/>
                  <a:cs typeface="Arial" panose="020B0604020202020204" pitchFamily="34" charset="0"/>
                </a:rPr>
                <a:t>m</a:t>
              </a:r>
            </a:p>
          </p:txBody>
        </p:sp>
        <p:sp>
          <p:nvSpPr>
            <p:cNvPr id="97" name="TextBox 96">
              <a:extLst>
                <a:ext uri="{FF2B5EF4-FFF2-40B4-BE49-F238E27FC236}">
                  <a16:creationId xmlns:a16="http://schemas.microsoft.com/office/drawing/2014/main" id="{59D51C4E-2110-4DD3-95D9-9FE26D85C1D1}"/>
                </a:ext>
              </a:extLst>
            </p:cNvPr>
            <p:cNvSpPr txBox="1"/>
            <p:nvPr/>
          </p:nvSpPr>
          <p:spPr>
            <a:xfrm>
              <a:off x="2970003" y="2815368"/>
              <a:ext cx="399479" cy="37959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t>
              </a:r>
              <a:r>
                <a:rPr kumimoji="0" lang="en-US" sz="750" b="0" i="1" u="none" strike="noStrike" kern="1200" cap="none" spc="0" normalizeH="0" baseline="-25000" noProof="0">
                  <a:ln>
                    <a:noFill/>
                  </a:ln>
                  <a:solidFill>
                    <a:prstClr val="white"/>
                  </a:solidFill>
                  <a:effectLst/>
                  <a:uLnTx/>
                  <a:uFillTx/>
                  <a:latin typeface="Arial" panose="020B0604020202020204" pitchFamily="34" charset="0"/>
                  <a:ea typeface="+mn-ea"/>
                  <a:cs typeface="Arial" panose="020B0604020202020204" pitchFamily="34" charset="0"/>
                </a:rPr>
                <a:t>m</a:t>
              </a:r>
            </a:p>
          </p:txBody>
        </p:sp>
        <p:sp>
          <p:nvSpPr>
            <p:cNvPr id="98" name="TextBox 97">
              <a:extLst>
                <a:ext uri="{FF2B5EF4-FFF2-40B4-BE49-F238E27FC236}">
                  <a16:creationId xmlns:a16="http://schemas.microsoft.com/office/drawing/2014/main" id="{01F25A83-A155-4F06-9257-E58AC2008A9A}"/>
                </a:ext>
              </a:extLst>
            </p:cNvPr>
            <p:cNvSpPr txBox="1"/>
            <p:nvPr/>
          </p:nvSpPr>
          <p:spPr>
            <a:xfrm>
              <a:off x="3545427" y="2123329"/>
              <a:ext cx="444188"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E</a:t>
              </a:r>
              <a:r>
                <a:rPr kumimoji="0" lang="en-US" sz="750" b="0" i="1" u="none" strike="noStrike" kern="1200" cap="none" spc="0" normalizeH="0" baseline="-25000" noProof="0" err="1">
                  <a:ln>
                    <a:noFill/>
                  </a:ln>
                  <a:solidFill>
                    <a:prstClr val="white"/>
                  </a:solidFill>
                  <a:effectLst/>
                  <a:uLnTx/>
                  <a:uFillTx/>
                  <a:latin typeface="Arial" panose="020B0604020202020204" pitchFamily="34" charset="0"/>
                  <a:ea typeface="+mn-ea"/>
                  <a:cs typeface="Arial" panose="020B0604020202020204" pitchFamily="34" charset="0"/>
                </a:rPr>
                <a:t>Na</a:t>
              </a:r>
              <a:endParaRPr kumimoji="0" lang="en-US" sz="750" b="0" i="1" u="none" strike="noStrike" kern="1200" cap="none" spc="0" normalizeH="0" baseline="-25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9" name="TextBox 98">
              <a:extLst>
                <a:ext uri="{FF2B5EF4-FFF2-40B4-BE49-F238E27FC236}">
                  <a16:creationId xmlns:a16="http://schemas.microsoft.com/office/drawing/2014/main" id="{85B714CF-35CC-4DA5-873A-114250491A51}"/>
                </a:ext>
              </a:extLst>
            </p:cNvPr>
            <p:cNvSpPr txBox="1"/>
            <p:nvPr/>
          </p:nvSpPr>
          <p:spPr>
            <a:xfrm>
              <a:off x="4045984" y="2123329"/>
              <a:ext cx="522336"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t>
              </a:r>
              <a:r>
                <a:rPr kumimoji="0" lang="en-US" sz="750" b="0" i="1" u="none" strike="noStrike" kern="1200" cap="none" spc="0" normalizeH="0" baseline="-25000" noProof="0">
                  <a:ln>
                    <a:noFill/>
                  </a:ln>
                  <a:solidFill>
                    <a:prstClr val="white"/>
                  </a:solidFill>
                  <a:effectLst/>
                  <a:uLnTx/>
                  <a:uFillTx/>
                  <a:latin typeface="Arial" panose="020B0604020202020204" pitchFamily="34" charset="0"/>
                  <a:ea typeface="+mn-ea"/>
                  <a:cs typeface="Arial" panose="020B0604020202020204" pitchFamily="34" charset="0"/>
                </a:rPr>
                <a:t>K</a:t>
              </a:r>
            </a:p>
          </p:txBody>
        </p:sp>
        <p:sp>
          <p:nvSpPr>
            <p:cNvPr id="100" name="TextBox 99">
              <a:extLst>
                <a:ext uri="{FF2B5EF4-FFF2-40B4-BE49-F238E27FC236}">
                  <a16:creationId xmlns:a16="http://schemas.microsoft.com/office/drawing/2014/main" id="{019A8C16-B0B1-40C6-8B73-63D0262C13B0}"/>
                </a:ext>
              </a:extLst>
            </p:cNvPr>
            <p:cNvSpPr txBox="1"/>
            <p:nvPr/>
          </p:nvSpPr>
          <p:spPr>
            <a:xfrm>
              <a:off x="3824567" y="2797772"/>
              <a:ext cx="444188"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E</a:t>
              </a:r>
              <a:r>
                <a:rPr kumimoji="0" lang="en-US" sz="750" b="0" i="1" u="none" strike="noStrike" kern="1200" cap="none" spc="0" normalizeH="0" baseline="-25000" noProof="0" err="1">
                  <a:ln>
                    <a:noFill/>
                  </a:ln>
                  <a:solidFill>
                    <a:prstClr val="white"/>
                  </a:solidFill>
                  <a:effectLst/>
                  <a:uLnTx/>
                  <a:uFillTx/>
                  <a:latin typeface="Arial" panose="020B0604020202020204" pitchFamily="34" charset="0"/>
                  <a:ea typeface="+mn-ea"/>
                  <a:cs typeface="Arial" panose="020B0604020202020204" pitchFamily="34" charset="0"/>
                </a:rPr>
                <a:t>Na</a:t>
              </a:r>
              <a:endParaRPr kumimoji="0" lang="en-US" sz="750" b="0" i="1" u="none" strike="noStrike" kern="1200" cap="none" spc="0" normalizeH="0" baseline="-25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1" name="TextBox 100">
              <a:extLst>
                <a:ext uri="{FF2B5EF4-FFF2-40B4-BE49-F238E27FC236}">
                  <a16:creationId xmlns:a16="http://schemas.microsoft.com/office/drawing/2014/main" id="{03CED5B1-11E1-4CEE-93C9-372296DD570D}"/>
                </a:ext>
              </a:extLst>
            </p:cNvPr>
            <p:cNvSpPr txBox="1"/>
            <p:nvPr/>
          </p:nvSpPr>
          <p:spPr>
            <a:xfrm>
              <a:off x="3445061" y="2807210"/>
              <a:ext cx="42251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t>
              </a:r>
              <a:r>
                <a:rPr kumimoji="0" lang="en-US" sz="750" b="0" i="1" u="none" strike="noStrike" kern="1200" cap="none" spc="0" normalizeH="0" baseline="-25000" noProof="0">
                  <a:ln>
                    <a:noFill/>
                  </a:ln>
                  <a:solidFill>
                    <a:prstClr val="white"/>
                  </a:solidFill>
                  <a:effectLst/>
                  <a:uLnTx/>
                  <a:uFillTx/>
                  <a:latin typeface="Arial" panose="020B0604020202020204" pitchFamily="34" charset="0"/>
                  <a:ea typeface="+mn-ea"/>
                  <a:cs typeface="Arial" panose="020B0604020202020204" pitchFamily="34" charset="0"/>
                </a:rPr>
                <a:t>K</a:t>
              </a:r>
            </a:p>
          </p:txBody>
        </p:sp>
        <p:sp>
          <p:nvSpPr>
            <p:cNvPr id="102" name="TextBox 101">
              <a:extLst>
                <a:ext uri="{FF2B5EF4-FFF2-40B4-BE49-F238E27FC236}">
                  <a16:creationId xmlns:a16="http://schemas.microsoft.com/office/drawing/2014/main" id="{2BAB5897-0123-413A-8D64-72AA47843FB1}"/>
                </a:ext>
              </a:extLst>
            </p:cNvPr>
            <p:cNvSpPr txBox="1"/>
            <p:nvPr/>
          </p:nvSpPr>
          <p:spPr>
            <a:xfrm>
              <a:off x="1969325" y="3350882"/>
              <a:ext cx="522336" cy="3077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t>
              </a:r>
              <a:r>
                <a:rPr kumimoji="0" lang="en-US" sz="900" b="0" i="1" u="none" strike="noStrike" kern="1200" cap="none" spc="0" normalizeH="0" baseline="-25000" noProof="0" err="1">
                  <a:ln>
                    <a:noFill/>
                  </a:ln>
                  <a:solidFill>
                    <a:prstClr val="black"/>
                  </a:solidFill>
                  <a:effectLst/>
                  <a:uLnTx/>
                  <a:uFillTx/>
                  <a:latin typeface="Arial" panose="020B0604020202020204" pitchFamily="34" charset="0"/>
                  <a:ea typeface="+mn-ea"/>
                  <a:cs typeface="Arial" panose="020B0604020202020204" pitchFamily="34" charset="0"/>
                </a:rPr>
                <a:t>el</a:t>
              </a:r>
              <a:endParaRPr kumimoji="0" lang="en-US" sz="900" b="0" i="1"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 name="TextBox 102">
              <a:extLst>
                <a:ext uri="{FF2B5EF4-FFF2-40B4-BE49-F238E27FC236}">
                  <a16:creationId xmlns:a16="http://schemas.microsoft.com/office/drawing/2014/main" id="{EBC78B90-BB8D-4431-A371-5EF1FE38BBFB}"/>
                </a:ext>
              </a:extLst>
            </p:cNvPr>
            <p:cNvSpPr txBox="1"/>
            <p:nvPr/>
          </p:nvSpPr>
          <p:spPr>
            <a:xfrm>
              <a:off x="1951739" y="1603483"/>
              <a:ext cx="638251" cy="3077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a:t>
              </a:r>
              <a:r>
                <a:rPr kumimoji="0" lang="en-US" sz="900" b="0" i="1" u="none" strike="noStrike" kern="1200" cap="none" spc="0" normalizeH="0" baseline="-25000" noProof="0" err="1">
                  <a:ln>
                    <a:noFill/>
                  </a:ln>
                  <a:solidFill>
                    <a:prstClr val="black"/>
                  </a:solidFill>
                  <a:effectLst/>
                  <a:uLnTx/>
                  <a:uFillTx/>
                  <a:latin typeface="Arial" panose="020B0604020202020204" pitchFamily="34" charset="0"/>
                  <a:ea typeface="+mn-ea"/>
                  <a:cs typeface="Arial" panose="020B0604020202020204" pitchFamily="34" charset="0"/>
                </a:rPr>
                <a:t>med</a:t>
              </a:r>
              <a:endParaRPr kumimoji="0" lang="en-US" sz="900" b="0" i="1"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 name="TextBox 103">
              <a:extLst>
                <a:ext uri="{FF2B5EF4-FFF2-40B4-BE49-F238E27FC236}">
                  <a16:creationId xmlns:a16="http://schemas.microsoft.com/office/drawing/2014/main" id="{5A8D601D-C487-42D4-AC7A-3E6E5415CD47}"/>
                </a:ext>
              </a:extLst>
            </p:cNvPr>
            <p:cNvSpPr txBox="1"/>
            <p:nvPr/>
          </p:nvSpPr>
          <p:spPr>
            <a:xfrm>
              <a:off x="585552" y="2501598"/>
              <a:ext cx="726455" cy="5334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t>
              </a:r>
              <a:r>
                <a:rPr kumimoji="0" lang="en-US" sz="1200" b="1" i="1"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rPr>
                <a:t>TEER</a:t>
              </a:r>
            </a:p>
          </p:txBody>
        </p:sp>
        <p:sp>
          <p:nvSpPr>
            <p:cNvPr id="105" name="TextBox 104">
              <a:extLst>
                <a:ext uri="{FF2B5EF4-FFF2-40B4-BE49-F238E27FC236}">
                  <a16:creationId xmlns:a16="http://schemas.microsoft.com/office/drawing/2014/main" id="{F2A9CCF8-0159-4321-886F-C707F22C1729}"/>
                </a:ext>
              </a:extLst>
            </p:cNvPr>
            <p:cNvSpPr txBox="1"/>
            <p:nvPr/>
          </p:nvSpPr>
          <p:spPr>
            <a:xfrm>
              <a:off x="4698163" y="2075392"/>
              <a:ext cx="432171" cy="33855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V</a:t>
              </a:r>
              <a:r>
                <a:rPr kumimoji="0" lang="en-US" sz="1050" b="1" i="1" u="none" strike="noStrike" kern="1200" cap="none" spc="0" normalizeH="0" baseline="-25000" noProof="0" err="1">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US" sz="1050" b="1" i="1"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 name="TextBox 105">
              <a:extLst>
                <a:ext uri="{FF2B5EF4-FFF2-40B4-BE49-F238E27FC236}">
                  <a16:creationId xmlns:a16="http://schemas.microsoft.com/office/drawing/2014/main" id="{AE080990-FAE7-41AD-88DB-2C1DFCB13223}"/>
                </a:ext>
              </a:extLst>
            </p:cNvPr>
            <p:cNvSpPr txBox="1"/>
            <p:nvPr/>
          </p:nvSpPr>
          <p:spPr>
            <a:xfrm>
              <a:off x="4668873" y="2740711"/>
              <a:ext cx="438581" cy="33855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V</a:t>
              </a:r>
              <a:r>
                <a:rPr kumimoji="0" lang="en-US" sz="1050" b="1" i="1" u="none" strike="noStrike" kern="1200" cap="none" spc="0" normalizeH="0" baseline="-25000" noProof="0" err="1">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US" sz="1050" b="1" i="1"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94" name="Straight Arrow Connector 93">
              <a:extLst>
                <a:ext uri="{FF2B5EF4-FFF2-40B4-BE49-F238E27FC236}">
                  <a16:creationId xmlns:a16="http://schemas.microsoft.com/office/drawing/2014/main" id="{4BAC0883-D3E7-41A2-A4B7-BA9E0D1A60DE}"/>
                </a:ext>
              </a:extLst>
            </p:cNvPr>
            <p:cNvCxnSpPr>
              <a:cxnSpLocks/>
            </p:cNvCxnSpPr>
            <p:nvPr/>
          </p:nvCxnSpPr>
          <p:spPr>
            <a:xfrm flipV="1">
              <a:off x="4126377" y="2744117"/>
              <a:ext cx="0" cy="30956"/>
            </a:xfrm>
            <a:prstGeom prst="straightConnector1">
              <a:avLst/>
            </a:prstGeom>
            <a:ln w="317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63548CAA-7E1C-4405-8583-24F723C32D60}"/>
                </a:ext>
              </a:extLst>
            </p:cNvPr>
            <p:cNvCxnSpPr/>
            <p:nvPr/>
          </p:nvCxnSpPr>
          <p:spPr>
            <a:xfrm>
              <a:off x="3764431" y="2785392"/>
              <a:ext cx="0" cy="30956"/>
            </a:xfrm>
            <a:prstGeom prst="straightConnector1">
              <a:avLst/>
            </a:prstGeom>
            <a:ln w="317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A922D016-7D71-9C47-AEA8-11E91AB57439}"/>
                </a:ext>
              </a:extLst>
            </p:cNvPr>
            <p:cNvSpPr txBox="1"/>
            <p:nvPr/>
          </p:nvSpPr>
          <p:spPr>
            <a:xfrm>
              <a:off x="3947163" y="954352"/>
              <a:ext cx="1742820" cy="43088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TEPD=</a:t>
              </a:r>
              <a:r>
                <a:rPr kumimoji="0" lang="en-US" sz="1500" b="1" i="1" u="none" strike="noStrike" kern="1200" cap="none" spc="0" normalizeH="0" baseline="0" noProof="0" err="1">
                  <a:ln>
                    <a:noFill/>
                  </a:ln>
                  <a:solidFill>
                    <a:srgbClr val="7030A0"/>
                  </a:solidFill>
                  <a:effectLst/>
                  <a:uLnTx/>
                  <a:uFillTx/>
                  <a:latin typeface="Arial" panose="020B0604020202020204" pitchFamily="34" charset="0"/>
                  <a:ea typeface="+mn-ea"/>
                  <a:cs typeface="Arial" panose="020B0604020202020204" pitchFamily="34" charset="0"/>
                </a:rPr>
                <a:t>V</a:t>
              </a:r>
              <a:r>
                <a:rPr kumimoji="0" lang="en-US" sz="1500" b="1" i="1" u="none" strike="noStrike" kern="1200" cap="none" spc="0" normalizeH="0" baseline="-25000" noProof="0" err="1">
                  <a:ln>
                    <a:noFill/>
                  </a:ln>
                  <a:solidFill>
                    <a:srgbClr val="7030A0"/>
                  </a:solidFill>
                  <a:effectLst/>
                  <a:uLnTx/>
                  <a:uFillTx/>
                  <a:latin typeface="Arial" panose="020B0604020202020204" pitchFamily="34" charset="0"/>
                  <a:ea typeface="+mn-ea"/>
                  <a:cs typeface="Arial" panose="020B0604020202020204" pitchFamily="34" charset="0"/>
                </a:rPr>
                <a:t>b</a:t>
              </a:r>
              <a:r>
                <a:rPr kumimoji="0" lang="en-US" sz="1500" b="1" i="1" u="none" strike="noStrike" kern="1200" cap="none" spc="0" normalizeH="0" baseline="0" noProof="0" err="1">
                  <a:ln>
                    <a:noFill/>
                  </a:ln>
                  <a:solidFill>
                    <a:srgbClr val="7030A0"/>
                  </a:solidFill>
                  <a:effectLst/>
                  <a:uLnTx/>
                  <a:uFillTx/>
                  <a:latin typeface="Arial" panose="020B0604020202020204" pitchFamily="34" charset="0"/>
                  <a:ea typeface="+mn-ea"/>
                  <a:cs typeface="Arial" panose="020B0604020202020204" pitchFamily="34" charset="0"/>
                </a:rPr>
                <a:t>-V</a:t>
              </a:r>
              <a:r>
                <a:rPr kumimoji="0" lang="en-US" sz="1500" b="1" i="1" u="none" strike="noStrike" kern="1200" cap="none" spc="0" normalizeH="0" baseline="-25000" noProof="0" err="1">
                  <a:ln>
                    <a:noFill/>
                  </a:ln>
                  <a:solidFill>
                    <a:srgbClr val="7030A0"/>
                  </a:solidFill>
                  <a:effectLst/>
                  <a:uLnTx/>
                  <a:uFillTx/>
                  <a:latin typeface="Arial" panose="020B0604020202020204" pitchFamily="34" charset="0"/>
                  <a:ea typeface="+mn-ea"/>
                  <a:cs typeface="Arial" panose="020B0604020202020204" pitchFamily="34" charset="0"/>
                </a:rPr>
                <a:t>a</a:t>
              </a:r>
              <a:endParaRPr kumimoji="0" lang="en-US" sz="1500" b="1" i="1" u="none" strike="noStrike" kern="1200" cap="none" spc="0" normalizeH="0" baseline="-25000" noProof="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58" name="TextBox 57">
              <a:extLst>
                <a:ext uri="{FF2B5EF4-FFF2-40B4-BE49-F238E27FC236}">
                  <a16:creationId xmlns:a16="http://schemas.microsoft.com/office/drawing/2014/main" id="{02421D8E-80DA-F348-8548-B92BAC418443}"/>
                </a:ext>
              </a:extLst>
            </p:cNvPr>
            <p:cNvSpPr txBox="1"/>
            <p:nvPr/>
          </p:nvSpPr>
          <p:spPr>
            <a:xfrm>
              <a:off x="860279" y="970757"/>
              <a:ext cx="929717" cy="43088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TEER</a:t>
              </a:r>
              <a:endParaRPr kumimoji="0" lang="en-US" sz="1500" b="1" i="1" u="none" strike="noStrike" kern="1200" cap="none" spc="0" normalizeH="0" baseline="-25000" noProof="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37F7CF44-8A61-B14A-9BAE-3B207F49F9CD}"/>
                </a:ext>
              </a:extLst>
            </p:cNvPr>
            <p:cNvSpPr txBox="1"/>
            <p:nvPr/>
          </p:nvSpPr>
          <p:spPr>
            <a:xfrm>
              <a:off x="641075" y="1427672"/>
              <a:ext cx="870324"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Lumen</a:t>
              </a:r>
            </a:p>
          </p:txBody>
        </p:sp>
        <p:sp>
          <p:nvSpPr>
            <p:cNvPr id="61" name="TextBox 60">
              <a:extLst>
                <a:ext uri="{FF2B5EF4-FFF2-40B4-BE49-F238E27FC236}">
                  <a16:creationId xmlns:a16="http://schemas.microsoft.com/office/drawing/2014/main" id="{A0C8F8E2-E59F-154A-A201-662D735C8C31}"/>
                </a:ext>
              </a:extLst>
            </p:cNvPr>
            <p:cNvSpPr txBox="1"/>
            <p:nvPr/>
          </p:nvSpPr>
          <p:spPr>
            <a:xfrm>
              <a:off x="649181" y="3372282"/>
              <a:ext cx="767732"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Blood</a:t>
              </a:r>
            </a:p>
          </p:txBody>
        </p:sp>
        <p:sp>
          <p:nvSpPr>
            <p:cNvPr id="3" name="TextBox 2">
              <a:extLst>
                <a:ext uri="{FF2B5EF4-FFF2-40B4-BE49-F238E27FC236}">
                  <a16:creationId xmlns:a16="http://schemas.microsoft.com/office/drawing/2014/main" id="{68F42E97-7C5A-5743-BFB3-936A68180E44}"/>
                </a:ext>
              </a:extLst>
            </p:cNvPr>
            <p:cNvSpPr txBox="1"/>
            <p:nvPr/>
          </p:nvSpPr>
          <p:spPr>
            <a:xfrm>
              <a:off x="4158067" y="2809110"/>
              <a:ext cx="391560"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I</a:t>
              </a:r>
              <a:r>
                <a:rPr kumimoji="0" lang="en-US" sz="750" b="0" i="1" u="none" strike="noStrike" kern="1200" cap="none" spc="0" normalizeH="0" baseline="-25000" noProof="0" err="1">
                  <a:ln>
                    <a:noFill/>
                  </a:ln>
                  <a:solidFill>
                    <a:prstClr val="white"/>
                  </a:solidFill>
                  <a:effectLst/>
                  <a:uLnTx/>
                  <a:uFillTx/>
                  <a:latin typeface="Arial" panose="020B0604020202020204" pitchFamily="34" charset="0"/>
                  <a:ea typeface="+mn-ea"/>
                  <a:cs typeface="Arial" panose="020B0604020202020204" pitchFamily="34" charset="0"/>
                </a:rPr>
                <a:t>Na</a:t>
              </a:r>
              <a:endParaRPr kumimoji="0" lang="en-US" sz="750" b="0" i="1" u="none" strike="noStrike" kern="1200" cap="none" spc="0" normalizeH="0" baseline="-25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2" name="TextBox 61">
              <a:extLst>
                <a:ext uri="{FF2B5EF4-FFF2-40B4-BE49-F238E27FC236}">
                  <a16:creationId xmlns:a16="http://schemas.microsoft.com/office/drawing/2014/main" id="{29E6EB4E-F508-4443-8C4E-CA8E11495497}"/>
                </a:ext>
              </a:extLst>
            </p:cNvPr>
            <p:cNvSpPr txBox="1"/>
            <p:nvPr/>
          </p:nvSpPr>
          <p:spPr>
            <a:xfrm>
              <a:off x="4537599" y="2823378"/>
              <a:ext cx="34026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a:t>
              </a:r>
              <a:r>
                <a:rPr kumimoji="0" lang="en-US" sz="750" b="0" i="1" u="none" strike="noStrike" kern="1200" cap="none" spc="0" normalizeH="0" baseline="-25000" noProof="0">
                  <a:ln>
                    <a:noFill/>
                  </a:ln>
                  <a:solidFill>
                    <a:prstClr val="white"/>
                  </a:solidFill>
                  <a:effectLst/>
                  <a:uLnTx/>
                  <a:uFillTx/>
                  <a:latin typeface="Arial" panose="020B0604020202020204" pitchFamily="34" charset="0"/>
                  <a:ea typeface="+mn-ea"/>
                  <a:cs typeface="Arial" panose="020B0604020202020204" pitchFamily="34" charset="0"/>
                </a:rPr>
                <a:t>K</a:t>
              </a:r>
            </a:p>
          </p:txBody>
        </p:sp>
        <p:cxnSp>
          <p:nvCxnSpPr>
            <p:cNvPr id="6" name="Straight Arrow Connector 5">
              <a:extLst>
                <a:ext uri="{FF2B5EF4-FFF2-40B4-BE49-F238E27FC236}">
                  <a16:creationId xmlns:a16="http://schemas.microsoft.com/office/drawing/2014/main" id="{DAA8FACB-7991-C440-BBEA-1DA883021D4B}"/>
                </a:ext>
              </a:extLst>
            </p:cNvPr>
            <p:cNvCxnSpPr>
              <a:cxnSpLocks/>
            </p:cNvCxnSpPr>
            <p:nvPr/>
          </p:nvCxnSpPr>
          <p:spPr>
            <a:xfrm>
              <a:off x="4389215" y="2812952"/>
              <a:ext cx="0" cy="3135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F20B1ACD-28FB-544E-94B8-B6E4125E86CD}"/>
                </a:ext>
              </a:extLst>
            </p:cNvPr>
            <p:cNvCxnSpPr>
              <a:cxnSpLocks/>
            </p:cNvCxnSpPr>
            <p:nvPr/>
          </p:nvCxnSpPr>
          <p:spPr>
            <a:xfrm flipV="1">
              <a:off x="4592000" y="2777656"/>
              <a:ext cx="0" cy="33892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AF311E37-3849-4F47-B519-0E40AF6EA26E}"/>
              </a:ext>
            </a:extLst>
          </p:cNvPr>
          <p:cNvSpPr txBox="1"/>
          <p:nvPr/>
        </p:nvSpPr>
        <p:spPr>
          <a:xfrm>
            <a:off x="6238746" y="6495743"/>
            <a:ext cx="2919389"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Bonventre and Lee, Harvard</a:t>
            </a:r>
          </a:p>
        </p:txBody>
      </p:sp>
      <p:pic>
        <p:nvPicPr>
          <p:cNvPr id="65" name="Picture 64">
            <a:extLst>
              <a:ext uri="{FF2B5EF4-FFF2-40B4-BE49-F238E27FC236}">
                <a16:creationId xmlns:a16="http://schemas.microsoft.com/office/drawing/2014/main" id="{C5BCA561-0483-5649-9A9D-2B3BCD5B1C9D}"/>
              </a:ext>
            </a:extLst>
          </p:cNvPr>
          <p:cNvPicPr>
            <a:picLocks noChangeAspect="1"/>
          </p:cNvPicPr>
          <p:nvPr/>
        </p:nvPicPr>
        <p:blipFill rotWithShape="1">
          <a:blip r:embed="rId8"/>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829728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C1B47-6AC7-4D6E-9700-6B51A90E0DB2}"/>
              </a:ext>
            </a:extLst>
          </p:cNvPr>
          <p:cNvSpPr>
            <a:spLocks noGrp="1"/>
          </p:cNvSpPr>
          <p:nvPr>
            <p:ph type="title"/>
          </p:nvPr>
        </p:nvSpPr>
        <p:spPr>
          <a:xfrm>
            <a:off x="632679" y="135542"/>
            <a:ext cx="7886700" cy="745331"/>
          </a:xfrm>
        </p:spPr>
        <p:txBody>
          <a:bodyPr>
            <a:normAutofit/>
          </a:bodyPr>
          <a:lstStyle/>
          <a:p>
            <a:pPr algn="ctr"/>
            <a:r>
              <a:rPr lang="en-US" sz="2400" b="1" dirty="0">
                <a:latin typeface="Arial" panose="020B0604020202020204" pitchFamily="34" charset="0"/>
                <a:cs typeface="Arial" panose="020B0604020202020204" pitchFamily="34" charset="0"/>
              </a:rPr>
              <a:t>Design of Functional Single Unit</a:t>
            </a:r>
          </a:p>
        </p:txBody>
      </p:sp>
      <p:sp>
        <p:nvSpPr>
          <p:cNvPr id="34" name="Title 1">
            <a:extLst>
              <a:ext uri="{FF2B5EF4-FFF2-40B4-BE49-F238E27FC236}">
                <a16:creationId xmlns:a16="http://schemas.microsoft.com/office/drawing/2014/main" id="{7706273C-BE0A-4EA3-BC2F-0B38341CBB20}"/>
              </a:ext>
            </a:extLst>
          </p:cNvPr>
          <p:cNvSpPr txBox="1">
            <a:spLocks/>
          </p:cNvSpPr>
          <p:nvPr/>
        </p:nvSpPr>
        <p:spPr>
          <a:xfrm>
            <a:off x="628650" y="1531130"/>
            <a:ext cx="7886700" cy="74533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28625" marR="0" lvl="0" indent="-428625" algn="just" defTabSz="6858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33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43" name="TextBox 42">
            <a:extLst>
              <a:ext uri="{FF2B5EF4-FFF2-40B4-BE49-F238E27FC236}">
                <a16:creationId xmlns:a16="http://schemas.microsoft.com/office/drawing/2014/main" id="{31D01415-58FB-4AFE-B430-C6BC441C6857}"/>
              </a:ext>
            </a:extLst>
          </p:cNvPr>
          <p:cNvSpPr txBox="1"/>
          <p:nvPr/>
        </p:nvSpPr>
        <p:spPr>
          <a:xfrm>
            <a:off x="4342253" y="4938033"/>
            <a:ext cx="4672229" cy="954107"/>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Design for electrophysiological characterization in continuous flow </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High-sensitive long-term electrical readout</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Unit design for multiplex array</a:t>
            </a:r>
          </a:p>
        </p:txBody>
      </p:sp>
      <p:grpSp>
        <p:nvGrpSpPr>
          <p:cNvPr id="15" name="Group 14">
            <a:extLst>
              <a:ext uri="{FF2B5EF4-FFF2-40B4-BE49-F238E27FC236}">
                <a16:creationId xmlns:a16="http://schemas.microsoft.com/office/drawing/2014/main" id="{E691D032-D771-504F-B604-1BB4F9A477C1}"/>
              </a:ext>
            </a:extLst>
          </p:cNvPr>
          <p:cNvGrpSpPr/>
          <p:nvPr/>
        </p:nvGrpSpPr>
        <p:grpSpPr>
          <a:xfrm>
            <a:off x="346493" y="4821226"/>
            <a:ext cx="3785807" cy="1017513"/>
            <a:chOff x="461991" y="5285301"/>
            <a:chExt cx="5047742" cy="1356684"/>
          </a:xfrm>
        </p:grpSpPr>
        <p:pic>
          <p:nvPicPr>
            <p:cNvPr id="44" name="Picture 43">
              <a:extLst>
                <a:ext uri="{FF2B5EF4-FFF2-40B4-BE49-F238E27FC236}">
                  <a16:creationId xmlns:a16="http://schemas.microsoft.com/office/drawing/2014/main" id="{091B495B-A63B-409D-A850-3EF4CEB0D82A}"/>
                </a:ext>
              </a:extLst>
            </p:cNvPr>
            <p:cNvPicPr>
              <a:picLocks noChangeAspect="1"/>
            </p:cNvPicPr>
            <p:nvPr/>
          </p:nvPicPr>
          <p:blipFill>
            <a:blip r:embed="rId3"/>
            <a:stretch>
              <a:fillRect/>
            </a:stretch>
          </p:blipFill>
          <p:spPr>
            <a:xfrm>
              <a:off x="461991" y="5285301"/>
              <a:ext cx="5047742" cy="1356684"/>
            </a:xfrm>
            <a:prstGeom prst="rect">
              <a:avLst/>
            </a:prstGeom>
          </p:spPr>
        </p:pic>
        <p:sp>
          <p:nvSpPr>
            <p:cNvPr id="11" name="TextBox 10">
              <a:extLst>
                <a:ext uri="{FF2B5EF4-FFF2-40B4-BE49-F238E27FC236}">
                  <a16:creationId xmlns:a16="http://schemas.microsoft.com/office/drawing/2014/main" id="{AA533FE3-4C98-4BC0-BB92-703E6DA1B0A7}"/>
                </a:ext>
              </a:extLst>
            </p:cNvPr>
            <p:cNvSpPr txBox="1"/>
            <p:nvPr/>
          </p:nvSpPr>
          <p:spPr>
            <a:xfrm>
              <a:off x="701124" y="5394734"/>
              <a:ext cx="3170004" cy="677108"/>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Physiological Shear Stress</a:t>
              </a:r>
            </a:p>
          </p:txBody>
        </p:sp>
      </p:grpSp>
      <p:grpSp>
        <p:nvGrpSpPr>
          <p:cNvPr id="6" name="Group 5">
            <a:extLst>
              <a:ext uri="{FF2B5EF4-FFF2-40B4-BE49-F238E27FC236}">
                <a16:creationId xmlns:a16="http://schemas.microsoft.com/office/drawing/2014/main" id="{F3A414B5-E982-2641-B98B-E3EF1B4D3431}"/>
              </a:ext>
            </a:extLst>
          </p:cNvPr>
          <p:cNvGrpSpPr/>
          <p:nvPr/>
        </p:nvGrpSpPr>
        <p:grpSpPr>
          <a:xfrm>
            <a:off x="4335840" y="1562884"/>
            <a:ext cx="4678642" cy="3298484"/>
            <a:chOff x="5781120" y="940844"/>
            <a:chExt cx="6238189" cy="4397979"/>
          </a:xfrm>
        </p:grpSpPr>
        <p:pic>
          <p:nvPicPr>
            <p:cNvPr id="4" name="Picture 3">
              <a:extLst>
                <a:ext uri="{FF2B5EF4-FFF2-40B4-BE49-F238E27FC236}">
                  <a16:creationId xmlns:a16="http://schemas.microsoft.com/office/drawing/2014/main" id="{0D78AD71-A76D-4422-8231-0D55E3AEA83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7200"/>
                      </a14:imgEffect>
                      <a14:imgEffect>
                        <a14:brightnessContrast bright="10000" contrast="20000"/>
                      </a14:imgEffect>
                    </a14:imgLayer>
                  </a14:imgProps>
                </a:ext>
              </a:extLst>
            </a:blip>
            <a:srcRect t="17481" b="29644"/>
            <a:stretch/>
          </p:blipFill>
          <p:spPr>
            <a:xfrm>
              <a:off x="5781120" y="940844"/>
              <a:ext cx="6238189" cy="4397979"/>
            </a:xfrm>
            <a:prstGeom prst="rect">
              <a:avLst/>
            </a:prstGeom>
          </p:spPr>
        </p:pic>
        <p:sp>
          <p:nvSpPr>
            <p:cNvPr id="35" name="Freeform: Shape 34">
              <a:extLst>
                <a:ext uri="{FF2B5EF4-FFF2-40B4-BE49-F238E27FC236}">
                  <a16:creationId xmlns:a16="http://schemas.microsoft.com/office/drawing/2014/main" id="{E1742B20-111D-4962-BF76-2FF51136AEA3}"/>
                </a:ext>
              </a:extLst>
            </p:cNvPr>
            <p:cNvSpPr/>
            <p:nvPr/>
          </p:nvSpPr>
          <p:spPr>
            <a:xfrm>
              <a:off x="9284463" y="4027389"/>
              <a:ext cx="717550" cy="355600"/>
            </a:xfrm>
            <a:custGeom>
              <a:avLst/>
              <a:gdLst>
                <a:gd name="connsiteX0" fmla="*/ 0 w 673100"/>
                <a:gd name="connsiteY0" fmla="*/ 0 h 355600"/>
                <a:gd name="connsiteX1" fmla="*/ 495300 w 673100"/>
                <a:gd name="connsiteY1" fmla="*/ 139700 h 355600"/>
                <a:gd name="connsiteX2" fmla="*/ 673100 w 673100"/>
                <a:gd name="connsiteY2" fmla="*/ 355600 h 355600"/>
              </a:gdLst>
              <a:ahLst/>
              <a:cxnLst>
                <a:cxn ang="0">
                  <a:pos x="connsiteX0" y="connsiteY0"/>
                </a:cxn>
                <a:cxn ang="0">
                  <a:pos x="connsiteX1" y="connsiteY1"/>
                </a:cxn>
                <a:cxn ang="0">
                  <a:pos x="connsiteX2" y="connsiteY2"/>
                </a:cxn>
              </a:cxnLst>
              <a:rect l="l" t="t" r="r" b="b"/>
              <a:pathLst>
                <a:path w="673100" h="355600">
                  <a:moveTo>
                    <a:pt x="0" y="0"/>
                  </a:moveTo>
                  <a:lnTo>
                    <a:pt x="495300" y="139700"/>
                  </a:lnTo>
                  <a:lnTo>
                    <a:pt x="673100" y="355600"/>
                  </a:lnTo>
                </a:path>
              </a:pathLst>
            </a:custGeom>
            <a:noFill/>
            <a:ln>
              <a:solidFill>
                <a:srgbClr val="005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51F7"/>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F508C20-ABDA-4E52-B06B-3AC9FD0B6761}"/>
                </a:ext>
              </a:extLst>
            </p:cNvPr>
            <p:cNvSpPr/>
            <p:nvPr/>
          </p:nvSpPr>
          <p:spPr>
            <a:xfrm>
              <a:off x="9686101" y="3762277"/>
              <a:ext cx="127000" cy="406400"/>
            </a:xfrm>
            <a:custGeom>
              <a:avLst/>
              <a:gdLst>
                <a:gd name="connsiteX0" fmla="*/ 0 w 127000"/>
                <a:gd name="connsiteY0" fmla="*/ 0 h 406400"/>
                <a:gd name="connsiteX1" fmla="*/ 127000 w 127000"/>
                <a:gd name="connsiteY1" fmla="*/ 406400 h 406400"/>
              </a:gdLst>
              <a:ahLst/>
              <a:cxnLst>
                <a:cxn ang="0">
                  <a:pos x="connsiteX0" y="connsiteY0"/>
                </a:cxn>
                <a:cxn ang="0">
                  <a:pos x="connsiteX1" y="connsiteY1"/>
                </a:cxn>
              </a:cxnLst>
              <a:rect l="l" t="t" r="r" b="b"/>
              <a:pathLst>
                <a:path w="127000" h="406400">
                  <a:moveTo>
                    <a:pt x="0" y="0"/>
                  </a:moveTo>
                  <a:lnTo>
                    <a:pt x="127000" y="406400"/>
                  </a:lnTo>
                </a:path>
              </a:pathLst>
            </a:custGeom>
            <a:noFill/>
            <a:ln>
              <a:solidFill>
                <a:srgbClr val="005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51F7"/>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1338D168-7D40-4816-9C94-6CABEB57955E}"/>
                </a:ext>
              </a:extLst>
            </p:cNvPr>
            <p:cNvSpPr txBox="1"/>
            <p:nvPr/>
          </p:nvSpPr>
          <p:spPr>
            <a:xfrm>
              <a:off x="9940574" y="4317340"/>
              <a:ext cx="1779275" cy="6771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0051F7"/>
                  </a:solidFill>
                  <a:effectLst/>
                  <a:uLnTx/>
                  <a:uFillTx/>
                  <a:latin typeface="Arial" panose="020B0604020202020204" pitchFamily="34" charset="0"/>
                  <a:ea typeface="+mn-ea"/>
                  <a:cs typeface="Arial" panose="020B0604020202020204" pitchFamily="34" charset="0"/>
                </a:rPr>
                <a:t>Luminal electrodes</a:t>
              </a:r>
            </a:p>
          </p:txBody>
        </p:sp>
        <p:sp>
          <p:nvSpPr>
            <p:cNvPr id="39" name="Freeform: Shape 38">
              <a:extLst>
                <a:ext uri="{FF2B5EF4-FFF2-40B4-BE49-F238E27FC236}">
                  <a16:creationId xmlns:a16="http://schemas.microsoft.com/office/drawing/2014/main" id="{F751E3E4-BA94-4AE5-BDB9-E0885D5B9CFE}"/>
                </a:ext>
              </a:extLst>
            </p:cNvPr>
            <p:cNvSpPr/>
            <p:nvPr/>
          </p:nvSpPr>
          <p:spPr>
            <a:xfrm>
              <a:off x="10124104" y="3295685"/>
              <a:ext cx="367550" cy="365618"/>
            </a:xfrm>
            <a:custGeom>
              <a:avLst/>
              <a:gdLst>
                <a:gd name="connsiteX0" fmla="*/ 0 w 510540"/>
                <a:gd name="connsiteY0" fmla="*/ 0 h 449580"/>
                <a:gd name="connsiteX1" fmla="*/ 510540 w 510540"/>
                <a:gd name="connsiteY1" fmla="*/ 449580 h 449580"/>
              </a:gdLst>
              <a:ahLst/>
              <a:cxnLst>
                <a:cxn ang="0">
                  <a:pos x="connsiteX0" y="connsiteY0"/>
                </a:cxn>
                <a:cxn ang="0">
                  <a:pos x="connsiteX1" y="connsiteY1"/>
                </a:cxn>
              </a:cxnLst>
              <a:rect l="l" t="t" r="r" b="b"/>
              <a:pathLst>
                <a:path w="510540" h="449580">
                  <a:moveTo>
                    <a:pt x="0" y="0"/>
                  </a:moveTo>
                  <a:lnTo>
                    <a:pt x="510540" y="44958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5A7D55DC-5BB4-444F-A891-D4052A611EB2}"/>
                </a:ext>
              </a:extLst>
            </p:cNvPr>
            <p:cNvSpPr txBox="1"/>
            <p:nvPr/>
          </p:nvSpPr>
          <p:spPr>
            <a:xfrm>
              <a:off x="10420850" y="3634370"/>
              <a:ext cx="1420175" cy="9541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Basolateral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electrodes</a:t>
              </a:r>
            </a:p>
          </p:txBody>
        </p:sp>
        <p:sp>
          <p:nvSpPr>
            <p:cNvPr id="46" name="TextBox 45">
              <a:extLst>
                <a:ext uri="{FF2B5EF4-FFF2-40B4-BE49-F238E27FC236}">
                  <a16:creationId xmlns:a16="http://schemas.microsoft.com/office/drawing/2014/main" id="{355E525A-4326-4561-9854-660F49C86337}"/>
                </a:ext>
              </a:extLst>
            </p:cNvPr>
            <p:cNvSpPr txBox="1"/>
            <p:nvPr/>
          </p:nvSpPr>
          <p:spPr>
            <a:xfrm>
              <a:off x="10043686" y="1762285"/>
              <a:ext cx="1686399" cy="6771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0051F7"/>
                  </a:solidFill>
                  <a:effectLst/>
                  <a:uLnTx/>
                  <a:uFillTx/>
                  <a:latin typeface="Arial" panose="020B0604020202020204" pitchFamily="34" charset="0"/>
                  <a:ea typeface="+mn-ea"/>
                  <a:cs typeface="Arial" panose="020B0604020202020204" pitchFamily="34" charset="0"/>
                </a:rPr>
                <a:t>Upper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0051F7"/>
                  </a:solidFill>
                  <a:effectLst/>
                  <a:uLnTx/>
                  <a:uFillTx/>
                  <a:latin typeface="Arial" panose="020B0604020202020204" pitchFamily="34" charset="0"/>
                  <a:ea typeface="+mn-ea"/>
                  <a:cs typeface="Arial" panose="020B0604020202020204" pitchFamily="34" charset="0"/>
                </a:rPr>
                <a:t>channel inlet</a:t>
              </a:r>
            </a:p>
          </p:txBody>
        </p:sp>
        <p:sp>
          <p:nvSpPr>
            <p:cNvPr id="47" name="TextBox 46">
              <a:extLst>
                <a:ext uri="{FF2B5EF4-FFF2-40B4-BE49-F238E27FC236}">
                  <a16:creationId xmlns:a16="http://schemas.microsoft.com/office/drawing/2014/main" id="{7F93B730-6389-42A1-8FB7-935F2C752ED9}"/>
                </a:ext>
              </a:extLst>
            </p:cNvPr>
            <p:cNvSpPr txBox="1"/>
            <p:nvPr/>
          </p:nvSpPr>
          <p:spPr>
            <a:xfrm>
              <a:off x="9721753" y="994396"/>
              <a:ext cx="1686399" cy="6771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Lower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channel inlet</a:t>
              </a:r>
            </a:p>
          </p:txBody>
        </p:sp>
        <p:sp>
          <p:nvSpPr>
            <p:cNvPr id="48" name="TextBox 47">
              <a:extLst>
                <a:ext uri="{FF2B5EF4-FFF2-40B4-BE49-F238E27FC236}">
                  <a16:creationId xmlns:a16="http://schemas.microsoft.com/office/drawing/2014/main" id="{BD00C20C-7BB6-449B-86D5-B1410BE77EA1}"/>
                </a:ext>
              </a:extLst>
            </p:cNvPr>
            <p:cNvSpPr txBox="1"/>
            <p:nvPr/>
          </p:nvSpPr>
          <p:spPr>
            <a:xfrm>
              <a:off x="6496493" y="3699083"/>
              <a:ext cx="1147156" cy="954108"/>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Lower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channel outlet</a:t>
              </a:r>
            </a:p>
          </p:txBody>
        </p:sp>
        <p:sp>
          <p:nvSpPr>
            <p:cNvPr id="49" name="TextBox 48">
              <a:extLst>
                <a:ext uri="{FF2B5EF4-FFF2-40B4-BE49-F238E27FC236}">
                  <a16:creationId xmlns:a16="http://schemas.microsoft.com/office/drawing/2014/main" id="{012705C9-845B-4B8D-B95A-ABDC9FCEE785}"/>
                </a:ext>
              </a:extLst>
            </p:cNvPr>
            <p:cNvSpPr txBox="1"/>
            <p:nvPr/>
          </p:nvSpPr>
          <p:spPr>
            <a:xfrm>
              <a:off x="5789671" y="2759817"/>
              <a:ext cx="1128119" cy="954108"/>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0051F7"/>
                  </a:solidFill>
                  <a:effectLst/>
                  <a:uLnTx/>
                  <a:uFillTx/>
                  <a:latin typeface="Arial" panose="020B0604020202020204" pitchFamily="34" charset="0"/>
                  <a:ea typeface="+mn-ea"/>
                  <a:cs typeface="Arial" panose="020B0604020202020204" pitchFamily="34" charset="0"/>
                </a:rPr>
                <a:t>Upper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0051F7"/>
                  </a:solidFill>
                  <a:effectLst/>
                  <a:uLnTx/>
                  <a:uFillTx/>
                  <a:latin typeface="Arial" panose="020B0604020202020204" pitchFamily="34" charset="0"/>
                  <a:ea typeface="+mn-ea"/>
                  <a:cs typeface="Arial" panose="020B0604020202020204" pitchFamily="34" charset="0"/>
                </a:rPr>
                <a:t>channel outlet</a:t>
              </a:r>
            </a:p>
          </p:txBody>
        </p:sp>
        <p:sp>
          <p:nvSpPr>
            <p:cNvPr id="50" name="Freeform: Shape 49">
              <a:extLst>
                <a:ext uri="{FF2B5EF4-FFF2-40B4-BE49-F238E27FC236}">
                  <a16:creationId xmlns:a16="http://schemas.microsoft.com/office/drawing/2014/main" id="{D530E00E-4978-4444-8AEA-90BE70A28B72}"/>
                </a:ext>
              </a:extLst>
            </p:cNvPr>
            <p:cNvSpPr/>
            <p:nvPr/>
          </p:nvSpPr>
          <p:spPr>
            <a:xfrm rot="18884371">
              <a:off x="7006768" y="2911340"/>
              <a:ext cx="581458" cy="597807"/>
            </a:xfrm>
            <a:custGeom>
              <a:avLst/>
              <a:gdLst>
                <a:gd name="connsiteX0" fmla="*/ 0 w 508000"/>
                <a:gd name="connsiteY0" fmla="*/ 0 h 127000"/>
                <a:gd name="connsiteX1" fmla="*/ 508000 w 508000"/>
                <a:gd name="connsiteY1" fmla="*/ 127000 h 127000"/>
              </a:gdLst>
              <a:ahLst/>
              <a:cxnLst>
                <a:cxn ang="0">
                  <a:pos x="connsiteX0" y="connsiteY0"/>
                </a:cxn>
                <a:cxn ang="0">
                  <a:pos x="connsiteX1" y="connsiteY1"/>
                </a:cxn>
              </a:cxnLst>
              <a:rect l="l" t="t" r="r" b="b"/>
              <a:pathLst>
                <a:path w="508000" h="127000">
                  <a:moveTo>
                    <a:pt x="0" y="0"/>
                  </a:moveTo>
                  <a:lnTo>
                    <a:pt x="508000" y="127000"/>
                  </a:lnTo>
                </a:path>
              </a:pathLst>
            </a:custGeom>
            <a:noFill/>
            <a:ln>
              <a:solidFill>
                <a:srgbClr val="005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8EB41F70-BEB9-48C3-BF25-F4A812473AA7}"/>
                </a:ext>
              </a:extLst>
            </p:cNvPr>
            <p:cNvSpPr/>
            <p:nvPr/>
          </p:nvSpPr>
          <p:spPr>
            <a:xfrm rot="20183317" flipV="1">
              <a:off x="7559734" y="3983767"/>
              <a:ext cx="680168" cy="45719"/>
            </a:xfrm>
            <a:custGeom>
              <a:avLst/>
              <a:gdLst>
                <a:gd name="connsiteX0" fmla="*/ 0 w 508000"/>
                <a:gd name="connsiteY0" fmla="*/ 0 h 127000"/>
                <a:gd name="connsiteX1" fmla="*/ 508000 w 508000"/>
                <a:gd name="connsiteY1" fmla="*/ 127000 h 127000"/>
              </a:gdLst>
              <a:ahLst/>
              <a:cxnLst>
                <a:cxn ang="0">
                  <a:pos x="connsiteX0" y="connsiteY0"/>
                </a:cxn>
                <a:cxn ang="0">
                  <a:pos x="connsiteX1" y="connsiteY1"/>
                </a:cxn>
              </a:cxnLst>
              <a:rect l="l" t="t" r="r" b="b"/>
              <a:pathLst>
                <a:path w="508000" h="127000">
                  <a:moveTo>
                    <a:pt x="0" y="0"/>
                  </a:moveTo>
                  <a:lnTo>
                    <a:pt x="508000" y="1270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406D198-0443-424F-B6B1-09E6D3CF8803}"/>
                </a:ext>
              </a:extLst>
            </p:cNvPr>
            <p:cNvSpPr/>
            <p:nvPr/>
          </p:nvSpPr>
          <p:spPr>
            <a:xfrm rot="17855847">
              <a:off x="9158366" y="1351779"/>
              <a:ext cx="522071" cy="328975"/>
            </a:xfrm>
            <a:custGeom>
              <a:avLst/>
              <a:gdLst>
                <a:gd name="connsiteX0" fmla="*/ 0 w 508000"/>
                <a:gd name="connsiteY0" fmla="*/ 0 h 127000"/>
                <a:gd name="connsiteX1" fmla="*/ 508000 w 508000"/>
                <a:gd name="connsiteY1" fmla="*/ 127000 h 127000"/>
              </a:gdLst>
              <a:ahLst/>
              <a:cxnLst>
                <a:cxn ang="0">
                  <a:pos x="connsiteX0" y="connsiteY0"/>
                </a:cxn>
                <a:cxn ang="0">
                  <a:pos x="connsiteX1" y="connsiteY1"/>
                </a:cxn>
              </a:cxnLst>
              <a:rect l="l" t="t" r="r" b="b"/>
              <a:pathLst>
                <a:path w="508000" h="127000">
                  <a:moveTo>
                    <a:pt x="0" y="0"/>
                  </a:moveTo>
                  <a:lnTo>
                    <a:pt x="508000" y="1270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3B847A64-8354-4D8F-9068-41D0A41FB66C}"/>
                </a:ext>
              </a:extLst>
            </p:cNvPr>
            <p:cNvSpPr/>
            <p:nvPr/>
          </p:nvSpPr>
          <p:spPr>
            <a:xfrm rot="17855847">
              <a:off x="9724570" y="1859847"/>
              <a:ext cx="306602" cy="272510"/>
            </a:xfrm>
            <a:custGeom>
              <a:avLst/>
              <a:gdLst>
                <a:gd name="connsiteX0" fmla="*/ 0 w 508000"/>
                <a:gd name="connsiteY0" fmla="*/ 0 h 127000"/>
                <a:gd name="connsiteX1" fmla="*/ 508000 w 508000"/>
                <a:gd name="connsiteY1" fmla="*/ 127000 h 127000"/>
              </a:gdLst>
              <a:ahLst/>
              <a:cxnLst>
                <a:cxn ang="0">
                  <a:pos x="connsiteX0" y="connsiteY0"/>
                </a:cxn>
                <a:cxn ang="0">
                  <a:pos x="connsiteX1" y="connsiteY1"/>
                </a:cxn>
              </a:cxnLst>
              <a:rect l="l" t="t" r="r" b="b"/>
              <a:pathLst>
                <a:path w="508000" h="127000">
                  <a:moveTo>
                    <a:pt x="0" y="0"/>
                  </a:moveTo>
                  <a:lnTo>
                    <a:pt x="508000" y="127000"/>
                  </a:lnTo>
                </a:path>
              </a:pathLst>
            </a:custGeom>
            <a:noFill/>
            <a:ln>
              <a:solidFill>
                <a:srgbClr val="005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4DB111C6-B32C-D14D-B3E3-78850FC1DD8B}"/>
                </a:ext>
              </a:extLst>
            </p:cNvPr>
            <p:cNvSpPr/>
            <p:nvPr/>
          </p:nvSpPr>
          <p:spPr>
            <a:xfrm>
              <a:off x="8008827" y="2449277"/>
              <a:ext cx="487809" cy="367508"/>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3BC3D8C8-1EF6-1148-A25E-F96D21C60A94}"/>
                </a:ext>
              </a:extLst>
            </p:cNvPr>
            <p:cNvSpPr/>
            <p:nvPr/>
          </p:nvSpPr>
          <p:spPr>
            <a:xfrm>
              <a:off x="8300632" y="2779112"/>
              <a:ext cx="487809" cy="367508"/>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9D7B5819-6109-9546-90A5-80AFBFB3CECF}"/>
                </a:ext>
              </a:extLst>
            </p:cNvPr>
            <p:cNvSpPr/>
            <p:nvPr/>
          </p:nvSpPr>
          <p:spPr>
            <a:xfrm>
              <a:off x="8730859" y="2133233"/>
              <a:ext cx="421843" cy="297207"/>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05369778-BA2D-7940-B48A-D4EF56706458}"/>
                </a:ext>
              </a:extLst>
            </p:cNvPr>
            <p:cNvSpPr/>
            <p:nvPr/>
          </p:nvSpPr>
          <p:spPr>
            <a:xfrm>
              <a:off x="9029206" y="2397122"/>
              <a:ext cx="421843" cy="297207"/>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55E5C36-AE06-4BC5-8FD1-28ACC066784E}"/>
                </a:ext>
              </a:extLst>
            </p:cNvPr>
            <p:cNvSpPr/>
            <p:nvPr/>
          </p:nvSpPr>
          <p:spPr>
            <a:xfrm>
              <a:off x="8083097" y="1559589"/>
              <a:ext cx="1238926" cy="2359362"/>
            </a:xfrm>
            <a:custGeom>
              <a:avLst/>
              <a:gdLst>
                <a:gd name="connsiteX0" fmla="*/ 1119378 w 1238926"/>
                <a:gd name="connsiteY0" fmla="*/ 1772 h 2359362"/>
                <a:gd name="connsiteX1" fmla="*/ 993157 w 1238926"/>
                <a:gd name="connsiteY1" fmla="*/ 57870 h 2359362"/>
                <a:gd name="connsiteX2" fmla="*/ 967913 w 1238926"/>
                <a:gd name="connsiteY2" fmla="*/ 99944 h 2359362"/>
                <a:gd name="connsiteX3" fmla="*/ 482664 w 1238926"/>
                <a:gd name="connsiteY3" fmla="*/ 343971 h 2359362"/>
                <a:gd name="connsiteX4" fmla="*/ 238637 w 1238926"/>
                <a:gd name="connsiteY4" fmla="*/ 495436 h 2359362"/>
                <a:gd name="connsiteX5" fmla="*/ 188148 w 1238926"/>
                <a:gd name="connsiteY5" fmla="*/ 599217 h 2359362"/>
                <a:gd name="connsiteX6" fmla="*/ 196563 w 1238926"/>
                <a:gd name="connsiteY6" fmla="*/ 683364 h 2359362"/>
                <a:gd name="connsiteX7" fmla="*/ 294735 w 1238926"/>
                <a:gd name="connsiteY7" fmla="*/ 854464 h 2359362"/>
                <a:gd name="connsiteX8" fmla="*/ 426566 w 1238926"/>
                <a:gd name="connsiteY8" fmla="*/ 977880 h 2359362"/>
                <a:gd name="connsiteX9" fmla="*/ 625714 w 1238926"/>
                <a:gd name="connsiteY9" fmla="*/ 1213492 h 2359362"/>
                <a:gd name="connsiteX10" fmla="*/ 813643 w 1238926"/>
                <a:gd name="connsiteY10" fmla="*/ 1401421 h 2359362"/>
                <a:gd name="connsiteX11" fmla="*/ 802423 w 1238926"/>
                <a:gd name="connsiteY11" fmla="*/ 1457519 h 2359362"/>
                <a:gd name="connsiteX12" fmla="*/ 583640 w 1238926"/>
                <a:gd name="connsiteY12" fmla="*/ 1676302 h 2359362"/>
                <a:gd name="connsiteX13" fmla="*/ 160099 w 1238926"/>
                <a:gd name="connsiteY13" fmla="*/ 2085818 h 2359362"/>
                <a:gd name="connsiteX14" fmla="*/ 118026 w 1238926"/>
                <a:gd name="connsiteY14" fmla="*/ 2111063 h 2359362"/>
                <a:gd name="connsiteX15" fmla="*/ 56318 w 1238926"/>
                <a:gd name="connsiteY15" fmla="*/ 2113868 h 2359362"/>
                <a:gd name="connsiteX16" fmla="*/ 5829 w 1238926"/>
                <a:gd name="connsiteY16" fmla="*/ 2183990 h 2359362"/>
                <a:gd name="connsiteX17" fmla="*/ 11439 w 1238926"/>
                <a:gd name="connsiteY17" fmla="*/ 2301796 h 2359362"/>
                <a:gd name="connsiteX18" fmla="*/ 98391 w 1238926"/>
                <a:gd name="connsiteY18" fmla="*/ 2357895 h 2359362"/>
                <a:gd name="connsiteX19" fmla="*/ 196563 w 1238926"/>
                <a:gd name="connsiteY19" fmla="*/ 2338260 h 2359362"/>
                <a:gd name="connsiteX20" fmla="*/ 266686 w 1238926"/>
                <a:gd name="connsiteY20" fmla="*/ 2287772 h 2359362"/>
                <a:gd name="connsiteX21" fmla="*/ 258271 w 1238926"/>
                <a:gd name="connsiteY21" fmla="*/ 2212039 h 2359362"/>
                <a:gd name="connsiteX22" fmla="*/ 249856 w 1238926"/>
                <a:gd name="connsiteY22" fmla="*/ 2136307 h 2359362"/>
                <a:gd name="connsiteX23" fmla="*/ 844497 w 1238926"/>
                <a:gd name="connsiteY23" fmla="*/ 1740815 h 2359362"/>
                <a:gd name="connsiteX24" fmla="*/ 1060475 w 1238926"/>
                <a:gd name="connsiteY24" fmla="*/ 1620204 h 2359362"/>
                <a:gd name="connsiteX25" fmla="*/ 1139012 w 1238926"/>
                <a:gd name="connsiteY25" fmla="*/ 1463129 h 2359362"/>
                <a:gd name="connsiteX26" fmla="*/ 1139012 w 1238926"/>
                <a:gd name="connsiteY26" fmla="*/ 1311664 h 2359362"/>
                <a:gd name="connsiteX27" fmla="*/ 1046450 w 1238926"/>
                <a:gd name="connsiteY27" fmla="*/ 1182638 h 2359362"/>
                <a:gd name="connsiteX28" fmla="*/ 925839 w 1238926"/>
                <a:gd name="connsiteY28" fmla="*/ 1078856 h 2359362"/>
                <a:gd name="connsiteX29" fmla="*/ 510713 w 1238926"/>
                <a:gd name="connsiteY29" fmla="*/ 660925 h 2359362"/>
                <a:gd name="connsiteX30" fmla="*/ 485469 w 1238926"/>
                <a:gd name="connsiteY30" fmla="*/ 621656 h 2359362"/>
                <a:gd name="connsiteX31" fmla="*/ 527542 w 1238926"/>
                <a:gd name="connsiteY31" fmla="*/ 562753 h 2359362"/>
                <a:gd name="connsiteX32" fmla="*/ 914620 w 1238926"/>
                <a:gd name="connsiteY32" fmla="*/ 248604 h 2359362"/>
                <a:gd name="connsiteX33" fmla="*/ 1021206 w 1238926"/>
                <a:gd name="connsiteY33" fmla="*/ 161652 h 2359362"/>
                <a:gd name="connsiteX34" fmla="*/ 1060475 w 1238926"/>
                <a:gd name="connsiteY34" fmla="*/ 170066 h 2359362"/>
                <a:gd name="connsiteX35" fmla="*/ 1209135 w 1238926"/>
                <a:gd name="connsiteY35" fmla="*/ 170066 h 2359362"/>
                <a:gd name="connsiteX36" fmla="*/ 1237184 w 1238926"/>
                <a:gd name="connsiteY36" fmla="*/ 99944 h 2359362"/>
                <a:gd name="connsiteX37" fmla="*/ 1181086 w 1238926"/>
                <a:gd name="connsiteY37" fmla="*/ 21406 h 2359362"/>
                <a:gd name="connsiteX38" fmla="*/ 1119378 w 1238926"/>
                <a:gd name="connsiteY38" fmla="*/ 1772 h 235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38926" h="2359362">
                  <a:moveTo>
                    <a:pt x="1119378" y="1772"/>
                  </a:moveTo>
                  <a:cubicBezTo>
                    <a:pt x="1088057" y="7849"/>
                    <a:pt x="1018401" y="41508"/>
                    <a:pt x="993157" y="57870"/>
                  </a:cubicBezTo>
                  <a:cubicBezTo>
                    <a:pt x="967913" y="74232"/>
                    <a:pt x="1052995" y="52261"/>
                    <a:pt x="967913" y="99944"/>
                  </a:cubicBezTo>
                  <a:cubicBezTo>
                    <a:pt x="882831" y="147627"/>
                    <a:pt x="604210" y="278056"/>
                    <a:pt x="482664" y="343971"/>
                  </a:cubicBezTo>
                  <a:cubicBezTo>
                    <a:pt x="361118" y="409886"/>
                    <a:pt x="287723" y="452895"/>
                    <a:pt x="238637" y="495436"/>
                  </a:cubicBezTo>
                  <a:cubicBezTo>
                    <a:pt x="189551" y="537977"/>
                    <a:pt x="195160" y="567896"/>
                    <a:pt x="188148" y="599217"/>
                  </a:cubicBezTo>
                  <a:cubicBezTo>
                    <a:pt x="181136" y="630538"/>
                    <a:pt x="178798" y="640823"/>
                    <a:pt x="196563" y="683364"/>
                  </a:cubicBezTo>
                  <a:cubicBezTo>
                    <a:pt x="214328" y="725905"/>
                    <a:pt x="256401" y="805378"/>
                    <a:pt x="294735" y="854464"/>
                  </a:cubicBezTo>
                  <a:cubicBezTo>
                    <a:pt x="333069" y="903550"/>
                    <a:pt x="371403" y="918042"/>
                    <a:pt x="426566" y="977880"/>
                  </a:cubicBezTo>
                  <a:cubicBezTo>
                    <a:pt x="481729" y="1037718"/>
                    <a:pt x="561201" y="1142902"/>
                    <a:pt x="625714" y="1213492"/>
                  </a:cubicBezTo>
                  <a:cubicBezTo>
                    <a:pt x="690227" y="1284082"/>
                    <a:pt x="784192" y="1360750"/>
                    <a:pt x="813643" y="1401421"/>
                  </a:cubicBezTo>
                  <a:cubicBezTo>
                    <a:pt x="843094" y="1442092"/>
                    <a:pt x="840757" y="1411706"/>
                    <a:pt x="802423" y="1457519"/>
                  </a:cubicBezTo>
                  <a:cubicBezTo>
                    <a:pt x="764089" y="1503332"/>
                    <a:pt x="690694" y="1571586"/>
                    <a:pt x="583640" y="1676302"/>
                  </a:cubicBezTo>
                  <a:cubicBezTo>
                    <a:pt x="476586" y="1781018"/>
                    <a:pt x="237701" y="2013358"/>
                    <a:pt x="160099" y="2085818"/>
                  </a:cubicBezTo>
                  <a:cubicBezTo>
                    <a:pt x="82497" y="2158278"/>
                    <a:pt x="135323" y="2106388"/>
                    <a:pt x="118026" y="2111063"/>
                  </a:cubicBezTo>
                  <a:cubicBezTo>
                    <a:pt x="100729" y="2115738"/>
                    <a:pt x="75017" y="2101714"/>
                    <a:pt x="56318" y="2113868"/>
                  </a:cubicBezTo>
                  <a:cubicBezTo>
                    <a:pt x="37619" y="2126022"/>
                    <a:pt x="13309" y="2152669"/>
                    <a:pt x="5829" y="2183990"/>
                  </a:cubicBezTo>
                  <a:cubicBezTo>
                    <a:pt x="-1651" y="2215311"/>
                    <a:pt x="-3988" y="2272812"/>
                    <a:pt x="11439" y="2301796"/>
                  </a:cubicBezTo>
                  <a:cubicBezTo>
                    <a:pt x="26866" y="2330780"/>
                    <a:pt x="67537" y="2351818"/>
                    <a:pt x="98391" y="2357895"/>
                  </a:cubicBezTo>
                  <a:cubicBezTo>
                    <a:pt x="129245" y="2363972"/>
                    <a:pt x="168514" y="2349947"/>
                    <a:pt x="196563" y="2338260"/>
                  </a:cubicBezTo>
                  <a:cubicBezTo>
                    <a:pt x="224612" y="2326573"/>
                    <a:pt x="256401" y="2308809"/>
                    <a:pt x="266686" y="2287772"/>
                  </a:cubicBezTo>
                  <a:cubicBezTo>
                    <a:pt x="276971" y="2266735"/>
                    <a:pt x="258271" y="2212039"/>
                    <a:pt x="258271" y="2212039"/>
                  </a:cubicBezTo>
                  <a:cubicBezTo>
                    <a:pt x="255466" y="2186795"/>
                    <a:pt x="152152" y="2214844"/>
                    <a:pt x="249856" y="2136307"/>
                  </a:cubicBezTo>
                  <a:cubicBezTo>
                    <a:pt x="347560" y="2057770"/>
                    <a:pt x="709394" y="1826832"/>
                    <a:pt x="844497" y="1740815"/>
                  </a:cubicBezTo>
                  <a:cubicBezTo>
                    <a:pt x="979600" y="1654798"/>
                    <a:pt x="1011389" y="1666485"/>
                    <a:pt x="1060475" y="1620204"/>
                  </a:cubicBezTo>
                  <a:cubicBezTo>
                    <a:pt x="1109561" y="1573923"/>
                    <a:pt x="1125923" y="1514552"/>
                    <a:pt x="1139012" y="1463129"/>
                  </a:cubicBezTo>
                  <a:cubicBezTo>
                    <a:pt x="1152101" y="1411706"/>
                    <a:pt x="1154439" y="1358413"/>
                    <a:pt x="1139012" y="1311664"/>
                  </a:cubicBezTo>
                  <a:cubicBezTo>
                    <a:pt x="1123585" y="1264916"/>
                    <a:pt x="1081979" y="1221439"/>
                    <a:pt x="1046450" y="1182638"/>
                  </a:cubicBezTo>
                  <a:cubicBezTo>
                    <a:pt x="1010921" y="1143837"/>
                    <a:pt x="1015128" y="1165808"/>
                    <a:pt x="925839" y="1078856"/>
                  </a:cubicBezTo>
                  <a:cubicBezTo>
                    <a:pt x="836549" y="991904"/>
                    <a:pt x="584108" y="737125"/>
                    <a:pt x="510713" y="660925"/>
                  </a:cubicBezTo>
                  <a:cubicBezTo>
                    <a:pt x="437318" y="584725"/>
                    <a:pt x="482664" y="638018"/>
                    <a:pt x="485469" y="621656"/>
                  </a:cubicBezTo>
                  <a:cubicBezTo>
                    <a:pt x="488274" y="605294"/>
                    <a:pt x="456017" y="624928"/>
                    <a:pt x="527542" y="562753"/>
                  </a:cubicBezTo>
                  <a:cubicBezTo>
                    <a:pt x="599067" y="500578"/>
                    <a:pt x="914620" y="248604"/>
                    <a:pt x="914620" y="248604"/>
                  </a:cubicBezTo>
                  <a:cubicBezTo>
                    <a:pt x="996897" y="181754"/>
                    <a:pt x="996897" y="174742"/>
                    <a:pt x="1021206" y="161652"/>
                  </a:cubicBezTo>
                  <a:cubicBezTo>
                    <a:pt x="1045515" y="148562"/>
                    <a:pt x="1029154" y="168664"/>
                    <a:pt x="1060475" y="170066"/>
                  </a:cubicBezTo>
                  <a:cubicBezTo>
                    <a:pt x="1091796" y="171468"/>
                    <a:pt x="1179684" y="181753"/>
                    <a:pt x="1209135" y="170066"/>
                  </a:cubicBezTo>
                  <a:cubicBezTo>
                    <a:pt x="1238586" y="158379"/>
                    <a:pt x="1241859" y="124721"/>
                    <a:pt x="1237184" y="99944"/>
                  </a:cubicBezTo>
                  <a:cubicBezTo>
                    <a:pt x="1232509" y="75167"/>
                    <a:pt x="1202123" y="36833"/>
                    <a:pt x="1181086" y="21406"/>
                  </a:cubicBezTo>
                  <a:cubicBezTo>
                    <a:pt x="1160049" y="5979"/>
                    <a:pt x="1150699" y="-4305"/>
                    <a:pt x="1119378" y="1772"/>
                  </a:cubicBez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65599B70-1A0F-49D7-8A66-2907B3549820}"/>
                </a:ext>
              </a:extLst>
            </p:cNvPr>
            <p:cNvSpPr/>
            <p:nvPr/>
          </p:nvSpPr>
          <p:spPr>
            <a:xfrm>
              <a:off x="7589044" y="1961540"/>
              <a:ext cx="2217860" cy="1350174"/>
            </a:xfrm>
            <a:custGeom>
              <a:avLst/>
              <a:gdLst>
                <a:gd name="connsiteX0" fmla="*/ 211931 w 2217860"/>
                <a:gd name="connsiteY0" fmla="*/ 1124560 h 1350174"/>
                <a:gd name="connsiteX1" fmla="*/ 107156 w 2217860"/>
                <a:gd name="connsiteY1" fmla="*/ 1115035 h 1350174"/>
                <a:gd name="connsiteX2" fmla="*/ 11906 w 2217860"/>
                <a:gd name="connsiteY2" fmla="*/ 1181710 h 1350174"/>
                <a:gd name="connsiteX3" fmla="*/ 11906 w 2217860"/>
                <a:gd name="connsiteY3" fmla="*/ 1299185 h 1350174"/>
                <a:gd name="connsiteX4" fmla="*/ 107156 w 2217860"/>
                <a:gd name="connsiteY4" fmla="*/ 1349985 h 1350174"/>
                <a:gd name="connsiteX5" fmla="*/ 250031 w 2217860"/>
                <a:gd name="connsiteY5" fmla="*/ 1283310 h 1350174"/>
                <a:gd name="connsiteX6" fmla="*/ 275431 w 2217860"/>
                <a:gd name="connsiteY6" fmla="*/ 1188060 h 1350174"/>
                <a:gd name="connsiteX7" fmla="*/ 583406 w 2217860"/>
                <a:gd name="connsiteY7" fmla="*/ 997560 h 1350174"/>
                <a:gd name="connsiteX8" fmla="*/ 773906 w 2217860"/>
                <a:gd name="connsiteY8" fmla="*/ 880085 h 1350174"/>
                <a:gd name="connsiteX9" fmla="*/ 1005681 w 2217860"/>
                <a:gd name="connsiteY9" fmla="*/ 822935 h 1350174"/>
                <a:gd name="connsiteX10" fmla="*/ 1294606 w 2217860"/>
                <a:gd name="connsiteY10" fmla="*/ 645135 h 1350174"/>
                <a:gd name="connsiteX11" fmla="*/ 1510506 w 2217860"/>
                <a:gd name="connsiteY11" fmla="*/ 534010 h 1350174"/>
                <a:gd name="connsiteX12" fmla="*/ 1650206 w 2217860"/>
                <a:gd name="connsiteY12" fmla="*/ 445110 h 1350174"/>
                <a:gd name="connsiteX13" fmla="*/ 1666081 w 2217860"/>
                <a:gd name="connsiteY13" fmla="*/ 384785 h 1350174"/>
                <a:gd name="connsiteX14" fmla="*/ 1875631 w 2217860"/>
                <a:gd name="connsiteY14" fmla="*/ 254610 h 1350174"/>
                <a:gd name="connsiteX15" fmla="*/ 2053431 w 2217860"/>
                <a:gd name="connsiteY15" fmla="*/ 175235 h 1350174"/>
                <a:gd name="connsiteX16" fmla="*/ 2212181 w 2217860"/>
                <a:gd name="connsiteY16" fmla="*/ 153010 h 1350174"/>
                <a:gd name="connsiteX17" fmla="*/ 2164556 w 2217860"/>
                <a:gd name="connsiteY17" fmla="*/ 26010 h 1350174"/>
                <a:gd name="connsiteX18" fmla="*/ 1993106 w 2217860"/>
                <a:gd name="connsiteY18" fmla="*/ 10135 h 1350174"/>
                <a:gd name="connsiteX19" fmla="*/ 1939131 w 2217860"/>
                <a:gd name="connsiteY19" fmla="*/ 146660 h 1350174"/>
                <a:gd name="connsiteX20" fmla="*/ 1758156 w 2217860"/>
                <a:gd name="connsiteY20" fmla="*/ 241910 h 1350174"/>
                <a:gd name="connsiteX21" fmla="*/ 1570831 w 2217860"/>
                <a:gd name="connsiteY21" fmla="*/ 349860 h 1350174"/>
                <a:gd name="connsiteX22" fmla="*/ 1326356 w 2217860"/>
                <a:gd name="connsiteY22" fmla="*/ 407010 h 1350174"/>
                <a:gd name="connsiteX23" fmla="*/ 1015206 w 2217860"/>
                <a:gd name="connsiteY23" fmla="*/ 597510 h 1350174"/>
                <a:gd name="connsiteX24" fmla="*/ 824706 w 2217860"/>
                <a:gd name="connsiteY24" fmla="*/ 680060 h 1350174"/>
                <a:gd name="connsiteX25" fmla="*/ 672306 w 2217860"/>
                <a:gd name="connsiteY25" fmla="*/ 765785 h 1350174"/>
                <a:gd name="connsiteX26" fmla="*/ 697706 w 2217860"/>
                <a:gd name="connsiteY26" fmla="*/ 854685 h 1350174"/>
                <a:gd name="connsiteX27" fmla="*/ 424656 w 2217860"/>
                <a:gd name="connsiteY27" fmla="*/ 981685 h 1350174"/>
                <a:gd name="connsiteX28" fmla="*/ 211931 w 2217860"/>
                <a:gd name="connsiteY28" fmla="*/ 1124560 h 135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7860" h="1350174">
                  <a:moveTo>
                    <a:pt x="211931" y="1124560"/>
                  </a:moveTo>
                  <a:cubicBezTo>
                    <a:pt x="159014" y="1146785"/>
                    <a:pt x="140493" y="1105510"/>
                    <a:pt x="107156" y="1115035"/>
                  </a:cubicBezTo>
                  <a:cubicBezTo>
                    <a:pt x="73818" y="1124560"/>
                    <a:pt x="27781" y="1151018"/>
                    <a:pt x="11906" y="1181710"/>
                  </a:cubicBezTo>
                  <a:cubicBezTo>
                    <a:pt x="-3969" y="1212402"/>
                    <a:pt x="-3969" y="1271139"/>
                    <a:pt x="11906" y="1299185"/>
                  </a:cubicBezTo>
                  <a:cubicBezTo>
                    <a:pt x="27781" y="1327231"/>
                    <a:pt x="67469" y="1352631"/>
                    <a:pt x="107156" y="1349985"/>
                  </a:cubicBezTo>
                  <a:cubicBezTo>
                    <a:pt x="146843" y="1347339"/>
                    <a:pt x="221985" y="1310297"/>
                    <a:pt x="250031" y="1283310"/>
                  </a:cubicBezTo>
                  <a:cubicBezTo>
                    <a:pt x="278077" y="1256323"/>
                    <a:pt x="219869" y="1235685"/>
                    <a:pt x="275431" y="1188060"/>
                  </a:cubicBezTo>
                  <a:cubicBezTo>
                    <a:pt x="330993" y="1140435"/>
                    <a:pt x="583406" y="997560"/>
                    <a:pt x="583406" y="997560"/>
                  </a:cubicBezTo>
                  <a:cubicBezTo>
                    <a:pt x="666485" y="946231"/>
                    <a:pt x="703527" y="909189"/>
                    <a:pt x="773906" y="880085"/>
                  </a:cubicBezTo>
                  <a:cubicBezTo>
                    <a:pt x="844285" y="850981"/>
                    <a:pt x="918898" y="862093"/>
                    <a:pt x="1005681" y="822935"/>
                  </a:cubicBezTo>
                  <a:cubicBezTo>
                    <a:pt x="1092464" y="783777"/>
                    <a:pt x="1210469" y="693289"/>
                    <a:pt x="1294606" y="645135"/>
                  </a:cubicBezTo>
                  <a:cubicBezTo>
                    <a:pt x="1378743" y="596981"/>
                    <a:pt x="1451240" y="567347"/>
                    <a:pt x="1510506" y="534010"/>
                  </a:cubicBezTo>
                  <a:cubicBezTo>
                    <a:pt x="1569772" y="500673"/>
                    <a:pt x="1624277" y="469981"/>
                    <a:pt x="1650206" y="445110"/>
                  </a:cubicBezTo>
                  <a:cubicBezTo>
                    <a:pt x="1676135" y="420239"/>
                    <a:pt x="1628510" y="416535"/>
                    <a:pt x="1666081" y="384785"/>
                  </a:cubicBezTo>
                  <a:cubicBezTo>
                    <a:pt x="1703652" y="353035"/>
                    <a:pt x="1811073" y="289535"/>
                    <a:pt x="1875631" y="254610"/>
                  </a:cubicBezTo>
                  <a:cubicBezTo>
                    <a:pt x="1940189" y="219685"/>
                    <a:pt x="1997339" y="192168"/>
                    <a:pt x="2053431" y="175235"/>
                  </a:cubicBezTo>
                  <a:cubicBezTo>
                    <a:pt x="2109523" y="158302"/>
                    <a:pt x="2193660" y="177881"/>
                    <a:pt x="2212181" y="153010"/>
                  </a:cubicBezTo>
                  <a:cubicBezTo>
                    <a:pt x="2230702" y="128139"/>
                    <a:pt x="2201068" y="49822"/>
                    <a:pt x="2164556" y="26010"/>
                  </a:cubicBezTo>
                  <a:cubicBezTo>
                    <a:pt x="2128044" y="2198"/>
                    <a:pt x="2030677" y="-9973"/>
                    <a:pt x="1993106" y="10135"/>
                  </a:cubicBezTo>
                  <a:cubicBezTo>
                    <a:pt x="1955535" y="30243"/>
                    <a:pt x="1978289" y="108031"/>
                    <a:pt x="1939131" y="146660"/>
                  </a:cubicBezTo>
                  <a:cubicBezTo>
                    <a:pt x="1899973" y="185289"/>
                    <a:pt x="1819539" y="208043"/>
                    <a:pt x="1758156" y="241910"/>
                  </a:cubicBezTo>
                  <a:cubicBezTo>
                    <a:pt x="1696773" y="275777"/>
                    <a:pt x="1642798" y="322343"/>
                    <a:pt x="1570831" y="349860"/>
                  </a:cubicBezTo>
                  <a:cubicBezTo>
                    <a:pt x="1498864" y="377377"/>
                    <a:pt x="1418960" y="365735"/>
                    <a:pt x="1326356" y="407010"/>
                  </a:cubicBezTo>
                  <a:cubicBezTo>
                    <a:pt x="1233752" y="448285"/>
                    <a:pt x="1098814" y="552002"/>
                    <a:pt x="1015206" y="597510"/>
                  </a:cubicBezTo>
                  <a:cubicBezTo>
                    <a:pt x="931598" y="643018"/>
                    <a:pt x="881856" y="652014"/>
                    <a:pt x="824706" y="680060"/>
                  </a:cubicBezTo>
                  <a:cubicBezTo>
                    <a:pt x="767556" y="708106"/>
                    <a:pt x="693473" y="736681"/>
                    <a:pt x="672306" y="765785"/>
                  </a:cubicBezTo>
                  <a:cubicBezTo>
                    <a:pt x="651139" y="794889"/>
                    <a:pt x="738981" y="818702"/>
                    <a:pt x="697706" y="854685"/>
                  </a:cubicBezTo>
                  <a:cubicBezTo>
                    <a:pt x="656431" y="890668"/>
                    <a:pt x="508793" y="935648"/>
                    <a:pt x="424656" y="981685"/>
                  </a:cubicBezTo>
                  <a:cubicBezTo>
                    <a:pt x="340519" y="1027722"/>
                    <a:pt x="264848" y="1102335"/>
                    <a:pt x="211931" y="1124560"/>
                  </a:cubicBezTo>
                  <a:close/>
                </a:path>
              </a:pathLst>
            </a:custGeom>
            <a:solidFill>
              <a:srgbClr val="0051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2" name="TextBox 41">
            <a:extLst>
              <a:ext uri="{FF2B5EF4-FFF2-40B4-BE49-F238E27FC236}">
                <a16:creationId xmlns:a16="http://schemas.microsoft.com/office/drawing/2014/main" id="{BB1D6662-C6FB-6D42-A939-EE85913060DA}"/>
              </a:ext>
            </a:extLst>
          </p:cNvPr>
          <p:cNvSpPr txBox="1"/>
          <p:nvPr/>
        </p:nvSpPr>
        <p:spPr>
          <a:xfrm>
            <a:off x="3115099" y="3728122"/>
            <a:ext cx="1201753"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Basolateral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electrodes</a:t>
            </a:r>
          </a:p>
        </p:txBody>
      </p:sp>
      <p:grpSp>
        <p:nvGrpSpPr>
          <p:cNvPr id="59" name="Group 58">
            <a:extLst>
              <a:ext uri="{FF2B5EF4-FFF2-40B4-BE49-F238E27FC236}">
                <a16:creationId xmlns:a16="http://schemas.microsoft.com/office/drawing/2014/main" id="{4E5ECDB1-5CBB-144B-B040-C35B6E374065}"/>
              </a:ext>
            </a:extLst>
          </p:cNvPr>
          <p:cNvGrpSpPr/>
          <p:nvPr/>
        </p:nvGrpSpPr>
        <p:grpSpPr>
          <a:xfrm>
            <a:off x="3829039" y="2591978"/>
            <a:ext cx="585248" cy="849126"/>
            <a:chOff x="5023192" y="2220503"/>
            <a:chExt cx="710027" cy="1132167"/>
          </a:xfrm>
        </p:grpSpPr>
        <p:cxnSp>
          <p:nvCxnSpPr>
            <p:cNvPr id="60" name="Straight Arrow Connector 59">
              <a:extLst>
                <a:ext uri="{FF2B5EF4-FFF2-40B4-BE49-F238E27FC236}">
                  <a16:creationId xmlns:a16="http://schemas.microsoft.com/office/drawing/2014/main" id="{3D486124-5A2D-0E4C-BF1C-D2C315ECD8FB}"/>
                </a:ext>
              </a:extLst>
            </p:cNvPr>
            <p:cNvCxnSpPr>
              <a:cxnSpLocks/>
            </p:cNvCxnSpPr>
            <p:nvPr/>
          </p:nvCxnSpPr>
          <p:spPr>
            <a:xfrm flipH="1" flipV="1">
              <a:off x="5357608" y="2730500"/>
              <a:ext cx="224464" cy="1815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887B7E2-C954-1C42-9E57-36F3407D51A9}"/>
                </a:ext>
              </a:extLst>
            </p:cNvPr>
            <p:cNvCxnSpPr>
              <a:cxnSpLocks/>
            </p:cNvCxnSpPr>
            <p:nvPr/>
          </p:nvCxnSpPr>
          <p:spPr>
            <a:xfrm flipH="1">
              <a:off x="5323201" y="2912052"/>
              <a:ext cx="245807" cy="1642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3C1E1475-4BB6-3745-9308-502F640831A3}"/>
                </a:ext>
              </a:extLst>
            </p:cNvPr>
            <p:cNvSpPr txBox="1"/>
            <p:nvPr/>
          </p:nvSpPr>
          <p:spPr>
            <a:xfrm>
              <a:off x="5023192" y="2952561"/>
              <a:ext cx="360958" cy="400109"/>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p>
          </p:txBody>
        </p:sp>
        <p:sp>
          <p:nvSpPr>
            <p:cNvPr id="63" name="TextBox 62">
              <a:extLst>
                <a:ext uri="{FF2B5EF4-FFF2-40B4-BE49-F238E27FC236}">
                  <a16:creationId xmlns:a16="http://schemas.microsoft.com/office/drawing/2014/main" id="{DA5BB880-C7CA-0849-9B4A-484B841794B4}"/>
                </a:ext>
              </a:extLst>
            </p:cNvPr>
            <p:cNvSpPr txBox="1"/>
            <p:nvPr/>
          </p:nvSpPr>
          <p:spPr>
            <a:xfrm>
              <a:off x="5162451" y="2435853"/>
              <a:ext cx="360958" cy="400109"/>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p>
          </p:txBody>
        </p:sp>
        <p:cxnSp>
          <p:nvCxnSpPr>
            <p:cNvPr id="64" name="Straight Arrow Connector 63">
              <a:extLst>
                <a:ext uri="{FF2B5EF4-FFF2-40B4-BE49-F238E27FC236}">
                  <a16:creationId xmlns:a16="http://schemas.microsoft.com/office/drawing/2014/main" id="{908CBBA1-6A08-3549-8DF8-C9B6907D5AB8}"/>
                </a:ext>
              </a:extLst>
            </p:cNvPr>
            <p:cNvCxnSpPr>
              <a:cxnSpLocks/>
            </p:cNvCxnSpPr>
            <p:nvPr/>
          </p:nvCxnSpPr>
          <p:spPr>
            <a:xfrm flipV="1">
              <a:off x="5572546" y="2523756"/>
              <a:ext cx="0" cy="385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8F416FB3-7B81-F04D-BCAF-14DD896F5014}"/>
                </a:ext>
              </a:extLst>
            </p:cNvPr>
            <p:cNvSpPr txBox="1"/>
            <p:nvPr/>
          </p:nvSpPr>
          <p:spPr>
            <a:xfrm>
              <a:off x="5372261" y="2220503"/>
              <a:ext cx="360958" cy="400109"/>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t>
              </a:r>
            </a:p>
          </p:txBody>
        </p:sp>
      </p:grpSp>
      <p:grpSp>
        <p:nvGrpSpPr>
          <p:cNvPr id="5" name="Group 4">
            <a:extLst>
              <a:ext uri="{FF2B5EF4-FFF2-40B4-BE49-F238E27FC236}">
                <a16:creationId xmlns:a16="http://schemas.microsoft.com/office/drawing/2014/main" id="{6B3DEE34-EFDB-EE47-B14E-95B042224E2D}"/>
              </a:ext>
            </a:extLst>
          </p:cNvPr>
          <p:cNvGrpSpPr/>
          <p:nvPr/>
        </p:nvGrpSpPr>
        <p:grpSpPr>
          <a:xfrm>
            <a:off x="106420" y="1518935"/>
            <a:ext cx="4087736" cy="3267257"/>
            <a:chOff x="141895" y="882246"/>
            <a:chExt cx="5269600" cy="4356342"/>
          </a:xfrm>
        </p:grpSpPr>
        <p:pic>
          <p:nvPicPr>
            <p:cNvPr id="30" name="Picture 29" descr="A picture containing text, businesscard&#10;&#10;Description automatically generated">
              <a:extLst>
                <a:ext uri="{FF2B5EF4-FFF2-40B4-BE49-F238E27FC236}">
                  <a16:creationId xmlns:a16="http://schemas.microsoft.com/office/drawing/2014/main" id="{2FCA92B1-D3D9-FA46-81FC-6C66BE089CC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30000"/>
                      </a14:imgEffect>
                    </a14:imgLayer>
                  </a14:imgProps>
                </a:ext>
                <a:ext uri="{28A0092B-C50C-407E-A947-70E740481C1C}">
                  <a14:useLocalDpi xmlns:a14="http://schemas.microsoft.com/office/drawing/2010/main" val="0"/>
                </a:ext>
              </a:extLst>
            </a:blip>
            <a:srcRect l="11667" t="19313" r="10902" b="6915"/>
            <a:stretch/>
          </p:blipFill>
          <p:spPr>
            <a:xfrm>
              <a:off x="141895" y="882246"/>
              <a:ext cx="5269600" cy="4356342"/>
            </a:xfrm>
            <a:prstGeom prst="rect">
              <a:avLst/>
            </a:prstGeom>
          </p:spPr>
        </p:pic>
        <p:sp>
          <p:nvSpPr>
            <p:cNvPr id="31" name="TextBox 30">
              <a:extLst>
                <a:ext uri="{FF2B5EF4-FFF2-40B4-BE49-F238E27FC236}">
                  <a16:creationId xmlns:a16="http://schemas.microsoft.com/office/drawing/2014/main" id="{028F4A9E-20E7-B241-85F1-8FFC0AFA1B1D}"/>
                </a:ext>
              </a:extLst>
            </p:cNvPr>
            <p:cNvSpPr txBox="1"/>
            <p:nvPr/>
          </p:nvSpPr>
          <p:spPr>
            <a:xfrm>
              <a:off x="588449" y="882246"/>
              <a:ext cx="2065303" cy="40010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 reservoirs</a:t>
              </a:r>
            </a:p>
          </p:txBody>
        </p:sp>
        <p:sp>
          <p:nvSpPr>
            <p:cNvPr id="32" name="Freeform: Shape 16">
              <a:extLst>
                <a:ext uri="{FF2B5EF4-FFF2-40B4-BE49-F238E27FC236}">
                  <a16:creationId xmlns:a16="http://schemas.microsoft.com/office/drawing/2014/main" id="{E39739E4-E8C6-4A4C-AE49-814570CF86D7}"/>
                </a:ext>
              </a:extLst>
            </p:cNvPr>
            <p:cNvSpPr/>
            <p:nvPr/>
          </p:nvSpPr>
          <p:spPr>
            <a:xfrm>
              <a:off x="1273317" y="1222327"/>
              <a:ext cx="533401" cy="838200"/>
            </a:xfrm>
            <a:custGeom>
              <a:avLst/>
              <a:gdLst>
                <a:gd name="connsiteX0" fmla="*/ 285750 w 533400"/>
                <a:gd name="connsiteY0" fmla="*/ 0 h 838200"/>
                <a:gd name="connsiteX1" fmla="*/ 533400 w 533400"/>
                <a:gd name="connsiteY1" fmla="*/ 247650 h 838200"/>
                <a:gd name="connsiteX2" fmla="*/ 0 w 533400"/>
                <a:gd name="connsiteY2" fmla="*/ 838200 h 838200"/>
              </a:gdLst>
              <a:ahLst/>
              <a:cxnLst>
                <a:cxn ang="0">
                  <a:pos x="connsiteX0" y="connsiteY0"/>
                </a:cxn>
                <a:cxn ang="0">
                  <a:pos x="connsiteX1" y="connsiteY1"/>
                </a:cxn>
                <a:cxn ang="0">
                  <a:pos x="connsiteX2" y="connsiteY2"/>
                </a:cxn>
              </a:cxnLst>
              <a:rect l="l" t="t" r="r" b="b"/>
              <a:pathLst>
                <a:path w="533400" h="838200">
                  <a:moveTo>
                    <a:pt x="285750" y="0"/>
                  </a:moveTo>
                  <a:lnTo>
                    <a:pt x="533400" y="247650"/>
                  </a:lnTo>
                  <a:lnTo>
                    <a:pt x="0" y="8382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17">
              <a:extLst>
                <a:ext uri="{FF2B5EF4-FFF2-40B4-BE49-F238E27FC236}">
                  <a16:creationId xmlns:a16="http://schemas.microsoft.com/office/drawing/2014/main" id="{EE561C42-6201-CE40-8412-18F314DC6916}"/>
                </a:ext>
              </a:extLst>
            </p:cNvPr>
            <p:cNvSpPr/>
            <p:nvPr/>
          </p:nvSpPr>
          <p:spPr>
            <a:xfrm>
              <a:off x="1810526" y="1405207"/>
              <a:ext cx="1127612" cy="53633"/>
            </a:xfrm>
            <a:custGeom>
              <a:avLst/>
              <a:gdLst>
                <a:gd name="connsiteX0" fmla="*/ 0 w 1276350"/>
                <a:gd name="connsiteY0" fmla="*/ 76200 h 76200"/>
                <a:gd name="connsiteX1" fmla="*/ 0 w 1276350"/>
                <a:gd name="connsiteY1" fmla="*/ 76200 h 76200"/>
                <a:gd name="connsiteX2" fmla="*/ 171450 w 1276350"/>
                <a:gd name="connsiteY2" fmla="*/ 38100 h 76200"/>
                <a:gd name="connsiteX3" fmla="*/ 1276350 w 1276350"/>
                <a:gd name="connsiteY3" fmla="*/ 0 h 76200"/>
                <a:gd name="connsiteX0" fmla="*/ 0 w 1276350"/>
                <a:gd name="connsiteY0" fmla="*/ 76200 h 76200"/>
                <a:gd name="connsiteX1" fmla="*/ 0 w 1276350"/>
                <a:gd name="connsiteY1" fmla="*/ 76200 h 76200"/>
                <a:gd name="connsiteX2" fmla="*/ 171450 w 1276350"/>
                <a:gd name="connsiteY2" fmla="*/ 61912 h 76200"/>
                <a:gd name="connsiteX3" fmla="*/ 1276350 w 1276350"/>
                <a:gd name="connsiteY3" fmla="*/ 0 h 76200"/>
                <a:gd name="connsiteX0" fmla="*/ 0 w 1276350"/>
                <a:gd name="connsiteY0" fmla="*/ 76200 h 76200"/>
                <a:gd name="connsiteX1" fmla="*/ 21431 w 1276350"/>
                <a:gd name="connsiteY1" fmla="*/ 61913 h 76200"/>
                <a:gd name="connsiteX2" fmla="*/ 171450 w 1276350"/>
                <a:gd name="connsiteY2" fmla="*/ 61912 h 76200"/>
                <a:gd name="connsiteX3" fmla="*/ 1276350 w 1276350"/>
                <a:gd name="connsiteY3" fmla="*/ 0 h 76200"/>
                <a:gd name="connsiteX0" fmla="*/ 0 w 1276350"/>
                <a:gd name="connsiteY0" fmla="*/ 76200 h 76200"/>
                <a:gd name="connsiteX1" fmla="*/ 21431 w 1276350"/>
                <a:gd name="connsiteY1" fmla="*/ 61913 h 76200"/>
                <a:gd name="connsiteX2" fmla="*/ 221456 w 1276350"/>
                <a:gd name="connsiteY2" fmla="*/ 59530 h 76200"/>
                <a:gd name="connsiteX3" fmla="*/ 1276350 w 1276350"/>
                <a:gd name="connsiteY3" fmla="*/ 0 h 76200"/>
                <a:gd name="connsiteX0" fmla="*/ 0 w 1276350"/>
                <a:gd name="connsiteY0" fmla="*/ 76200 h 76200"/>
                <a:gd name="connsiteX1" fmla="*/ 21431 w 1276350"/>
                <a:gd name="connsiteY1" fmla="*/ 61913 h 76200"/>
                <a:gd name="connsiteX2" fmla="*/ 319087 w 1276350"/>
                <a:gd name="connsiteY2" fmla="*/ 47623 h 76200"/>
                <a:gd name="connsiteX3" fmla="*/ 1276350 w 1276350"/>
                <a:gd name="connsiteY3" fmla="*/ 0 h 76200"/>
                <a:gd name="connsiteX0" fmla="*/ 0 w 1276350"/>
                <a:gd name="connsiteY0" fmla="*/ 76200 h 76200"/>
                <a:gd name="connsiteX1" fmla="*/ 319087 w 1276350"/>
                <a:gd name="connsiteY1" fmla="*/ 47623 h 76200"/>
                <a:gd name="connsiteX2" fmla="*/ 1276350 w 1276350"/>
                <a:gd name="connsiteY2" fmla="*/ 0 h 76200"/>
                <a:gd name="connsiteX0" fmla="*/ 0 w 1257300"/>
                <a:gd name="connsiteY0" fmla="*/ 66675 h 66675"/>
                <a:gd name="connsiteX1" fmla="*/ 300037 w 1257300"/>
                <a:gd name="connsiteY1" fmla="*/ 47623 h 66675"/>
                <a:gd name="connsiteX2" fmla="*/ 1257300 w 1257300"/>
                <a:gd name="connsiteY2" fmla="*/ 0 h 66675"/>
              </a:gdLst>
              <a:ahLst/>
              <a:cxnLst>
                <a:cxn ang="0">
                  <a:pos x="connsiteX0" y="connsiteY0"/>
                </a:cxn>
                <a:cxn ang="0">
                  <a:pos x="connsiteX1" y="connsiteY1"/>
                </a:cxn>
                <a:cxn ang="0">
                  <a:pos x="connsiteX2" y="connsiteY2"/>
                </a:cxn>
              </a:cxnLst>
              <a:rect l="l" t="t" r="r" b="b"/>
              <a:pathLst>
                <a:path w="1257300" h="66675">
                  <a:moveTo>
                    <a:pt x="0" y="66675"/>
                  </a:moveTo>
                  <a:lnTo>
                    <a:pt x="300037" y="47623"/>
                  </a:lnTo>
                  <a:cubicBezTo>
                    <a:pt x="668337" y="34923"/>
                    <a:pt x="889000" y="12700"/>
                    <a:pt x="125730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0">
              <a:extLst>
                <a:ext uri="{FF2B5EF4-FFF2-40B4-BE49-F238E27FC236}">
                  <a16:creationId xmlns:a16="http://schemas.microsoft.com/office/drawing/2014/main" id="{79ACA295-BDB5-4A4B-827D-CA548B12F5B6}"/>
                </a:ext>
              </a:extLst>
            </p:cNvPr>
            <p:cNvSpPr/>
            <p:nvPr/>
          </p:nvSpPr>
          <p:spPr>
            <a:xfrm>
              <a:off x="3906940" y="3559116"/>
              <a:ext cx="362953" cy="359833"/>
            </a:xfrm>
            <a:custGeom>
              <a:avLst/>
              <a:gdLst>
                <a:gd name="connsiteX0" fmla="*/ 0 w 533400"/>
                <a:gd name="connsiteY0" fmla="*/ 0 h 596900"/>
                <a:gd name="connsiteX1" fmla="*/ 533400 w 533400"/>
                <a:gd name="connsiteY1" fmla="*/ 457200 h 596900"/>
                <a:gd name="connsiteX2" fmla="*/ 342900 w 533400"/>
                <a:gd name="connsiteY2" fmla="*/ 596900 h 596900"/>
                <a:gd name="connsiteX0" fmla="*/ 0 w 533400"/>
                <a:gd name="connsiteY0" fmla="*/ 0 h 457200"/>
                <a:gd name="connsiteX1" fmla="*/ 533400 w 533400"/>
                <a:gd name="connsiteY1" fmla="*/ 457200 h 457200"/>
              </a:gdLst>
              <a:ahLst/>
              <a:cxnLst>
                <a:cxn ang="0">
                  <a:pos x="connsiteX0" y="connsiteY0"/>
                </a:cxn>
                <a:cxn ang="0">
                  <a:pos x="connsiteX1" y="connsiteY1"/>
                </a:cxn>
              </a:cxnLst>
              <a:rect l="l" t="t" r="r" b="b"/>
              <a:pathLst>
                <a:path w="533400" h="457200">
                  <a:moveTo>
                    <a:pt x="0" y="0"/>
                  </a:moveTo>
                  <a:lnTo>
                    <a:pt x="533400" y="4572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9B9F707F-FC1A-0146-982E-860BA4C64CD3}"/>
                </a:ext>
              </a:extLst>
            </p:cNvPr>
            <p:cNvSpPr txBox="1"/>
            <p:nvPr/>
          </p:nvSpPr>
          <p:spPr>
            <a:xfrm>
              <a:off x="3185549" y="4311164"/>
              <a:ext cx="1418414" cy="6771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51F7"/>
                  </a:solidFill>
                  <a:effectLst/>
                  <a:uLnTx/>
                  <a:uFillTx/>
                  <a:latin typeface="Arial" panose="020B0604020202020204" pitchFamily="34" charset="0"/>
                  <a:ea typeface="+mn-ea"/>
                  <a:cs typeface="Arial" panose="020B0604020202020204" pitchFamily="34" charset="0"/>
                </a:rPr>
                <a:t>Luminal electrodes</a:t>
              </a:r>
            </a:p>
          </p:txBody>
        </p:sp>
        <p:sp>
          <p:nvSpPr>
            <p:cNvPr id="45" name="Freeform: Shape 44">
              <a:extLst>
                <a:ext uri="{FF2B5EF4-FFF2-40B4-BE49-F238E27FC236}">
                  <a16:creationId xmlns:a16="http://schemas.microsoft.com/office/drawing/2014/main" id="{BF376E9E-B3C2-EA4D-B80D-D2C5A1748CC8}"/>
                </a:ext>
              </a:extLst>
            </p:cNvPr>
            <p:cNvSpPr/>
            <p:nvPr/>
          </p:nvSpPr>
          <p:spPr>
            <a:xfrm>
              <a:off x="3027378" y="4013314"/>
              <a:ext cx="588273" cy="366825"/>
            </a:xfrm>
            <a:custGeom>
              <a:avLst/>
              <a:gdLst>
                <a:gd name="connsiteX0" fmla="*/ 0 w 673100"/>
                <a:gd name="connsiteY0" fmla="*/ 0 h 355600"/>
                <a:gd name="connsiteX1" fmla="*/ 495300 w 673100"/>
                <a:gd name="connsiteY1" fmla="*/ 139700 h 355600"/>
                <a:gd name="connsiteX2" fmla="*/ 673100 w 673100"/>
                <a:gd name="connsiteY2" fmla="*/ 355600 h 355600"/>
              </a:gdLst>
              <a:ahLst/>
              <a:cxnLst>
                <a:cxn ang="0">
                  <a:pos x="connsiteX0" y="connsiteY0"/>
                </a:cxn>
                <a:cxn ang="0">
                  <a:pos x="connsiteX1" y="connsiteY1"/>
                </a:cxn>
                <a:cxn ang="0">
                  <a:pos x="connsiteX2" y="connsiteY2"/>
                </a:cxn>
              </a:cxnLst>
              <a:rect l="l" t="t" r="r" b="b"/>
              <a:pathLst>
                <a:path w="673100" h="355600">
                  <a:moveTo>
                    <a:pt x="0" y="0"/>
                  </a:moveTo>
                  <a:lnTo>
                    <a:pt x="495300" y="139700"/>
                  </a:lnTo>
                  <a:lnTo>
                    <a:pt x="673100" y="355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47FBF93D-5FA2-ED44-9AA7-F6D090FE2333}"/>
                </a:ext>
              </a:extLst>
            </p:cNvPr>
            <p:cNvSpPr/>
            <p:nvPr/>
          </p:nvSpPr>
          <p:spPr>
            <a:xfrm flipH="1">
              <a:off x="3472747" y="3793443"/>
              <a:ext cx="45719" cy="370344"/>
            </a:xfrm>
            <a:custGeom>
              <a:avLst/>
              <a:gdLst>
                <a:gd name="connsiteX0" fmla="*/ 0 w 127000"/>
                <a:gd name="connsiteY0" fmla="*/ 0 h 406400"/>
                <a:gd name="connsiteX1" fmla="*/ 127000 w 127000"/>
                <a:gd name="connsiteY1" fmla="*/ 406400 h 406400"/>
              </a:gdLst>
              <a:ahLst/>
              <a:cxnLst>
                <a:cxn ang="0">
                  <a:pos x="connsiteX0" y="connsiteY0"/>
                </a:cxn>
                <a:cxn ang="0">
                  <a:pos x="connsiteX1" y="connsiteY1"/>
                </a:cxn>
              </a:cxnLst>
              <a:rect l="l" t="t" r="r" b="b"/>
              <a:pathLst>
                <a:path w="127000" h="406400">
                  <a:moveTo>
                    <a:pt x="0" y="0"/>
                  </a:moveTo>
                  <a:lnTo>
                    <a:pt x="127000" y="406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cxnSp>
          <p:nvCxnSpPr>
            <p:cNvPr id="55" name="Straight Arrow Connector 54">
              <a:extLst>
                <a:ext uri="{FF2B5EF4-FFF2-40B4-BE49-F238E27FC236}">
                  <a16:creationId xmlns:a16="http://schemas.microsoft.com/office/drawing/2014/main" id="{50E66775-EFE5-9B4D-9F71-16A8FF39FB7D}"/>
                </a:ext>
              </a:extLst>
            </p:cNvPr>
            <p:cNvCxnSpPr>
              <a:cxnSpLocks/>
            </p:cNvCxnSpPr>
            <p:nvPr/>
          </p:nvCxnSpPr>
          <p:spPr>
            <a:xfrm>
              <a:off x="3238546" y="1963331"/>
              <a:ext cx="0" cy="27769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15C21F1A-238B-2D4A-A201-D69CAF91F53D}"/>
                </a:ext>
              </a:extLst>
            </p:cNvPr>
            <p:cNvCxnSpPr>
              <a:cxnSpLocks/>
            </p:cNvCxnSpPr>
            <p:nvPr/>
          </p:nvCxnSpPr>
          <p:spPr>
            <a:xfrm flipV="1">
              <a:off x="2256194" y="3678627"/>
              <a:ext cx="0" cy="26733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6066AE4-7C93-F44A-B8C7-059A8CDB1511}"/>
                </a:ext>
              </a:extLst>
            </p:cNvPr>
            <p:cNvCxnSpPr>
              <a:cxnSpLocks/>
            </p:cNvCxnSpPr>
            <p:nvPr/>
          </p:nvCxnSpPr>
          <p:spPr>
            <a:xfrm>
              <a:off x="3606995" y="2349824"/>
              <a:ext cx="0" cy="277697"/>
            </a:xfrm>
            <a:prstGeom prst="straightConnector1">
              <a:avLst/>
            </a:prstGeom>
            <a:ln w="38100">
              <a:solidFill>
                <a:srgbClr val="3635E8"/>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46DB541-E463-D64A-B0AE-E2AC72186A93}"/>
                </a:ext>
              </a:extLst>
            </p:cNvPr>
            <p:cNvCxnSpPr>
              <a:cxnSpLocks/>
            </p:cNvCxnSpPr>
            <p:nvPr/>
          </p:nvCxnSpPr>
          <p:spPr>
            <a:xfrm flipV="1">
              <a:off x="1821016" y="3230389"/>
              <a:ext cx="0" cy="236653"/>
            </a:xfrm>
            <a:prstGeom prst="straightConnector1">
              <a:avLst/>
            </a:prstGeom>
            <a:ln w="38100">
              <a:solidFill>
                <a:srgbClr val="3635E8"/>
              </a:solidFill>
              <a:tailEnd type="triangle"/>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64D41F80-DDA3-6B4B-956E-63F67D9C0AF2}"/>
                </a:ext>
              </a:extLst>
            </p:cNvPr>
            <p:cNvSpPr/>
            <p:nvPr/>
          </p:nvSpPr>
          <p:spPr>
            <a:xfrm>
              <a:off x="2791366" y="3114282"/>
              <a:ext cx="274577" cy="211240"/>
            </a:xfrm>
            <a:prstGeom prst="ellipse">
              <a:avLst/>
            </a:prstGeom>
            <a:solidFill>
              <a:srgbClr val="902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D9D6B4A8-E2AB-8B4C-91B4-B2EED3BEC184}"/>
                </a:ext>
              </a:extLst>
            </p:cNvPr>
            <p:cNvSpPr/>
            <p:nvPr/>
          </p:nvSpPr>
          <p:spPr>
            <a:xfrm>
              <a:off x="2468435" y="2779111"/>
              <a:ext cx="274577" cy="211240"/>
            </a:xfrm>
            <a:prstGeom prst="ellipse">
              <a:avLst/>
            </a:prstGeom>
            <a:solidFill>
              <a:srgbClr val="902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1" name="TextBox 70">
            <a:extLst>
              <a:ext uri="{FF2B5EF4-FFF2-40B4-BE49-F238E27FC236}">
                <a16:creationId xmlns:a16="http://schemas.microsoft.com/office/drawing/2014/main" id="{AF311E37-3849-4F47-B519-0E40AF6EA26E}"/>
              </a:ext>
            </a:extLst>
          </p:cNvPr>
          <p:cNvSpPr txBox="1"/>
          <p:nvPr/>
        </p:nvSpPr>
        <p:spPr>
          <a:xfrm>
            <a:off x="6238746" y="6495743"/>
            <a:ext cx="2919389"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Bonventre and Lee, Harvard</a:t>
            </a:r>
          </a:p>
        </p:txBody>
      </p:sp>
      <p:pic>
        <p:nvPicPr>
          <p:cNvPr id="72" name="Picture 71">
            <a:extLst>
              <a:ext uri="{FF2B5EF4-FFF2-40B4-BE49-F238E27FC236}">
                <a16:creationId xmlns:a16="http://schemas.microsoft.com/office/drawing/2014/main" id="{C5BCA561-0483-5649-9A9D-2B3BCD5B1C9D}"/>
              </a:ext>
            </a:extLst>
          </p:cNvPr>
          <p:cNvPicPr>
            <a:picLocks noChangeAspect="1"/>
          </p:cNvPicPr>
          <p:nvPr/>
        </p:nvPicPr>
        <p:blipFill rotWithShape="1">
          <a:blip r:embed="rId8"/>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877144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2B985A-8E5A-4F1A-853A-E3C90B3247E7}"/>
              </a:ext>
            </a:extLst>
          </p:cNvPr>
          <p:cNvSpPr txBox="1">
            <a:spLocks/>
          </p:cNvSpPr>
          <p:nvPr/>
        </p:nvSpPr>
        <p:spPr>
          <a:xfrm>
            <a:off x="61985" y="256649"/>
            <a:ext cx="9144000" cy="5940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Human Collecting Duct MAP</a:t>
            </a:r>
          </a:p>
        </p:txBody>
      </p:sp>
      <p:pic>
        <p:nvPicPr>
          <p:cNvPr id="11" name="Picture 10">
            <a:extLst>
              <a:ext uri="{FF2B5EF4-FFF2-40B4-BE49-F238E27FC236}">
                <a16:creationId xmlns:a16="http://schemas.microsoft.com/office/drawing/2014/main" id="{61A1DEC3-BCF0-4574-A7BD-5927B28E552B}"/>
              </a:ext>
            </a:extLst>
          </p:cNvPr>
          <p:cNvPicPr>
            <a:picLocks noChangeAspect="1"/>
          </p:cNvPicPr>
          <p:nvPr/>
        </p:nvPicPr>
        <p:blipFill>
          <a:blip r:embed="rId3">
            <a:clrChange>
              <a:clrFrom>
                <a:srgbClr val="FFFEFC"/>
              </a:clrFrom>
              <a:clrTo>
                <a:srgbClr val="FFFEFC">
                  <a:alpha val="0"/>
                </a:srgbClr>
              </a:clrTo>
            </a:clrChange>
          </a:blip>
          <a:stretch>
            <a:fillRect/>
          </a:stretch>
        </p:blipFill>
        <p:spPr>
          <a:xfrm>
            <a:off x="173871" y="1620611"/>
            <a:ext cx="2341625" cy="2033516"/>
          </a:xfrm>
          <a:prstGeom prst="rect">
            <a:avLst/>
          </a:prstGeom>
        </p:spPr>
      </p:pic>
      <p:pic>
        <p:nvPicPr>
          <p:cNvPr id="12" name="Picture 11">
            <a:extLst>
              <a:ext uri="{FF2B5EF4-FFF2-40B4-BE49-F238E27FC236}">
                <a16:creationId xmlns:a16="http://schemas.microsoft.com/office/drawing/2014/main" id="{85376359-3A7F-3340-BF40-9D26790E4DA8}"/>
              </a:ext>
            </a:extLst>
          </p:cNvPr>
          <p:cNvPicPr>
            <a:picLocks noChangeAspect="1"/>
          </p:cNvPicPr>
          <p:nvPr/>
        </p:nvPicPr>
        <p:blipFill rotWithShape="1">
          <a:blip r:embed="rId4"/>
          <a:srcRect l="58497" t="57514" r="6800" b="4897"/>
          <a:stretch/>
        </p:blipFill>
        <p:spPr>
          <a:xfrm>
            <a:off x="1096895" y="4025751"/>
            <a:ext cx="1088114" cy="565004"/>
          </a:xfrm>
          <a:prstGeom prst="rect">
            <a:avLst/>
          </a:prstGeom>
        </p:spPr>
      </p:pic>
      <p:cxnSp>
        <p:nvCxnSpPr>
          <p:cNvPr id="14" name="Straight Arrow Connector 13">
            <a:extLst>
              <a:ext uri="{FF2B5EF4-FFF2-40B4-BE49-F238E27FC236}">
                <a16:creationId xmlns:a16="http://schemas.microsoft.com/office/drawing/2014/main" id="{88E4E345-9329-4F65-BA82-CA23A44282AA}"/>
              </a:ext>
            </a:extLst>
          </p:cNvPr>
          <p:cNvCxnSpPr>
            <a:cxnSpLocks/>
          </p:cNvCxnSpPr>
          <p:nvPr/>
        </p:nvCxnSpPr>
        <p:spPr>
          <a:xfrm>
            <a:off x="2061328" y="2821411"/>
            <a:ext cx="361692" cy="0"/>
          </a:xfrm>
          <a:prstGeom prst="straightConnector1">
            <a:avLst/>
          </a:prstGeom>
          <a:ln w="15875">
            <a:solidFill>
              <a:srgbClr val="4777CD"/>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C9DBA2-80BD-4DDE-AF28-333E885CFF7D}"/>
              </a:ext>
            </a:extLst>
          </p:cNvPr>
          <p:cNvSpPr/>
          <p:nvPr/>
        </p:nvSpPr>
        <p:spPr>
          <a:xfrm>
            <a:off x="2547711" y="1888397"/>
            <a:ext cx="1629791" cy="41549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Ureteric bud organoids</a:t>
            </a:r>
            <a:endParaRPr kumimoji="0" lang="en-US" sz="105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70803BA-36A6-4403-92C4-8270ADA16B6A}"/>
              </a:ext>
            </a:extLst>
          </p:cNvPr>
          <p:cNvPicPr>
            <a:picLocks noChangeAspect="1"/>
          </p:cNvPicPr>
          <p:nvPr/>
        </p:nvPicPr>
        <p:blipFill rotWithShape="1">
          <a:blip r:embed="rId5"/>
          <a:srcRect t="13296" b="13899"/>
          <a:stretch/>
        </p:blipFill>
        <p:spPr>
          <a:xfrm>
            <a:off x="2505428" y="2221174"/>
            <a:ext cx="1325995" cy="995363"/>
          </a:xfrm>
          <a:prstGeom prst="rect">
            <a:avLst/>
          </a:prstGeom>
        </p:spPr>
      </p:pic>
      <p:pic>
        <p:nvPicPr>
          <p:cNvPr id="5" name="Picture 4">
            <a:extLst>
              <a:ext uri="{FF2B5EF4-FFF2-40B4-BE49-F238E27FC236}">
                <a16:creationId xmlns:a16="http://schemas.microsoft.com/office/drawing/2014/main" id="{F2B2E1E2-16D5-4044-A6F3-58B965543B95}"/>
              </a:ext>
            </a:extLst>
          </p:cNvPr>
          <p:cNvPicPr>
            <a:picLocks noChangeAspect="1"/>
          </p:cNvPicPr>
          <p:nvPr/>
        </p:nvPicPr>
        <p:blipFill>
          <a:blip r:embed="rId6"/>
          <a:stretch>
            <a:fillRect/>
          </a:stretch>
        </p:blipFill>
        <p:spPr>
          <a:xfrm>
            <a:off x="3662120" y="2371972"/>
            <a:ext cx="832437" cy="849086"/>
          </a:xfrm>
          <a:prstGeom prst="rect">
            <a:avLst/>
          </a:prstGeom>
        </p:spPr>
      </p:pic>
      <p:sp>
        <p:nvSpPr>
          <p:cNvPr id="20" name="Rectangle 19">
            <a:extLst>
              <a:ext uri="{FF2B5EF4-FFF2-40B4-BE49-F238E27FC236}">
                <a16:creationId xmlns:a16="http://schemas.microsoft.com/office/drawing/2014/main" id="{39A3D1AB-8EF5-41F2-B6F6-599D5D01588B}"/>
              </a:ext>
            </a:extLst>
          </p:cNvPr>
          <p:cNvSpPr/>
          <p:nvPr/>
        </p:nvSpPr>
        <p:spPr>
          <a:xfrm>
            <a:off x="3537040" y="3176324"/>
            <a:ext cx="1053546" cy="219291"/>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CD segment</a:t>
            </a:r>
            <a:endParaRPr kumimoji="0" lang="en-US" sz="825"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Content Placeholder 4" descr="A picture containing outdoor, white&#10;&#10;Description automatically generated">
            <a:extLst>
              <a:ext uri="{FF2B5EF4-FFF2-40B4-BE49-F238E27FC236}">
                <a16:creationId xmlns:a16="http://schemas.microsoft.com/office/drawing/2014/main" id="{5611264F-948D-490E-9CF1-0339597559F0}"/>
              </a:ext>
            </a:extLst>
          </p:cNvPr>
          <p:cNvPicPr>
            <a:picLocks noGrp="1" noChangeAspect="1"/>
          </p:cNvPicPr>
          <p:nvPr>
            <p:ph idx="1"/>
          </p:nvPr>
        </p:nvPicPr>
        <p:blipFill>
          <a:blip r:embed="rId7"/>
          <a:stretch>
            <a:fillRect/>
          </a:stretch>
        </p:blipFill>
        <p:spPr>
          <a:xfrm>
            <a:off x="943295" y="4590755"/>
            <a:ext cx="1295360" cy="1036288"/>
          </a:xfrm>
        </p:spPr>
      </p:pic>
      <p:cxnSp>
        <p:nvCxnSpPr>
          <p:cNvPr id="23" name="Straight Arrow Connector 22">
            <a:extLst>
              <a:ext uri="{FF2B5EF4-FFF2-40B4-BE49-F238E27FC236}">
                <a16:creationId xmlns:a16="http://schemas.microsoft.com/office/drawing/2014/main" id="{F677CB8C-655A-4979-808B-81B49B162D13}"/>
              </a:ext>
            </a:extLst>
          </p:cNvPr>
          <p:cNvCxnSpPr>
            <a:cxnSpLocks/>
          </p:cNvCxnSpPr>
          <p:nvPr/>
        </p:nvCxnSpPr>
        <p:spPr>
          <a:xfrm flipH="1">
            <a:off x="2412204" y="3371730"/>
            <a:ext cx="330485" cy="342653"/>
          </a:xfrm>
          <a:prstGeom prst="straightConnector1">
            <a:avLst/>
          </a:prstGeom>
          <a:ln w="15875">
            <a:solidFill>
              <a:srgbClr val="4777CD"/>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6A209C9-F3A3-4071-8064-54B9FFDD9AE4}"/>
              </a:ext>
            </a:extLst>
          </p:cNvPr>
          <p:cNvSpPr/>
          <p:nvPr/>
        </p:nvSpPr>
        <p:spPr>
          <a:xfrm>
            <a:off x="862584" y="3794918"/>
            <a:ext cx="1509673" cy="25391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Culture in transwell</a:t>
            </a:r>
            <a:endParaRPr kumimoji="0" lang="en-US" sz="105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715B760-018A-4DAA-8880-05B269054453}"/>
              </a:ext>
            </a:extLst>
          </p:cNvPr>
          <p:cNvSpPr/>
          <p:nvPr/>
        </p:nvSpPr>
        <p:spPr>
          <a:xfrm>
            <a:off x="2491803" y="3469872"/>
            <a:ext cx="1114409" cy="41549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Single-cell dissociation</a:t>
            </a:r>
            <a:endParaRPr kumimoji="0" lang="en-US" sz="105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1FB6CAF7-98D7-449A-9A31-4970989B20A6}"/>
              </a:ext>
            </a:extLst>
          </p:cNvPr>
          <p:cNvPicPr>
            <a:picLocks noChangeAspect="1"/>
          </p:cNvPicPr>
          <p:nvPr/>
        </p:nvPicPr>
        <p:blipFill>
          <a:blip r:embed="rId8"/>
          <a:stretch>
            <a:fillRect/>
          </a:stretch>
        </p:blipFill>
        <p:spPr>
          <a:xfrm>
            <a:off x="2311660" y="4401774"/>
            <a:ext cx="1713530" cy="1305748"/>
          </a:xfrm>
          <a:prstGeom prst="rect">
            <a:avLst/>
          </a:prstGeom>
        </p:spPr>
      </p:pic>
      <p:sp>
        <p:nvSpPr>
          <p:cNvPr id="59" name="Rectangle 58">
            <a:extLst>
              <a:ext uri="{FF2B5EF4-FFF2-40B4-BE49-F238E27FC236}">
                <a16:creationId xmlns:a16="http://schemas.microsoft.com/office/drawing/2014/main" id="{BB59ABC1-81BD-4B4A-8C4F-0630180824B1}"/>
              </a:ext>
            </a:extLst>
          </p:cNvPr>
          <p:cNvSpPr/>
          <p:nvPr/>
        </p:nvSpPr>
        <p:spPr>
          <a:xfrm>
            <a:off x="129838" y="1521619"/>
            <a:ext cx="4460748" cy="4336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FA974281-6612-4CA6-B414-F1F5DCCEA4FD}"/>
              </a:ext>
            </a:extLst>
          </p:cNvPr>
          <p:cNvSpPr/>
          <p:nvPr/>
        </p:nvSpPr>
        <p:spPr>
          <a:xfrm>
            <a:off x="61985" y="5669400"/>
            <a:ext cx="1713530" cy="553998"/>
          </a:xfrm>
          <a:prstGeom prst="rect">
            <a:avLst/>
          </a:prstGeom>
          <a:solidFill>
            <a:schemeClr val="bg1"/>
          </a:solidFill>
          <a:ln>
            <a:solidFill>
              <a:schemeClr val="tx1"/>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Bonventre group</a:t>
            </a: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F0479A1F-40BC-4A47-9B6C-B0753919A5FB}"/>
              </a:ext>
            </a:extLst>
          </p:cNvPr>
          <p:cNvSpPr/>
          <p:nvPr/>
        </p:nvSpPr>
        <p:spPr>
          <a:xfrm>
            <a:off x="4951854" y="1612829"/>
            <a:ext cx="1883784"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Integrated MAP</a:t>
            </a:r>
            <a:endPar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86725759-C3F6-4056-8AD4-3CC356B0991D}"/>
              </a:ext>
            </a:extLst>
          </p:cNvPr>
          <p:cNvSpPr/>
          <p:nvPr/>
        </p:nvSpPr>
        <p:spPr>
          <a:xfrm>
            <a:off x="4825663" y="1521619"/>
            <a:ext cx="4169450" cy="4336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4" name="Content Placeholder 4">
            <a:extLst>
              <a:ext uri="{FF2B5EF4-FFF2-40B4-BE49-F238E27FC236}">
                <a16:creationId xmlns:a16="http://schemas.microsoft.com/office/drawing/2014/main" id="{10796A0D-4EF2-456F-8034-22B8E764852B}"/>
              </a:ext>
            </a:extLst>
          </p:cNvPr>
          <p:cNvPicPr>
            <a:picLocks noChangeAspect="1"/>
          </p:cNvPicPr>
          <p:nvPr/>
        </p:nvPicPr>
        <p:blipFill rotWithShape="1">
          <a:blip r:embed="rId9">
            <a:extLst>
              <a:ext uri="{28A0092B-C50C-407E-A947-70E740481C1C}">
                <a14:useLocalDpi xmlns:a14="http://schemas.microsoft.com/office/drawing/2010/main" val="0"/>
              </a:ext>
            </a:extLst>
          </a:blip>
          <a:srcRect l="17880" t="17821" r="11509" b="2518"/>
          <a:stretch/>
        </p:blipFill>
        <p:spPr>
          <a:xfrm>
            <a:off x="5317397" y="2859122"/>
            <a:ext cx="3329549" cy="3085193"/>
          </a:xfrm>
          <a:prstGeom prst="rect">
            <a:avLst/>
          </a:prstGeom>
        </p:spPr>
      </p:pic>
      <p:sp>
        <p:nvSpPr>
          <p:cNvPr id="116" name="Rectangle 115">
            <a:extLst>
              <a:ext uri="{FF2B5EF4-FFF2-40B4-BE49-F238E27FC236}">
                <a16:creationId xmlns:a16="http://schemas.microsoft.com/office/drawing/2014/main" id="{E05CD14D-4AB9-4E4A-814C-6973C7E8F82D}"/>
              </a:ext>
            </a:extLst>
          </p:cNvPr>
          <p:cNvSpPr/>
          <p:nvPr/>
        </p:nvSpPr>
        <p:spPr>
          <a:xfrm>
            <a:off x="7797512" y="5651010"/>
            <a:ext cx="1284735" cy="323165"/>
          </a:xfrm>
          <a:prstGeom prst="rect">
            <a:avLst/>
          </a:prstGeom>
          <a:solidFill>
            <a:schemeClr val="bg1"/>
          </a:solidFill>
          <a:ln>
            <a:solidFill>
              <a:schemeClr val="tx1"/>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Lee group</a:t>
            </a: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53" name="Arrow: Right 18452">
            <a:extLst>
              <a:ext uri="{FF2B5EF4-FFF2-40B4-BE49-F238E27FC236}">
                <a16:creationId xmlns:a16="http://schemas.microsoft.com/office/drawing/2014/main" id="{7B57D6F3-B446-4B57-B5F2-16040EE73754}"/>
              </a:ext>
            </a:extLst>
          </p:cNvPr>
          <p:cNvSpPr/>
          <p:nvPr/>
        </p:nvSpPr>
        <p:spPr>
          <a:xfrm>
            <a:off x="4429052" y="3508010"/>
            <a:ext cx="599142" cy="363474"/>
          </a:xfrm>
          <a:prstGeom prst="rightArrow">
            <a:avLst>
              <a:gd name="adj1" fmla="val 50000"/>
              <a:gd name="adj2" fmla="val 83412"/>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454" name="Group 18453">
            <a:extLst>
              <a:ext uri="{FF2B5EF4-FFF2-40B4-BE49-F238E27FC236}">
                <a16:creationId xmlns:a16="http://schemas.microsoft.com/office/drawing/2014/main" id="{ADEB2D76-E987-40F4-918E-53443DA5B5A7}"/>
              </a:ext>
            </a:extLst>
          </p:cNvPr>
          <p:cNvGrpSpPr/>
          <p:nvPr/>
        </p:nvGrpSpPr>
        <p:grpSpPr>
          <a:xfrm>
            <a:off x="7223005" y="1659102"/>
            <a:ext cx="1629790" cy="1068104"/>
            <a:chOff x="9983221" y="5542762"/>
            <a:chExt cx="1883757" cy="1166851"/>
          </a:xfrm>
        </p:grpSpPr>
        <p:grpSp>
          <p:nvGrpSpPr>
            <p:cNvPr id="18444" name="Group 18443">
              <a:extLst>
                <a:ext uri="{FF2B5EF4-FFF2-40B4-BE49-F238E27FC236}">
                  <a16:creationId xmlns:a16="http://schemas.microsoft.com/office/drawing/2014/main" id="{CB2396F3-7EC6-42C8-B85E-7FDC512679B4}"/>
                </a:ext>
              </a:extLst>
            </p:cNvPr>
            <p:cNvGrpSpPr/>
            <p:nvPr/>
          </p:nvGrpSpPr>
          <p:grpSpPr>
            <a:xfrm>
              <a:off x="9983221" y="5542762"/>
              <a:ext cx="1883757" cy="1166851"/>
              <a:chOff x="9615391" y="5252069"/>
              <a:chExt cx="2339219" cy="1448976"/>
            </a:xfrm>
          </p:grpSpPr>
          <p:pic>
            <p:nvPicPr>
              <p:cNvPr id="85" name="Picture 2" descr="Instruments">
                <a:extLst>
                  <a:ext uri="{FF2B5EF4-FFF2-40B4-BE49-F238E27FC236}">
                    <a16:creationId xmlns:a16="http://schemas.microsoft.com/office/drawing/2014/main" id="{C009E63A-EBCD-437D-A387-2FE9E5D54F3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572" t="3215"/>
              <a:stretch/>
            </p:blipFill>
            <p:spPr bwMode="auto">
              <a:xfrm>
                <a:off x="9615391" y="5252069"/>
                <a:ext cx="2339219" cy="1448976"/>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ED91F6EA-901D-4B68-AF2C-B137B57F5440}"/>
                  </a:ext>
                </a:extLst>
              </p:cNvPr>
              <p:cNvSpPr txBox="1"/>
              <p:nvPr/>
            </p:nvSpPr>
            <p:spPr>
              <a:xfrm>
                <a:off x="9639323" y="5515228"/>
                <a:ext cx="1977456" cy="2818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8450" name="Rectangle 18449">
              <a:extLst>
                <a:ext uri="{FF2B5EF4-FFF2-40B4-BE49-F238E27FC236}">
                  <a16:creationId xmlns:a16="http://schemas.microsoft.com/office/drawing/2014/main" id="{D0634F21-8281-4990-9126-FDE78FDB0128}"/>
                </a:ext>
              </a:extLst>
            </p:cNvPr>
            <p:cNvSpPr/>
            <p:nvPr/>
          </p:nvSpPr>
          <p:spPr>
            <a:xfrm>
              <a:off x="10191566" y="6222495"/>
              <a:ext cx="1132428" cy="403477"/>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Impedance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Spectroscopy</a:t>
              </a:r>
            </a:p>
          </p:txBody>
        </p:sp>
      </p:grpSp>
      <p:sp>
        <p:nvSpPr>
          <p:cNvPr id="42" name="TextBox 194">
            <a:extLst>
              <a:ext uri="{FF2B5EF4-FFF2-40B4-BE49-F238E27FC236}">
                <a16:creationId xmlns:a16="http://schemas.microsoft.com/office/drawing/2014/main" id="{631FB701-2A66-6143-A281-B296F4042237}"/>
              </a:ext>
            </a:extLst>
          </p:cNvPr>
          <p:cNvSpPr txBox="1">
            <a:spLocks noChangeArrowheads="1"/>
          </p:cNvSpPr>
          <p:nvPr/>
        </p:nvSpPr>
        <p:spPr bwMode="auto">
          <a:xfrm>
            <a:off x="4951854" y="5221057"/>
            <a:ext cx="31725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200">
                <a:solidFill>
                  <a:schemeClr val="tx1"/>
                </a:solidFill>
                <a:latin typeface="Arial Narrow" panose="020B0604020202020204" pitchFamily="34" charset="0"/>
                <a:ea typeface="MS PGothic" panose="020B0600070205080204" pitchFamily="34" charset="-128"/>
              </a:defRPr>
            </a:lvl1pPr>
            <a:lvl2pPr marL="742950" indent="-285750">
              <a:defRPr sz="6200">
                <a:solidFill>
                  <a:schemeClr val="tx1"/>
                </a:solidFill>
                <a:latin typeface="Arial Narrow" panose="020B0604020202020204" pitchFamily="34" charset="0"/>
                <a:ea typeface="MS PGothic" panose="020B0600070205080204" pitchFamily="34" charset="-128"/>
              </a:defRPr>
            </a:lvl2pPr>
            <a:lvl3pPr marL="1143000" indent="-228600">
              <a:defRPr sz="6200">
                <a:solidFill>
                  <a:schemeClr val="tx1"/>
                </a:solidFill>
                <a:latin typeface="Arial Narrow" panose="020B0604020202020204" pitchFamily="34" charset="0"/>
                <a:ea typeface="MS PGothic" panose="020B0600070205080204" pitchFamily="34" charset="-128"/>
              </a:defRPr>
            </a:lvl3pPr>
            <a:lvl4pPr marL="1600200" indent="-228600">
              <a:defRPr sz="6200">
                <a:solidFill>
                  <a:schemeClr val="tx1"/>
                </a:solidFill>
                <a:latin typeface="Arial Narrow" panose="020B0604020202020204" pitchFamily="34" charset="0"/>
                <a:ea typeface="MS PGothic" panose="020B0600070205080204" pitchFamily="34" charset="-128"/>
              </a:defRPr>
            </a:lvl4pPr>
            <a:lvl5pPr marL="2057400" indent="-228600">
              <a:defRPr sz="6200">
                <a:solidFill>
                  <a:schemeClr val="tx1"/>
                </a:solidFill>
                <a:latin typeface="Arial Narrow" panose="020B0604020202020204" pitchFamily="34" charset="0"/>
                <a:ea typeface="MS PGothic" panose="020B0600070205080204" pitchFamily="34" charset="-128"/>
              </a:defRPr>
            </a:lvl5pPr>
            <a:lvl6pPr marL="2514600" indent="-228600" defTabSz="3159125" eaLnBrk="0" fontAlgn="base" hangingPunct="0">
              <a:spcBef>
                <a:spcPct val="0"/>
              </a:spcBef>
              <a:spcAft>
                <a:spcPct val="0"/>
              </a:spcAft>
              <a:defRPr sz="6200">
                <a:solidFill>
                  <a:schemeClr val="tx1"/>
                </a:solidFill>
                <a:latin typeface="Arial Narrow" panose="020B0604020202020204" pitchFamily="34" charset="0"/>
                <a:ea typeface="MS PGothic" panose="020B0600070205080204" pitchFamily="34" charset="-128"/>
              </a:defRPr>
            </a:lvl6pPr>
            <a:lvl7pPr marL="2971800" indent="-228600" defTabSz="3159125" eaLnBrk="0" fontAlgn="base" hangingPunct="0">
              <a:spcBef>
                <a:spcPct val="0"/>
              </a:spcBef>
              <a:spcAft>
                <a:spcPct val="0"/>
              </a:spcAft>
              <a:defRPr sz="6200">
                <a:solidFill>
                  <a:schemeClr val="tx1"/>
                </a:solidFill>
                <a:latin typeface="Arial Narrow" panose="020B0604020202020204" pitchFamily="34" charset="0"/>
                <a:ea typeface="MS PGothic" panose="020B0600070205080204" pitchFamily="34" charset="-128"/>
              </a:defRPr>
            </a:lvl7pPr>
            <a:lvl8pPr marL="3429000" indent="-228600" defTabSz="3159125" eaLnBrk="0" fontAlgn="base" hangingPunct="0">
              <a:spcBef>
                <a:spcPct val="0"/>
              </a:spcBef>
              <a:spcAft>
                <a:spcPct val="0"/>
              </a:spcAft>
              <a:defRPr sz="6200">
                <a:solidFill>
                  <a:schemeClr val="tx1"/>
                </a:solidFill>
                <a:latin typeface="Arial Narrow" panose="020B0604020202020204" pitchFamily="34" charset="0"/>
                <a:ea typeface="MS PGothic" panose="020B0600070205080204" pitchFamily="34" charset="-128"/>
              </a:defRPr>
            </a:lvl8pPr>
            <a:lvl9pPr marL="3886200" indent="-228600" defTabSz="3159125" eaLnBrk="0" fontAlgn="base" hangingPunct="0">
              <a:spcBef>
                <a:spcPct val="0"/>
              </a:spcBef>
              <a:spcAft>
                <a:spcPct val="0"/>
              </a:spcAft>
              <a:defRPr sz="6200">
                <a:solidFill>
                  <a:schemeClr val="tx1"/>
                </a:solidFill>
                <a:latin typeface="Arial Narrow" panose="020B0604020202020204" pitchFamily="34" charset="0"/>
                <a:ea typeface="MS PGothic"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030A0"/>
                </a:solidFill>
                <a:effectLst/>
                <a:uLnTx/>
                <a:uFillTx/>
                <a:latin typeface="Arial" panose="020B0604020202020204" pitchFamily="34" charset="0"/>
                <a:ea typeface="MS PGothic" panose="020B0600070205080204" pitchFamily="34" charset="-128"/>
                <a:cs typeface="Arial" panose="020B0604020202020204" pitchFamily="34" charset="0"/>
              </a:rPr>
              <a:t>Human CD MAP with Integrated TEER and </a:t>
            </a:r>
            <a:r>
              <a:rPr kumimoji="0" lang="en-US" altLang="ja-JP" sz="1500" b="1" i="0" u="none" strike="noStrike" kern="1200" cap="none" spc="0" normalizeH="0" baseline="0" noProof="0" dirty="0">
                <a:ln>
                  <a:noFill/>
                </a:ln>
                <a:solidFill>
                  <a:srgbClr val="7030A0"/>
                </a:solidFill>
                <a:effectLst/>
                <a:uLnTx/>
                <a:uFillTx/>
                <a:latin typeface="Arial" panose="020B0604020202020204" pitchFamily="34" charset="0"/>
                <a:ea typeface="MS PGothic" panose="020B0600070205080204" pitchFamily="34" charset="-128"/>
                <a:cs typeface="Arial" panose="020B0604020202020204" pitchFamily="34" charset="0"/>
              </a:rPr>
              <a:t>TEPD Sensors</a:t>
            </a:r>
          </a:p>
        </p:txBody>
      </p:sp>
      <p:sp>
        <p:nvSpPr>
          <p:cNvPr id="43" name="TextBox 42">
            <a:extLst>
              <a:ext uri="{FF2B5EF4-FFF2-40B4-BE49-F238E27FC236}">
                <a16:creationId xmlns:a16="http://schemas.microsoft.com/office/drawing/2014/main" id="{B798DA6F-A259-2F45-A6EC-D56672410503}"/>
              </a:ext>
            </a:extLst>
          </p:cNvPr>
          <p:cNvSpPr txBox="1"/>
          <p:nvPr/>
        </p:nvSpPr>
        <p:spPr>
          <a:xfrm>
            <a:off x="4966155" y="1905919"/>
            <a:ext cx="2042271" cy="1200329"/>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Dynamic 3D culture</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Automation</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In-situ measurement</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Multiplexed real-time, non-invasive, systems electrophysiology</a:t>
            </a:r>
          </a:p>
        </p:txBody>
      </p:sp>
      <p:pic>
        <p:nvPicPr>
          <p:cNvPr id="30" name="Picture 29">
            <a:extLst>
              <a:ext uri="{FF2B5EF4-FFF2-40B4-BE49-F238E27FC236}">
                <a16:creationId xmlns:a16="http://schemas.microsoft.com/office/drawing/2014/main" id="{C5BCA561-0483-5649-9A9D-2B3BCD5B1C9D}"/>
              </a:ext>
            </a:extLst>
          </p:cNvPr>
          <p:cNvPicPr>
            <a:picLocks noChangeAspect="1"/>
          </p:cNvPicPr>
          <p:nvPr/>
        </p:nvPicPr>
        <p:blipFill rotWithShape="1">
          <a:blip r:embed="rId11"/>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26275443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a:latin typeface="Arial" panose="020B0604020202020204" pitchFamily="34" charset="0"/>
                <a:cs typeface="Arial" panose="020B0604020202020204" pitchFamily="34" charset="0"/>
              </a:rPr>
              <a:t>Other assays</a:t>
            </a:r>
          </a:p>
        </p:txBody>
      </p:sp>
      <p:pic>
        <p:nvPicPr>
          <p:cNvPr id="3" name="Picture 2">
            <a:extLst>
              <a:ext uri="{FF2B5EF4-FFF2-40B4-BE49-F238E27FC236}">
                <a16:creationId xmlns:a16="http://schemas.microsoft.com/office/drawing/2014/main" id="{C5BCA561-0483-5649-9A9D-2B3BCD5B1C9D}"/>
              </a:ext>
            </a:extLst>
          </p:cNvPr>
          <p:cNvPicPr>
            <a:picLocks noChangeAspect="1"/>
          </p:cNvPicPr>
          <p:nvPr/>
        </p:nvPicPr>
        <p:blipFill rotWithShape="1">
          <a:blip r:embed="rId2"/>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316832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7169B2E-2676-EB47-A9CA-AF6CEE91DFA8}"/>
              </a:ext>
            </a:extLst>
          </p:cNvPr>
          <p:cNvSpPr txBox="1"/>
          <p:nvPr/>
        </p:nvSpPr>
        <p:spPr>
          <a:xfrm>
            <a:off x="-29843" y="6396093"/>
            <a:ext cx="858760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Cruz et al., Nat. Materials., 2017;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see also Low et al., Cell Stem Cell, 2019; </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Kuraoka</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JASN, 2020; </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Howden</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Cell Stem Cell, 2021</a:t>
            </a:r>
          </a:p>
        </p:txBody>
      </p:sp>
      <p:sp>
        <p:nvSpPr>
          <p:cNvPr id="4" name="Title 1">
            <a:extLst>
              <a:ext uri="{FF2B5EF4-FFF2-40B4-BE49-F238E27FC236}">
                <a16:creationId xmlns:a16="http://schemas.microsoft.com/office/drawing/2014/main" id="{E862707B-6B53-1948-AD23-FD1A0F8F4C71}"/>
              </a:ext>
            </a:extLst>
          </p:cNvPr>
          <p:cNvSpPr>
            <a:spLocks noGrp="1"/>
          </p:cNvSpPr>
          <p:nvPr>
            <p:ph type="title"/>
          </p:nvPr>
        </p:nvSpPr>
        <p:spPr>
          <a:xfrm>
            <a:off x="116711" y="-285386"/>
            <a:ext cx="8910578" cy="1325563"/>
          </a:xfrm>
        </p:spPr>
        <p:txBody>
          <a:bodyPr>
            <a:normAutofit/>
          </a:bodyPr>
          <a:lstStyle/>
          <a:p>
            <a:pPr algn="ctr"/>
            <a:r>
              <a:rPr lang="en-US" sz="2800" b="1" dirty="0">
                <a:latin typeface="Arial" panose="020B0604020202020204" pitchFamily="34" charset="0"/>
                <a:cs typeface="Arial" panose="020B0604020202020204" pitchFamily="34" charset="0"/>
              </a:rPr>
              <a:t>cAMP induces organoid swelling</a:t>
            </a:r>
          </a:p>
        </p:txBody>
      </p:sp>
      <p:pic>
        <p:nvPicPr>
          <p:cNvPr id="11" name="Picture 10">
            <a:extLst>
              <a:ext uri="{FF2B5EF4-FFF2-40B4-BE49-F238E27FC236}">
                <a16:creationId xmlns:a16="http://schemas.microsoft.com/office/drawing/2014/main" id="{C430E5C1-26A9-A545-941E-60597706E4CC}"/>
              </a:ext>
            </a:extLst>
          </p:cNvPr>
          <p:cNvPicPr>
            <a:picLocks noChangeAspect="1"/>
          </p:cNvPicPr>
          <p:nvPr/>
        </p:nvPicPr>
        <p:blipFill>
          <a:blip r:embed="rId2"/>
          <a:stretch>
            <a:fillRect/>
          </a:stretch>
        </p:blipFill>
        <p:spPr>
          <a:xfrm>
            <a:off x="2759656" y="1038628"/>
            <a:ext cx="6175036" cy="2797366"/>
          </a:xfrm>
          <a:prstGeom prst="rect">
            <a:avLst/>
          </a:prstGeom>
        </p:spPr>
      </p:pic>
      <p:pic>
        <p:nvPicPr>
          <p:cNvPr id="17" name="Picture 16">
            <a:extLst>
              <a:ext uri="{FF2B5EF4-FFF2-40B4-BE49-F238E27FC236}">
                <a16:creationId xmlns:a16="http://schemas.microsoft.com/office/drawing/2014/main" id="{925BF868-0D11-2441-AE0A-012D8C46B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430" y="2021642"/>
            <a:ext cx="1837496" cy="1774854"/>
          </a:xfrm>
          <a:prstGeom prst="rect">
            <a:avLst/>
          </a:prstGeom>
        </p:spPr>
      </p:pic>
      <p:sp>
        <p:nvSpPr>
          <p:cNvPr id="18" name="TextBox 17">
            <a:extLst>
              <a:ext uri="{FF2B5EF4-FFF2-40B4-BE49-F238E27FC236}">
                <a16:creationId xmlns:a16="http://schemas.microsoft.com/office/drawing/2014/main" id="{6558AA10-EFFA-784C-B561-7D42B6D4FF1B}"/>
              </a:ext>
            </a:extLst>
          </p:cNvPr>
          <p:cNvSpPr txBox="1"/>
          <p:nvPr/>
        </p:nvSpPr>
        <p:spPr>
          <a:xfrm>
            <a:off x="209308" y="1090649"/>
            <a:ext cx="2459740" cy="830997"/>
          </a:xfrm>
          <a:prstGeom prst="rect">
            <a:avLst/>
          </a:prstGeom>
          <a:solidFill>
            <a:srgbClr val="F2ECC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Forskolin increases cAMP, proposed to be a central target in PKD</a:t>
            </a:r>
          </a:p>
        </p:txBody>
      </p:sp>
      <p:pic>
        <p:nvPicPr>
          <p:cNvPr id="13" name="Picture 12">
            <a:extLst>
              <a:ext uri="{FF2B5EF4-FFF2-40B4-BE49-F238E27FC236}">
                <a16:creationId xmlns:a16="http://schemas.microsoft.com/office/drawing/2014/main" id="{15F3A95D-8B03-3E40-ABD9-65F383695751}"/>
              </a:ext>
            </a:extLst>
          </p:cNvPr>
          <p:cNvPicPr>
            <a:picLocks noChangeAspect="1"/>
          </p:cNvPicPr>
          <p:nvPr/>
        </p:nvPicPr>
        <p:blipFill>
          <a:blip r:embed="rId4"/>
          <a:stretch>
            <a:fillRect/>
          </a:stretch>
        </p:blipFill>
        <p:spPr>
          <a:xfrm>
            <a:off x="1372880" y="4164182"/>
            <a:ext cx="5923234" cy="2165333"/>
          </a:xfrm>
          <a:prstGeom prst="rect">
            <a:avLst/>
          </a:prstGeom>
        </p:spPr>
      </p:pic>
      <p:sp>
        <p:nvSpPr>
          <p:cNvPr id="19" name="TextBox 18">
            <a:extLst>
              <a:ext uri="{FF2B5EF4-FFF2-40B4-BE49-F238E27FC236}">
                <a16:creationId xmlns:a16="http://schemas.microsoft.com/office/drawing/2014/main" id="{FA381EBE-068F-8042-9BD6-3459FC3AB0A2}"/>
              </a:ext>
            </a:extLst>
          </p:cNvPr>
          <p:cNvSpPr txBox="1"/>
          <p:nvPr/>
        </p:nvSpPr>
        <p:spPr>
          <a:xfrm>
            <a:off x="3368233" y="2390296"/>
            <a:ext cx="69923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100 µm</a:t>
            </a:r>
          </a:p>
        </p:txBody>
      </p:sp>
      <p:pic>
        <p:nvPicPr>
          <p:cNvPr id="10" name="Picture 9">
            <a:extLst>
              <a:ext uri="{FF2B5EF4-FFF2-40B4-BE49-F238E27FC236}">
                <a16:creationId xmlns:a16="http://schemas.microsoft.com/office/drawing/2014/main" id="{C5BCA561-0483-5649-9A9D-2B3BCD5B1C9D}"/>
              </a:ext>
            </a:extLst>
          </p:cNvPr>
          <p:cNvPicPr>
            <a:picLocks noChangeAspect="1"/>
          </p:cNvPicPr>
          <p:nvPr/>
        </p:nvPicPr>
        <p:blipFill rotWithShape="1">
          <a:blip r:embed="rId5"/>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2041239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828" y="218647"/>
            <a:ext cx="7886700" cy="1325563"/>
          </a:xfrm>
        </p:spPr>
        <p:txBody>
          <a:bodyPr>
            <a:normAutofit/>
          </a:bodyPr>
          <a:lstStyle/>
          <a:p>
            <a:pPr algn="ctr"/>
            <a:r>
              <a:rPr lang="en-US" sz="2800" b="1" dirty="0">
                <a:latin typeface="Arial" panose="020B0604020202020204" pitchFamily="34" charset="0"/>
                <a:ea typeface="Times New Roman" panose="02020603050405020304" pitchFamily="18" charset="0"/>
                <a:cs typeface="Arial" panose="020B0604020202020204" pitchFamily="34" charset="0"/>
              </a:rPr>
              <a:t>Toxicity assays</a:t>
            </a:r>
            <a:br>
              <a:rPr lang="en-US" sz="2800" b="1" dirty="0">
                <a:latin typeface="Arial" panose="020B0604020202020204" pitchFamily="34" charset="0"/>
                <a:ea typeface="Times New Roman" panose="02020603050405020304" pitchFamily="18"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3" name="Rectangle 2"/>
          <p:cNvSpPr/>
          <p:nvPr/>
        </p:nvSpPr>
        <p:spPr>
          <a:xfrm>
            <a:off x="1143000" y="2274838"/>
            <a:ext cx="7216528" cy="1323439"/>
          </a:xfrm>
          <a:prstGeom prst="rect">
            <a:avLst/>
          </a:prstGeom>
        </p:spPr>
        <p:txBody>
          <a:bodyPr wrap="square">
            <a:spAutoFit/>
          </a:bodyPr>
          <a:lstStyle/>
          <a:p>
            <a:r>
              <a:rPr lang="en-US" sz="2000" b="1" dirty="0" err="1">
                <a:latin typeface="Arial" panose="020B0604020202020204" pitchFamily="34" charset="0"/>
                <a:ea typeface="Times New Roman" panose="02020603050405020304" pitchFamily="18" charset="0"/>
                <a:cs typeface="Arial" panose="020B0604020202020204" pitchFamily="34" charset="0"/>
              </a:rPr>
              <a:t>Takasato</a:t>
            </a:r>
            <a:r>
              <a:rPr lang="en-US" sz="2000" b="1" dirty="0">
                <a:latin typeface="Arial" panose="020B0604020202020204" pitchFamily="34" charset="0"/>
                <a:ea typeface="Times New Roman" panose="02020603050405020304" pitchFamily="18" charset="0"/>
                <a:cs typeface="Arial" panose="020B0604020202020204" pitchFamily="34" charset="0"/>
              </a:rPr>
              <a:t> et al., 2015, Nature</a:t>
            </a:r>
            <a:endParaRPr lang="en-US" sz="2000" b="1" dirty="0">
              <a:latin typeface="Arial" panose="020B0604020202020204" pitchFamily="34" charset="0"/>
              <a:ea typeface="Calibri" panose="020F0502020204030204" pitchFamily="34" charset="0"/>
              <a:cs typeface="Arial" panose="020B0604020202020204" pitchFamily="34" charset="0"/>
            </a:endParaRPr>
          </a:p>
          <a:p>
            <a:r>
              <a:rPr lang="en-US" sz="2000" b="1" dirty="0">
                <a:latin typeface="Arial" panose="020B0604020202020204" pitchFamily="34" charset="0"/>
                <a:ea typeface="Times New Roman" panose="02020603050405020304" pitchFamily="18" charset="0"/>
                <a:cs typeface="Arial" panose="020B0604020202020204" pitchFamily="34" charset="0"/>
              </a:rPr>
              <a:t>Freedman et al., 2015, Nature Communications</a:t>
            </a:r>
            <a:endParaRPr lang="en-US" sz="2000" b="1" dirty="0">
              <a:latin typeface="Arial" panose="020B0604020202020204" pitchFamily="34" charset="0"/>
              <a:ea typeface="Calibri" panose="020F0502020204030204" pitchFamily="34" charset="0"/>
              <a:cs typeface="Arial" panose="020B0604020202020204" pitchFamily="34" charset="0"/>
            </a:endParaRPr>
          </a:p>
          <a:p>
            <a:r>
              <a:rPr lang="en-US" sz="2000" b="1" dirty="0" err="1">
                <a:latin typeface="Arial" panose="020B0604020202020204" pitchFamily="34" charset="0"/>
                <a:ea typeface="Times New Roman" panose="02020603050405020304" pitchFamily="18" charset="0"/>
                <a:cs typeface="Arial" panose="020B0604020202020204" pitchFamily="34" charset="0"/>
              </a:rPr>
              <a:t>Czerniecki</a:t>
            </a:r>
            <a:r>
              <a:rPr lang="en-US" sz="2000" b="1" dirty="0">
                <a:latin typeface="Arial" panose="020B0604020202020204" pitchFamily="34" charset="0"/>
                <a:ea typeface="Times New Roman" panose="02020603050405020304" pitchFamily="18" charset="0"/>
                <a:cs typeface="Arial" panose="020B0604020202020204" pitchFamily="34" charset="0"/>
              </a:rPr>
              <a:t> et al., 2018, Cell Stem Cell</a:t>
            </a:r>
            <a:endParaRPr lang="en-US" sz="2000" b="1" dirty="0">
              <a:latin typeface="Arial" panose="020B0604020202020204" pitchFamily="34" charset="0"/>
              <a:ea typeface="Calibri" panose="020F0502020204030204" pitchFamily="34" charset="0"/>
              <a:cs typeface="Arial" panose="020B0604020202020204" pitchFamily="34" charset="0"/>
            </a:endParaRPr>
          </a:p>
          <a:p>
            <a:r>
              <a:rPr lang="en-US" sz="2000" b="1" dirty="0">
                <a:latin typeface="Arial" panose="020B0604020202020204" pitchFamily="34" charset="0"/>
                <a:ea typeface="Times New Roman" panose="02020603050405020304" pitchFamily="18" charset="0"/>
                <a:cs typeface="Arial" panose="020B0604020202020204" pitchFamily="34" charset="0"/>
              </a:rPr>
              <a:t>Digby et al., 2020, AJP Renal</a:t>
            </a:r>
            <a:endParaRPr lang="en-US" sz="2000" b="1"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5BCA561-0483-5649-9A9D-2B3BCD5B1C9D}"/>
              </a:ext>
            </a:extLst>
          </p:cNvPr>
          <p:cNvPicPr>
            <a:picLocks noChangeAspect="1"/>
          </p:cNvPicPr>
          <p:nvPr/>
        </p:nvPicPr>
        <p:blipFill rotWithShape="1">
          <a:blip r:embed="rId2"/>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11424866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814BCFA-AEE3-4C0F-928E-96E738CBF84A}"/>
              </a:ext>
            </a:extLst>
          </p:cNvPr>
          <p:cNvPicPr>
            <a:picLocks noChangeAspect="1"/>
          </p:cNvPicPr>
          <p:nvPr/>
        </p:nvPicPr>
        <p:blipFill rotWithShape="1">
          <a:blip r:embed="rId2"/>
          <a:srcRect t="-1236" b="8128"/>
          <a:stretch/>
        </p:blipFill>
        <p:spPr>
          <a:xfrm>
            <a:off x="158503" y="221821"/>
            <a:ext cx="628650" cy="585325"/>
          </a:xfrm>
          <a:prstGeom prst="rect">
            <a:avLst/>
          </a:prstGeom>
          <a:ln>
            <a:solidFill>
              <a:schemeClr val="bg1"/>
            </a:solidFill>
          </a:ln>
        </p:spPr>
      </p:pic>
      <p:pic>
        <p:nvPicPr>
          <p:cNvPr id="6" name="図 5">
            <a:extLst>
              <a:ext uri="{FF2B5EF4-FFF2-40B4-BE49-F238E27FC236}">
                <a16:creationId xmlns:a16="http://schemas.microsoft.com/office/drawing/2014/main" id="{099FAA73-64F7-4239-8142-449962DA538A}"/>
              </a:ext>
            </a:extLst>
          </p:cNvPr>
          <p:cNvPicPr>
            <a:picLocks noChangeAspect="1"/>
          </p:cNvPicPr>
          <p:nvPr/>
        </p:nvPicPr>
        <p:blipFill>
          <a:blip r:embed="rId3"/>
          <a:stretch>
            <a:fillRect/>
          </a:stretch>
        </p:blipFill>
        <p:spPr>
          <a:xfrm>
            <a:off x="5248572" y="699149"/>
            <a:ext cx="3657523" cy="5951223"/>
          </a:xfrm>
          <a:prstGeom prst="rect">
            <a:avLst/>
          </a:prstGeom>
        </p:spPr>
      </p:pic>
      <p:sp>
        <p:nvSpPr>
          <p:cNvPr id="7" name="テキスト ボックス 6">
            <a:extLst>
              <a:ext uri="{FF2B5EF4-FFF2-40B4-BE49-F238E27FC236}">
                <a16:creationId xmlns:a16="http://schemas.microsoft.com/office/drawing/2014/main" id="{B885336F-D306-475B-AC69-77AE3E35AE56}"/>
              </a:ext>
            </a:extLst>
          </p:cNvPr>
          <p:cNvSpPr txBox="1"/>
          <p:nvPr/>
        </p:nvSpPr>
        <p:spPr>
          <a:xfrm>
            <a:off x="1358327" y="237484"/>
            <a:ext cx="64892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Nephrotoxic assay using kidney organoids</a:t>
            </a:r>
            <a:endPar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4BB849FC-0F28-44A0-8220-8E9C12A23688}"/>
              </a:ext>
            </a:extLst>
          </p:cNvPr>
          <p:cNvSpPr txBox="1"/>
          <p:nvPr/>
        </p:nvSpPr>
        <p:spPr>
          <a:xfrm>
            <a:off x="289582" y="965056"/>
            <a:ext cx="4595029"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When kidneys mature, nephron epithelial cells respond to toxicants in a segment-specific manner via drug transporters. As an example, cisplatin and gentamicin were shown to induce proximal tubular injury as evidenced by KIM-1 and gH2AX expression in LTL+ proximal tubular cells.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At an optimal concentration, the injury responses should be observed in a segment-specific manner, and higher concentrations of toxins will result in global injury to varied cell types. If segment-specific injury is not observed with the following protocol, it suggests immaturity of tubular cells in drug transporter expression.</a:t>
            </a:r>
            <a:endParaRPr kumimoji="1" lang="ja-JP" altLang="en-US"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6D7405E1-C0BF-4E8D-A87A-C3BAB8BC7155}"/>
              </a:ext>
            </a:extLst>
          </p:cNvPr>
          <p:cNvSpPr txBox="1"/>
          <p:nvPr/>
        </p:nvSpPr>
        <p:spPr>
          <a:xfrm>
            <a:off x="315174" y="5215835"/>
            <a:ext cx="4543846"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The detailed protocols are available in the following publications.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Morizane et al., Nature Biotechnology,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Morizane et al., Nature Protocols, 2017</a:t>
            </a:r>
            <a:endParaRPr kumimoji="1" lang="ja-JP" altLang="en-US" sz="1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Tree>
    <p:extLst>
      <p:ext uri="{BB962C8B-B14F-4D97-AF65-F5344CB8AC3E}">
        <p14:creationId xmlns:p14="http://schemas.microsoft.com/office/powerpoint/2010/main" val="99801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3DBC5-DE86-FF43-BF1C-907FBF22DA68}"/>
              </a:ext>
            </a:extLst>
          </p:cNvPr>
          <p:cNvSpPr>
            <a:spLocks noGrp="1"/>
          </p:cNvSpPr>
          <p:nvPr>
            <p:ph type="title"/>
          </p:nvPr>
        </p:nvSpPr>
        <p:spPr>
          <a:xfrm>
            <a:off x="395227" y="-268591"/>
            <a:ext cx="8515350" cy="1325563"/>
          </a:xfrm>
        </p:spPr>
        <p:txBody>
          <a:bodyPr>
            <a:normAutofit/>
          </a:bodyPr>
          <a:lstStyle/>
          <a:p>
            <a:pPr algn="ctr"/>
            <a:r>
              <a:rPr lang="en-US" sz="2400" b="1" dirty="0">
                <a:latin typeface="Arial" panose="020B0604020202020204" pitchFamily="34" charset="0"/>
                <a:cs typeface="Arial" panose="020B0604020202020204" pitchFamily="34" charset="0"/>
              </a:rPr>
              <a:t>Organoids selectively absorb dextran</a:t>
            </a:r>
          </a:p>
        </p:txBody>
      </p:sp>
      <p:sp>
        <p:nvSpPr>
          <p:cNvPr id="5" name="TextBox 4">
            <a:extLst>
              <a:ext uri="{FF2B5EF4-FFF2-40B4-BE49-F238E27FC236}">
                <a16:creationId xmlns:a16="http://schemas.microsoft.com/office/drawing/2014/main" id="{938B1080-8CFC-944F-8DD2-37F949511A11}"/>
              </a:ext>
            </a:extLst>
          </p:cNvPr>
          <p:cNvSpPr txBox="1"/>
          <p:nvPr/>
        </p:nvSpPr>
        <p:spPr>
          <a:xfrm>
            <a:off x="4026163" y="2321937"/>
            <a:ext cx="1592849" cy="830997"/>
          </a:xfrm>
          <a:prstGeom prst="rect">
            <a:avLst/>
          </a:prstGeom>
          <a:noFill/>
          <a:ln w="38100">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lucifer yellow (LY) is not absorbed</a:t>
            </a:r>
          </a:p>
        </p:txBody>
      </p:sp>
      <p:sp>
        <p:nvSpPr>
          <p:cNvPr id="7" name="TextBox 6">
            <a:extLst>
              <a:ext uri="{FF2B5EF4-FFF2-40B4-BE49-F238E27FC236}">
                <a16:creationId xmlns:a16="http://schemas.microsoft.com/office/drawing/2014/main" id="{E9A756A0-AB43-8A4B-93DA-DD1942B62C07}"/>
              </a:ext>
            </a:extLst>
          </p:cNvPr>
          <p:cNvSpPr txBox="1"/>
          <p:nvPr/>
        </p:nvSpPr>
        <p:spPr>
          <a:xfrm>
            <a:off x="20348" y="6603778"/>
            <a:ext cx="913057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Freedman et al., Nat. Comms., 2015; see also </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Takasato</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Nature, 2015, and Low et al., Cell Stem Cell, 2019</a:t>
            </a:r>
          </a:p>
        </p:txBody>
      </p:sp>
      <p:pic>
        <p:nvPicPr>
          <p:cNvPr id="8" name="Picture 7">
            <a:extLst>
              <a:ext uri="{FF2B5EF4-FFF2-40B4-BE49-F238E27FC236}">
                <a16:creationId xmlns:a16="http://schemas.microsoft.com/office/drawing/2014/main" id="{4542BD91-9C9B-5F4C-B051-A47B5B1A6E5D}"/>
              </a:ext>
            </a:extLst>
          </p:cNvPr>
          <p:cNvPicPr>
            <a:picLocks noChangeAspect="1"/>
          </p:cNvPicPr>
          <p:nvPr/>
        </p:nvPicPr>
        <p:blipFill>
          <a:blip r:embed="rId2"/>
          <a:stretch>
            <a:fillRect/>
          </a:stretch>
        </p:blipFill>
        <p:spPr>
          <a:xfrm>
            <a:off x="6706697" y="3721433"/>
            <a:ext cx="2203880" cy="2681387"/>
          </a:xfrm>
          <a:prstGeom prst="rect">
            <a:avLst/>
          </a:prstGeom>
        </p:spPr>
      </p:pic>
      <p:sp>
        <p:nvSpPr>
          <p:cNvPr id="10" name="TextBox 9">
            <a:extLst>
              <a:ext uri="{FF2B5EF4-FFF2-40B4-BE49-F238E27FC236}">
                <a16:creationId xmlns:a16="http://schemas.microsoft.com/office/drawing/2014/main" id="{0017020C-919F-6F4C-BF6F-9AA4F0D2DA67}"/>
              </a:ext>
            </a:extLst>
          </p:cNvPr>
          <p:cNvSpPr txBox="1"/>
          <p:nvPr/>
        </p:nvSpPr>
        <p:spPr>
          <a:xfrm>
            <a:off x="6814287" y="2490682"/>
            <a:ext cx="220388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Uptake is actin dependent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(blocked by latrunculin B)</a:t>
            </a:r>
          </a:p>
        </p:txBody>
      </p:sp>
      <p:pic>
        <p:nvPicPr>
          <p:cNvPr id="11" name="Picture 10">
            <a:extLst>
              <a:ext uri="{FF2B5EF4-FFF2-40B4-BE49-F238E27FC236}">
                <a16:creationId xmlns:a16="http://schemas.microsoft.com/office/drawing/2014/main" id="{0AFC692C-5143-234A-8D62-ED8553B96107}"/>
              </a:ext>
            </a:extLst>
          </p:cNvPr>
          <p:cNvPicPr>
            <a:picLocks noChangeAspect="1"/>
          </p:cNvPicPr>
          <p:nvPr/>
        </p:nvPicPr>
        <p:blipFill>
          <a:blip r:embed="rId3"/>
          <a:stretch>
            <a:fillRect/>
          </a:stretch>
        </p:blipFill>
        <p:spPr>
          <a:xfrm>
            <a:off x="1672341" y="812358"/>
            <a:ext cx="2295947" cy="1350558"/>
          </a:xfrm>
          <a:prstGeom prst="rect">
            <a:avLst/>
          </a:prstGeom>
        </p:spPr>
      </p:pic>
      <p:pic>
        <p:nvPicPr>
          <p:cNvPr id="12" name="Picture 11">
            <a:extLst>
              <a:ext uri="{FF2B5EF4-FFF2-40B4-BE49-F238E27FC236}">
                <a16:creationId xmlns:a16="http://schemas.microsoft.com/office/drawing/2014/main" id="{F9A6E60D-F346-464A-A272-593BE980F878}"/>
              </a:ext>
            </a:extLst>
          </p:cNvPr>
          <p:cNvPicPr>
            <a:picLocks noChangeAspect="1"/>
          </p:cNvPicPr>
          <p:nvPr/>
        </p:nvPicPr>
        <p:blipFill>
          <a:blip r:embed="rId4"/>
          <a:stretch>
            <a:fillRect/>
          </a:stretch>
        </p:blipFill>
        <p:spPr>
          <a:xfrm>
            <a:off x="1592123" y="3335304"/>
            <a:ext cx="4959069" cy="3264423"/>
          </a:xfrm>
          <a:prstGeom prst="rect">
            <a:avLst/>
          </a:prstGeom>
        </p:spPr>
      </p:pic>
      <p:cxnSp>
        <p:nvCxnSpPr>
          <p:cNvPr id="14" name="Straight Arrow Connector 13">
            <a:extLst>
              <a:ext uri="{FF2B5EF4-FFF2-40B4-BE49-F238E27FC236}">
                <a16:creationId xmlns:a16="http://schemas.microsoft.com/office/drawing/2014/main" id="{42EF0B82-C029-5147-9CD2-8DEEB3D25721}"/>
              </a:ext>
            </a:extLst>
          </p:cNvPr>
          <p:cNvCxnSpPr>
            <a:cxnSpLocks/>
          </p:cNvCxnSpPr>
          <p:nvPr/>
        </p:nvCxnSpPr>
        <p:spPr>
          <a:xfrm flipH="1">
            <a:off x="3775365" y="3141359"/>
            <a:ext cx="243573" cy="1901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06A2530-0757-8340-9211-BF56D5773C03}"/>
              </a:ext>
            </a:extLst>
          </p:cNvPr>
          <p:cNvSpPr txBox="1"/>
          <p:nvPr/>
        </p:nvSpPr>
        <p:spPr>
          <a:xfrm>
            <a:off x="426987" y="2386146"/>
            <a:ext cx="1592849" cy="1077218"/>
          </a:xfrm>
          <a:prstGeom prst="rect">
            <a:avLst/>
          </a:prstGeom>
          <a:noFill/>
          <a:ln w="38100">
            <a:solidFill>
              <a:srgbClr val="FF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kDa</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Rhodamine dextran (RD) accumulates</a:t>
            </a:r>
          </a:p>
        </p:txBody>
      </p:sp>
      <p:cxnSp>
        <p:nvCxnSpPr>
          <p:cNvPr id="18" name="Straight Arrow Connector 17">
            <a:extLst>
              <a:ext uri="{FF2B5EF4-FFF2-40B4-BE49-F238E27FC236}">
                <a16:creationId xmlns:a16="http://schemas.microsoft.com/office/drawing/2014/main" id="{0685D847-FF0C-C84C-9CA8-425F79B4F125}"/>
              </a:ext>
            </a:extLst>
          </p:cNvPr>
          <p:cNvCxnSpPr>
            <a:cxnSpLocks/>
          </p:cNvCxnSpPr>
          <p:nvPr/>
        </p:nvCxnSpPr>
        <p:spPr>
          <a:xfrm>
            <a:off x="2014322" y="2884576"/>
            <a:ext cx="600949" cy="4636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9491EFD-C3F1-C14C-BE88-B54DE5FD5D14}"/>
              </a:ext>
            </a:extLst>
          </p:cNvPr>
          <p:cNvSpPr txBox="1"/>
          <p:nvPr/>
        </p:nvSpPr>
        <p:spPr>
          <a:xfrm>
            <a:off x="2314796" y="849911"/>
            <a:ext cx="2921139" cy="584775"/>
          </a:xfrm>
          <a:prstGeom prst="rect">
            <a:avLst/>
          </a:prstGeom>
          <a:solidFill>
            <a:schemeClr val="bg1"/>
          </a:solidFill>
        </p:spPr>
        <p:txBody>
          <a:bodyPr wrap="square" rtlCol="0">
            <a:spAutoFit/>
          </a:bodyPr>
          <a:lstStyle/>
          <a:p>
            <a:pPr marL="228600" marR="0" lvl="0" indent="-228600" algn="ctr" defTabSz="457200" rtl="0" eaLnBrk="1" fontAlgn="auto" latinLnBrk="0" hangingPunct="1">
              <a:lnSpc>
                <a:spcPct val="100000"/>
              </a:lnSpc>
              <a:spcBef>
                <a:spcPts val="0"/>
              </a:spcBef>
              <a:spcAft>
                <a:spcPts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Pipette into media (pulse)</a:t>
            </a:r>
          </a:p>
          <a:p>
            <a:pPr marL="228600" marR="0" lvl="0" indent="-228600" algn="ctr" defTabSz="457200" rtl="0" eaLnBrk="1" fontAlgn="auto" latinLnBrk="0" hangingPunct="1">
              <a:lnSpc>
                <a:spcPct val="100000"/>
              </a:lnSpc>
              <a:spcBef>
                <a:spcPts val="0"/>
              </a:spcBef>
              <a:spcAft>
                <a:spcPts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Exchange media (chase)</a:t>
            </a:r>
          </a:p>
        </p:txBody>
      </p:sp>
      <p:sp>
        <p:nvSpPr>
          <p:cNvPr id="27" name="TextBox 26">
            <a:extLst>
              <a:ext uri="{FF2B5EF4-FFF2-40B4-BE49-F238E27FC236}">
                <a16:creationId xmlns:a16="http://schemas.microsoft.com/office/drawing/2014/main" id="{C5D4A24F-2E17-4C4A-9168-D133C6A81EEF}"/>
              </a:ext>
            </a:extLst>
          </p:cNvPr>
          <p:cNvSpPr txBox="1"/>
          <p:nvPr/>
        </p:nvSpPr>
        <p:spPr>
          <a:xfrm>
            <a:off x="2081737" y="4106220"/>
            <a:ext cx="65755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100 µm</a:t>
            </a:r>
          </a:p>
        </p:txBody>
      </p:sp>
      <p:pic>
        <p:nvPicPr>
          <p:cNvPr id="15" name="Picture 14">
            <a:extLst>
              <a:ext uri="{FF2B5EF4-FFF2-40B4-BE49-F238E27FC236}">
                <a16:creationId xmlns:a16="http://schemas.microsoft.com/office/drawing/2014/main" id="{C5BCA561-0483-5649-9A9D-2B3BCD5B1C9D}"/>
              </a:ext>
            </a:extLst>
          </p:cNvPr>
          <p:cNvPicPr>
            <a:picLocks noChangeAspect="1"/>
          </p:cNvPicPr>
          <p:nvPr/>
        </p:nvPicPr>
        <p:blipFill rotWithShape="1">
          <a:blip r:embed="rId5"/>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6366316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7084"/>
            <a:ext cx="7886700" cy="811746"/>
          </a:xfrm>
        </p:spPr>
        <p:txBody>
          <a:bodyPr>
            <a:normAutofit/>
          </a:bodyPr>
          <a:lstStyle/>
          <a:p>
            <a:pPr algn="ctr"/>
            <a:r>
              <a:rPr lang="en-US" sz="2400" b="1" dirty="0">
                <a:latin typeface="Arial "/>
              </a:rPr>
              <a:t>Membrane potential fluorescent indicators</a:t>
            </a:r>
          </a:p>
        </p:txBody>
      </p:sp>
      <p:sp>
        <p:nvSpPr>
          <p:cNvPr id="4" name="Rectangle 3"/>
          <p:cNvSpPr/>
          <p:nvPr/>
        </p:nvSpPr>
        <p:spPr>
          <a:xfrm>
            <a:off x="4286865" y="1325563"/>
            <a:ext cx="4572000" cy="3539430"/>
          </a:xfrm>
          <a:prstGeom prst="rect">
            <a:avLst/>
          </a:prstGeom>
        </p:spPr>
        <p:txBody>
          <a:bodyPr>
            <a:spAutoFit/>
          </a:bodyPr>
          <a:lstStyle/>
          <a:p>
            <a:r>
              <a:rPr lang="en-US" sz="1600" dirty="0">
                <a:latin typeface="Arial "/>
              </a:rPr>
              <a:t>The </a:t>
            </a:r>
            <a:r>
              <a:rPr lang="en-US" sz="1600" b="1" dirty="0">
                <a:latin typeface="Arial "/>
              </a:rPr>
              <a:t>slow-response potential-sensitive probe,</a:t>
            </a:r>
            <a:r>
              <a:rPr lang="en-US" sz="1600" dirty="0">
                <a:latin typeface="Arial "/>
              </a:rPr>
              <a:t> </a:t>
            </a:r>
            <a:r>
              <a:rPr lang="en-US" sz="1600" b="1" dirty="0">
                <a:latin typeface="Arial "/>
              </a:rPr>
              <a:t>DiBAC</a:t>
            </a:r>
            <a:r>
              <a:rPr lang="en-US" sz="1600" b="1" baseline="-25000" dirty="0">
                <a:latin typeface="Arial "/>
              </a:rPr>
              <a:t>4</a:t>
            </a:r>
            <a:r>
              <a:rPr lang="en-US" sz="1600" b="1" dirty="0">
                <a:latin typeface="Arial "/>
              </a:rPr>
              <a:t>(3)</a:t>
            </a:r>
            <a:r>
              <a:rPr lang="en-US" sz="1600" dirty="0">
                <a:latin typeface="Arial "/>
              </a:rPr>
              <a:t> enters depolarized cells where it binds to intracellular proteins or membrane and exhibits enhanced fluorescence and a red spectral shift. Increased depolarization results in additional influx of the anionic dye and an increase in fluorescence. Conversely, hyperpolarization is indicated by a decrease in fluorescence. This </a:t>
            </a:r>
            <a:r>
              <a:rPr lang="en-US" sz="1600" dirty="0" err="1">
                <a:latin typeface="Arial "/>
              </a:rPr>
              <a:t>bis-oxonal</a:t>
            </a:r>
            <a:r>
              <a:rPr lang="en-US" sz="1600" dirty="0">
                <a:latin typeface="Arial "/>
              </a:rPr>
              <a:t> has an excitation maximum of 490 nm and emission maximum of 516 nm. </a:t>
            </a:r>
            <a:r>
              <a:rPr lang="en-US" sz="1600" dirty="0" err="1">
                <a:latin typeface="Arial "/>
              </a:rPr>
              <a:t>DiBAC</a:t>
            </a:r>
            <a:r>
              <a:rPr lang="en-US" sz="1600" dirty="0">
                <a:latin typeface="Arial "/>
              </a:rPr>
              <a:t> dyes are excluded from mitochondria because of their overall negative charge, making them superior to </a:t>
            </a:r>
            <a:r>
              <a:rPr lang="en-US" sz="1600" dirty="0" err="1">
                <a:latin typeface="Arial "/>
              </a:rPr>
              <a:t>carbocyanines</a:t>
            </a:r>
            <a:r>
              <a:rPr lang="en-US" sz="1600" dirty="0">
                <a:latin typeface="Arial "/>
              </a:rPr>
              <a:t> for measuring plasma membrane potentials.</a:t>
            </a:r>
          </a:p>
        </p:txBody>
      </p:sp>
      <p:grpSp>
        <p:nvGrpSpPr>
          <p:cNvPr id="6" name="Group 5"/>
          <p:cNvGrpSpPr/>
          <p:nvPr/>
        </p:nvGrpSpPr>
        <p:grpSpPr>
          <a:xfrm>
            <a:off x="277496" y="790025"/>
            <a:ext cx="4009369" cy="5277949"/>
            <a:chOff x="2494217" y="1276137"/>
            <a:chExt cx="4009369" cy="5277949"/>
          </a:xfrm>
        </p:grpSpPr>
        <p:pic>
          <p:nvPicPr>
            <p:cNvPr id="3" name="Picture 2"/>
            <p:cNvPicPr>
              <a:picLocks noChangeAspect="1"/>
            </p:cNvPicPr>
            <p:nvPr/>
          </p:nvPicPr>
          <p:blipFill rotWithShape="1">
            <a:blip r:embed="rId2"/>
            <a:srcRect l="56552" t="6871"/>
            <a:stretch/>
          </p:blipFill>
          <p:spPr>
            <a:xfrm>
              <a:off x="3838470" y="1276137"/>
              <a:ext cx="2665116" cy="5277949"/>
            </a:xfrm>
            <a:prstGeom prst="rect">
              <a:avLst/>
            </a:prstGeom>
          </p:spPr>
        </p:pic>
        <p:pic>
          <p:nvPicPr>
            <p:cNvPr id="5" name="Picture 4"/>
            <p:cNvPicPr>
              <a:picLocks noChangeAspect="1"/>
            </p:cNvPicPr>
            <p:nvPr/>
          </p:nvPicPr>
          <p:blipFill rotWithShape="1">
            <a:blip r:embed="rId2"/>
            <a:srcRect t="7255" r="77950"/>
            <a:stretch/>
          </p:blipFill>
          <p:spPr>
            <a:xfrm>
              <a:off x="2494217" y="1297858"/>
              <a:ext cx="1352550" cy="5256228"/>
            </a:xfrm>
            <a:prstGeom prst="rect">
              <a:avLst/>
            </a:prstGeom>
          </p:spPr>
        </p:pic>
      </p:grpSp>
      <p:sp>
        <p:nvSpPr>
          <p:cNvPr id="7" name="Rectangle 6"/>
          <p:cNvSpPr/>
          <p:nvPr/>
        </p:nvSpPr>
        <p:spPr>
          <a:xfrm>
            <a:off x="4286865" y="5129584"/>
            <a:ext cx="4572000" cy="738664"/>
          </a:xfrm>
          <a:prstGeom prst="rect">
            <a:avLst/>
          </a:prstGeom>
        </p:spPr>
        <p:txBody>
          <a:bodyPr>
            <a:spAutoFit/>
          </a:bodyPr>
          <a:lstStyle/>
          <a:p>
            <a:r>
              <a:rPr lang="en-US" sz="1400" dirty="0">
                <a:latin typeface="Arial "/>
              </a:rPr>
              <a:t>https://www.thermofisher.com/us/en/home/life-science/cell-analysis/cell-viability-and-regulation/ion-indicators/membrane-potential-indicators.html#mem</a:t>
            </a:r>
          </a:p>
        </p:txBody>
      </p:sp>
      <p:pic>
        <p:nvPicPr>
          <p:cNvPr id="8" name="Picture 7">
            <a:extLst>
              <a:ext uri="{FF2B5EF4-FFF2-40B4-BE49-F238E27FC236}">
                <a16:creationId xmlns:a16="http://schemas.microsoft.com/office/drawing/2014/main" id="{C5BCA561-0483-5649-9A9D-2B3BCD5B1C9D}"/>
              </a:ext>
            </a:extLst>
          </p:cNvPr>
          <p:cNvPicPr>
            <a:picLocks noChangeAspect="1"/>
          </p:cNvPicPr>
          <p:nvPr/>
        </p:nvPicPr>
        <p:blipFill rotWithShape="1">
          <a:blip r:embed="rId3"/>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599713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3A31B-1D63-4099-A7FF-CF99B3B0D0AC}" type="slidenum">
              <a:rPr lang="en-US" altLang="en-US" smtClean="0"/>
              <a:pPr/>
              <a:t>6</a:t>
            </a:fld>
            <a:endParaRPr lang="en-US" altLang="en-US"/>
          </a:p>
        </p:txBody>
      </p:sp>
      <p:sp>
        <p:nvSpPr>
          <p:cNvPr id="5" name="Title 1">
            <a:extLst>
              <a:ext uri="{FF2B5EF4-FFF2-40B4-BE49-F238E27FC236}">
                <a16:creationId xmlns:a16="http://schemas.microsoft.com/office/drawing/2014/main" id="{53E5AD3B-C16E-EC42-B48E-2FDF8788FF59}"/>
              </a:ext>
            </a:extLst>
          </p:cNvPr>
          <p:cNvSpPr txBox="1">
            <a:spLocks/>
          </p:cNvSpPr>
          <p:nvPr/>
        </p:nvSpPr>
        <p:spPr>
          <a:xfrm>
            <a:off x="628650" y="1119511"/>
            <a:ext cx="7886700" cy="518790"/>
          </a:xfrm>
          <a:prstGeom prst="rect">
            <a:avLst/>
          </a:prstGeom>
        </p:spPr>
        <p:txBody>
          <a:bodyPr>
            <a:norm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algn="ctr"/>
            <a:r>
              <a:rPr lang="en-US" dirty="0">
                <a:solidFill>
                  <a:schemeClr val="tx1"/>
                </a:solidFill>
                <a:latin typeface="Arial" panose="020B0604020202020204" pitchFamily="34" charset="0"/>
                <a:cs typeface="Arial" panose="020B0604020202020204" pitchFamily="34" charset="0"/>
              </a:rPr>
              <a:t>Assays for glomerular filtration rate (GFR)</a:t>
            </a:r>
            <a:endParaRPr lang="en-US" baseline="30000"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0552B74-3A41-5349-B0D0-D438B0D78001}"/>
              </a:ext>
            </a:extLst>
          </p:cNvPr>
          <p:cNvSpPr txBox="1"/>
          <p:nvPr/>
        </p:nvSpPr>
        <p:spPr>
          <a:xfrm>
            <a:off x="970156" y="1638301"/>
            <a:ext cx="7716643" cy="2246769"/>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Several different approaches available:</a:t>
            </a:r>
          </a:p>
          <a:p>
            <a:pPr marL="342900" indent="-342900">
              <a:buAutoNum type="arabicPeriod"/>
            </a:pPr>
            <a:r>
              <a:rPr lang="en-US" sz="2000" b="1" dirty="0">
                <a:latin typeface="Arial" panose="020B0604020202020204" pitchFamily="34" charset="0"/>
                <a:cs typeface="Arial" panose="020B0604020202020204" pitchFamily="34" charset="0"/>
              </a:rPr>
              <a:t>Inulin clearance - gold standard</a:t>
            </a:r>
          </a:p>
          <a:p>
            <a:pPr marL="342900" indent="-342900">
              <a:buAutoNum type="arabicPeriod"/>
            </a:pPr>
            <a:r>
              <a:rPr lang="en-US" sz="2000" b="1" dirty="0">
                <a:latin typeface="Arial" panose="020B0604020202020204" pitchFamily="34" charset="0"/>
                <a:cs typeface="Arial" panose="020B0604020202020204" pitchFamily="34" charset="0"/>
              </a:rPr>
              <a:t>Radionuclides</a:t>
            </a:r>
          </a:p>
          <a:p>
            <a:pPr marL="342900" indent="-342900">
              <a:buAutoNum type="arabicPeriod"/>
            </a:pPr>
            <a:r>
              <a:rPr lang="en-US" sz="2000" b="1" dirty="0">
                <a:latin typeface="Arial" panose="020B0604020202020204" pitchFamily="34" charset="0"/>
                <a:cs typeface="Arial" panose="020B0604020202020204" pitchFamily="34" charset="0"/>
              </a:rPr>
              <a:t>Imaging techniques (CT, MRI, </a:t>
            </a:r>
            <a:r>
              <a:rPr lang="en-US" sz="2000" b="1" dirty="0" err="1">
                <a:latin typeface="Arial" panose="020B0604020202020204" pitchFamily="34" charset="0"/>
                <a:cs typeface="Arial" panose="020B0604020202020204" pitchFamily="34" charset="0"/>
              </a:rPr>
              <a:t>etc</a:t>
            </a:r>
            <a:r>
              <a:rPr lang="en-US" sz="2000" b="1" dirty="0">
                <a:latin typeface="Arial" panose="020B0604020202020204" pitchFamily="34" charset="0"/>
                <a:cs typeface="Arial" panose="020B0604020202020204" pitchFamily="34" charset="0"/>
              </a:rPr>
              <a:t>)</a:t>
            </a:r>
          </a:p>
          <a:p>
            <a:pPr marL="342900" indent="-342900">
              <a:buAutoNum type="arabicPeriod"/>
            </a:pPr>
            <a:r>
              <a:rPr lang="en-US" sz="2000" b="1" dirty="0">
                <a:latin typeface="Arial" panose="020B0604020202020204" pitchFamily="34" charset="0"/>
                <a:cs typeface="Arial" panose="020B0604020202020204" pitchFamily="34" charset="0"/>
              </a:rPr>
              <a:t>Pharmacokinetics (i.e. plasma clearance of exogenous tracers, e.g., FITC-conjugated </a:t>
            </a:r>
            <a:r>
              <a:rPr lang="en-US" sz="2000" b="1" dirty="0" err="1">
                <a:latin typeface="Arial" panose="020B0604020202020204" pitchFamily="34" charset="0"/>
                <a:cs typeface="Arial" panose="020B0604020202020204" pitchFamily="34" charset="0"/>
              </a:rPr>
              <a:t>sinistrin</a:t>
            </a:r>
            <a:r>
              <a:rPr lang="en-US" sz="2000" b="1" dirty="0">
                <a:latin typeface="Arial" panose="020B0604020202020204" pitchFamily="34" charset="0"/>
                <a:cs typeface="Arial" panose="020B0604020202020204" pitchFamily="34" charset="0"/>
              </a:rPr>
              <a:t> ) </a:t>
            </a:r>
          </a:p>
          <a:p>
            <a:pPr marL="342900" indent="-342900">
              <a:buAutoNum type="arabicPeriod"/>
            </a:pPr>
            <a:endParaRPr lang="en-US" sz="2000" b="1"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52D492C1-D08F-C84B-ABC9-F31117549334}"/>
              </a:ext>
            </a:extLst>
          </p:cNvPr>
          <p:cNvSpPr txBox="1">
            <a:spLocks/>
          </p:cNvSpPr>
          <p:nvPr/>
        </p:nvSpPr>
        <p:spPr>
          <a:xfrm>
            <a:off x="540515" y="94848"/>
            <a:ext cx="7886700" cy="518790"/>
          </a:xfrm>
          <a:prstGeom prst="rect">
            <a:avLst/>
          </a:prstGeom>
        </p:spPr>
        <p:txBody>
          <a:bodyPr>
            <a:no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algn="ctr"/>
            <a:r>
              <a:rPr lang="en-US" sz="2400" dirty="0">
                <a:solidFill>
                  <a:schemeClr val="tx1"/>
                </a:solidFill>
                <a:latin typeface="Arial" panose="020B0604020202020204" pitchFamily="34" charset="0"/>
                <a:cs typeface="Arial" panose="020B0604020202020204" pitchFamily="34" charset="0"/>
              </a:rPr>
              <a:t>Assays for Glomerular Function</a:t>
            </a:r>
            <a:endParaRPr lang="en-US" sz="2400" baseline="300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5BCA561-0483-5649-9A9D-2B3BCD5B1C9D}"/>
              </a:ext>
            </a:extLst>
          </p:cNvPr>
          <p:cNvPicPr>
            <a:picLocks noChangeAspect="1"/>
          </p:cNvPicPr>
          <p:nvPr/>
        </p:nvPicPr>
        <p:blipFill rotWithShape="1">
          <a:blip r:embed="rId2"/>
          <a:srcRect t="-1236" b="8128"/>
          <a:stretch/>
        </p:blipFill>
        <p:spPr>
          <a:xfrm>
            <a:off x="158503" y="221821"/>
            <a:ext cx="628650" cy="585325"/>
          </a:xfrm>
          <a:prstGeom prst="rect">
            <a:avLst/>
          </a:prstGeom>
          <a:ln>
            <a:solidFill>
              <a:schemeClr val="bg1"/>
            </a:solidFill>
          </a:ln>
        </p:spPr>
      </p:pic>
      <p:sp>
        <p:nvSpPr>
          <p:cNvPr id="7" name="TextBox 6">
            <a:extLst>
              <a:ext uri="{FF2B5EF4-FFF2-40B4-BE49-F238E27FC236}">
                <a16:creationId xmlns:a16="http://schemas.microsoft.com/office/drawing/2014/main" id="{8E618A09-2CCB-8644-8043-E4F7C0A07734}"/>
              </a:ext>
            </a:extLst>
          </p:cNvPr>
          <p:cNvSpPr txBox="1"/>
          <p:nvPr/>
        </p:nvSpPr>
        <p:spPr>
          <a:xfrm>
            <a:off x="1435100" y="4856970"/>
            <a:ext cx="6223000" cy="707886"/>
          </a:xfrm>
          <a:prstGeom prst="rect">
            <a:avLst/>
          </a:prstGeom>
          <a:noFill/>
        </p:spPr>
        <p:txBody>
          <a:bodyPr wrap="square" rtlCol="0">
            <a:spAutoFit/>
          </a:bodyPr>
          <a:lstStyle/>
          <a:p>
            <a:r>
              <a:rPr lang="en-US" sz="2000" b="1" dirty="0">
                <a:latin typeface="Arial "/>
              </a:rPr>
              <a:t>Track fluorophore-tagged molecules of increasing size through the kidney</a:t>
            </a:r>
          </a:p>
        </p:txBody>
      </p:sp>
      <p:sp>
        <p:nvSpPr>
          <p:cNvPr id="10" name="Title 1">
            <a:extLst>
              <a:ext uri="{FF2B5EF4-FFF2-40B4-BE49-F238E27FC236}">
                <a16:creationId xmlns:a16="http://schemas.microsoft.com/office/drawing/2014/main" id="{9B4E0711-1265-0444-AA6F-EE89E996805E}"/>
              </a:ext>
            </a:extLst>
          </p:cNvPr>
          <p:cNvSpPr txBox="1">
            <a:spLocks/>
          </p:cNvSpPr>
          <p:nvPr/>
        </p:nvSpPr>
        <p:spPr>
          <a:xfrm>
            <a:off x="330200" y="4211181"/>
            <a:ext cx="8509000" cy="518790"/>
          </a:xfrm>
          <a:prstGeom prst="rect">
            <a:avLst/>
          </a:prstGeom>
        </p:spPr>
        <p:txBody>
          <a:bodyPr>
            <a:norm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algn="ctr"/>
            <a:r>
              <a:rPr lang="en-US" dirty="0">
                <a:solidFill>
                  <a:schemeClr val="tx1"/>
                </a:solidFill>
                <a:latin typeface="Arial" panose="020B0604020202020204" pitchFamily="34" charset="0"/>
                <a:cs typeface="Arial" panose="020B0604020202020204" pitchFamily="34" charset="0"/>
              </a:rPr>
              <a:t>Assays for glomerular sieving function</a:t>
            </a:r>
            <a:endParaRPr lang="en-US"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13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28" y="1258993"/>
            <a:ext cx="7886700" cy="1325563"/>
          </a:xfrm>
        </p:spPr>
        <p:txBody>
          <a:bodyPr>
            <a:noAutofit/>
          </a:bodyPr>
          <a:lstStyle/>
          <a:p>
            <a:r>
              <a:rPr lang="en-US" sz="1800" b="1" dirty="0">
                <a:latin typeface="Arial "/>
              </a:rPr>
              <a:t>Example: Sun, J et al: Fluid shear stress induces calcium transients in osteoblasts through depolarization of osteoblastic membrane. </a:t>
            </a:r>
            <a:r>
              <a:rPr lang="en-US" sz="1800" b="1" dirty="0">
                <a:latin typeface="Arial "/>
                <a:hlinkClick r:id="rId3" tooltip="Go to Journal of Biomechanics on ScienceDirect"/>
              </a:rPr>
              <a:t>J. Biomechanics</a:t>
            </a:r>
            <a:r>
              <a:rPr lang="en-US" sz="1800" b="1" dirty="0">
                <a:latin typeface="Arial "/>
              </a:rPr>
              <a:t> </a:t>
            </a:r>
            <a:r>
              <a:rPr lang="en-US" sz="1800" b="1" dirty="0">
                <a:latin typeface="Arial "/>
                <a:hlinkClick r:id="rId4" tooltip="Go to table of contents for this volume/issue"/>
              </a:rPr>
              <a:t>47</a:t>
            </a:r>
            <a:r>
              <a:rPr lang="en-US" sz="1800" b="1" dirty="0">
                <a:latin typeface="Arial "/>
              </a:rPr>
              <a:t>:3903-3908, 2014</a:t>
            </a:r>
            <a:br>
              <a:rPr lang="en-US" sz="1800" b="1" dirty="0">
                <a:latin typeface="Arial "/>
              </a:rPr>
            </a:br>
            <a:br>
              <a:rPr lang="en-US" sz="1800" b="1" dirty="0">
                <a:latin typeface="Arial "/>
              </a:rPr>
            </a:br>
            <a:r>
              <a:rPr lang="en-US" sz="1800" b="1" dirty="0">
                <a:latin typeface="Arial "/>
              </a:rPr>
              <a:t>https://doi.org/10.1016/j.jbiomech.2014.10.003</a:t>
            </a:r>
          </a:p>
        </p:txBody>
      </p:sp>
      <p:sp>
        <p:nvSpPr>
          <p:cNvPr id="3" name="Rectangle 2"/>
          <p:cNvSpPr/>
          <p:nvPr/>
        </p:nvSpPr>
        <p:spPr>
          <a:xfrm>
            <a:off x="625228" y="2584556"/>
            <a:ext cx="7890122" cy="2585323"/>
          </a:xfrm>
          <a:prstGeom prst="rect">
            <a:avLst/>
          </a:prstGeom>
        </p:spPr>
        <p:txBody>
          <a:bodyPr wrap="square">
            <a:spAutoFit/>
          </a:bodyPr>
          <a:lstStyle/>
          <a:p>
            <a:r>
              <a:rPr lang="en-US" i="1" dirty="0"/>
              <a:t>Methods</a:t>
            </a:r>
            <a:r>
              <a:rPr lang="en-US" dirty="0"/>
              <a:t> to measure membrane potential changes:</a:t>
            </a:r>
          </a:p>
          <a:p>
            <a:endParaRPr lang="en-US" dirty="0"/>
          </a:p>
          <a:p>
            <a:pPr marL="285750" indent="-285750">
              <a:buFont typeface="Arial" panose="020B0604020202020204" pitchFamily="34" charset="0"/>
              <a:buChar char="•"/>
            </a:pPr>
            <a:r>
              <a:rPr lang="en-US" dirty="0"/>
              <a:t>Load cells x 15-30 min with 5 </a:t>
            </a:r>
            <a:r>
              <a:rPr lang="en-US" dirty="0" err="1"/>
              <a:t>μM</a:t>
            </a:r>
            <a:r>
              <a:rPr lang="en-US" dirty="0"/>
              <a:t> DiBAC4(3) at room temperature </a:t>
            </a:r>
          </a:p>
          <a:p>
            <a:pPr marL="742950" lvl="1" indent="-285750">
              <a:buFont typeface="Arial" panose="020B0604020202020204" pitchFamily="34" charset="0"/>
              <a:buChar char="•"/>
            </a:pPr>
            <a:r>
              <a:rPr lang="en-US" dirty="0"/>
              <a:t>To avoid dilution of DiBAC4(3) during the experiments, all plastics except the cell plates should be pre-rinsed with NTS containing 10μM DiBAC4(3) and the fluid medium contains 5μM DiBAC4(3). </a:t>
            </a:r>
          </a:p>
          <a:p>
            <a:pPr marL="285750" indent="-285750">
              <a:buFont typeface="Arial" panose="020B0604020202020204" pitchFamily="34" charset="0"/>
              <a:buChar char="•"/>
            </a:pPr>
            <a:r>
              <a:rPr lang="en-US" dirty="0"/>
              <a:t>Do not remove the dye solution. Measure fluorescence signal at 480 nm excitation and emission using a 520 nm interference filter. </a:t>
            </a:r>
          </a:p>
          <a:p>
            <a:pPr marL="285750" indent="-285750">
              <a:buFont typeface="Arial" panose="020B0604020202020204" pitchFamily="34" charset="0"/>
              <a:buChar char="•"/>
            </a:pPr>
            <a:r>
              <a:rPr lang="en-US" dirty="0"/>
              <a:t>Record images every 1 s.</a:t>
            </a:r>
          </a:p>
        </p:txBody>
      </p:sp>
      <p:pic>
        <p:nvPicPr>
          <p:cNvPr id="4" name="Picture 3">
            <a:extLst>
              <a:ext uri="{FF2B5EF4-FFF2-40B4-BE49-F238E27FC236}">
                <a16:creationId xmlns:a16="http://schemas.microsoft.com/office/drawing/2014/main" id="{C5BCA561-0483-5649-9A9D-2B3BCD5B1C9D}"/>
              </a:ext>
            </a:extLst>
          </p:cNvPr>
          <p:cNvPicPr>
            <a:picLocks noChangeAspect="1"/>
          </p:cNvPicPr>
          <p:nvPr/>
        </p:nvPicPr>
        <p:blipFill rotWithShape="1">
          <a:blip r:embed="rId5"/>
          <a:srcRect t="-1236" b="8128"/>
          <a:stretch/>
        </p:blipFill>
        <p:spPr>
          <a:xfrm>
            <a:off x="158503" y="221821"/>
            <a:ext cx="628650" cy="585325"/>
          </a:xfrm>
          <a:prstGeom prst="rect">
            <a:avLst/>
          </a:prstGeom>
          <a:ln>
            <a:solidFill>
              <a:schemeClr val="bg1"/>
            </a:solidFill>
          </a:ln>
        </p:spPr>
      </p:pic>
      <p:sp>
        <p:nvSpPr>
          <p:cNvPr id="5" name="Title 1"/>
          <p:cNvSpPr txBox="1">
            <a:spLocks/>
          </p:cNvSpPr>
          <p:nvPr/>
        </p:nvSpPr>
        <p:spPr>
          <a:xfrm>
            <a:off x="628650" y="97084"/>
            <a:ext cx="7886700" cy="8117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
              </a:rPr>
              <a:t>Membrane potential fluorescent indicators</a:t>
            </a:r>
          </a:p>
        </p:txBody>
      </p:sp>
      <p:sp>
        <p:nvSpPr>
          <p:cNvPr id="9" name="Rectangle 3"/>
          <p:cNvSpPr>
            <a:spLocks noChangeArrowheads="1"/>
          </p:cNvSpPr>
          <p:nvPr/>
        </p:nvSpPr>
        <p:spPr bwMode="auto">
          <a:xfrm>
            <a:off x="629205" y="5061766"/>
            <a:ext cx="803136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
            </a:endParaRPr>
          </a:p>
          <a:p>
            <a:pPr defTabSz="914400" eaLnBrk="0" fontAlgn="base" hangingPunct="0">
              <a:spcBef>
                <a:spcPct val="0"/>
              </a:spcBef>
              <a:spcAft>
                <a:spcPct val="0"/>
              </a:spcAft>
            </a:pPr>
            <a:r>
              <a:rPr lang="en-US" sz="1600" dirty="0">
                <a:latin typeface="Arial "/>
              </a:rPr>
              <a:t>See also:</a:t>
            </a:r>
          </a:p>
          <a:p>
            <a:pPr marL="0" marR="0" lvl="0" indent="0" algn="l"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solidFill>
                  <a:schemeClr val="tx1"/>
                </a:solidFill>
                <a:effectLst/>
                <a:latin typeface="Arial "/>
              </a:rPr>
              <a:t>Adams D.S. et al. </a:t>
            </a:r>
            <a:r>
              <a:rPr kumimoji="0" lang="en-US" altLang="en-US" sz="1600" b="0" i="1" u="none" strike="noStrike" cap="none" normalizeH="0" baseline="0" dirty="0">
                <a:ln>
                  <a:noFill/>
                </a:ln>
                <a:solidFill>
                  <a:schemeClr val="tx1"/>
                </a:solidFill>
                <a:effectLst/>
                <a:latin typeface="Arial "/>
              </a:rPr>
              <a:t>(2007) H</a:t>
            </a:r>
            <a:r>
              <a:rPr kumimoji="0" lang="en-US" altLang="en-US" sz="1600" b="0" i="1" u="none" strike="noStrike" cap="none" normalizeH="0" baseline="30000" dirty="0">
                <a:ln>
                  <a:noFill/>
                </a:ln>
                <a:solidFill>
                  <a:schemeClr val="tx1"/>
                </a:solidFill>
                <a:effectLst/>
                <a:latin typeface="Arial "/>
              </a:rPr>
              <a:t>+</a:t>
            </a:r>
            <a:r>
              <a:rPr kumimoji="0" lang="en-US" altLang="en-US" sz="1600" b="0" i="1" u="none" strike="noStrike" cap="none" normalizeH="0" baseline="0" dirty="0">
                <a:ln>
                  <a:noFill/>
                </a:ln>
                <a:solidFill>
                  <a:schemeClr val="tx1"/>
                </a:solidFill>
                <a:effectLst/>
                <a:latin typeface="Arial "/>
              </a:rPr>
              <a:t> pump-dependent changes in membrane voltage </a:t>
            </a:r>
          </a:p>
          <a:p>
            <a:pPr marL="0" marR="0" lvl="0" indent="0" algn="l" defTabSz="914400" rtl="0" eaLnBrk="0" fontAlgn="base" latinLnBrk="0" hangingPunct="0">
              <a:lnSpc>
                <a:spcPct val="100000"/>
              </a:lnSpc>
              <a:spcBef>
                <a:spcPct val="0"/>
              </a:spcBef>
              <a:spcAft>
                <a:spcPct val="0"/>
              </a:spcAft>
              <a:buClrTx/>
              <a:buSzTx/>
              <a:tabLst/>
            </a:pPr>
            <a:r>
              <a:rPr kumimoji="0" lang="en-US" altLang="en-US" sz="1600" b="0" i="1" u="none" strike="noStrike" cap="none" normalizeH="0" baseline="0" dirty="0">
                <a:ln>
                  <a:noFill/>
                </a:ln>
                <a:solidFill>
                  <a:schemeClr val="tx1"/>
                </a:solidFill>
                <a:effectLst/>
                <a:latin typeface="Arial "/>
              </a:rPr>
              <a:t>are an early mechanism necessary and sufficient to induce </a:t>
            </a:r>
            <a:r>
              <a:rPr kumimoji="0" lang="en-US" altLang="en-US" sz="1600" b="0" i="1" u="none" strike="noStrike" cap="none" normalizeH="0" baseline="0" dirty="0" err="1">
                <a:ln>
                  <a:noFill/>
                </a:ln>
                <a:solidFill>
                  <a:schemeClr val="tx1"/>
                </a:solidFill>
                <a:effectLst/>
                <a:latin typeface="Arial "/>
              </a:rPr>
              <a:t>Xenopus</a:t>
            </a:r>
            <a:r>
              <a:rPr kumimoji="0" lang="en-US" altLang="en-US" sz="1600" b="0" i="1" u="none" strike="noStrike" cap="none" normalizeH="0" baseline="0" dirty="0">
                <a:ln>
                  <a:noFill/>
                </a:ln>
                <a:solidFill>
                  <a:schemeClr val="tx1"/>
                </a:solidFill>
                <a:effectLst/>
                <a:latin typeface="Arial "/>
              </a:rPr>
              <a:t> tail regeneration. </a:t>
            </a:r>
          </a:p>
          <a:p>
            <a:pPr marL="0" marR="0" lvl="0" indent="0" algn="l" defTabSz="914400" rtl="0" eaLnBrk="0" fontAlgn="base" latinLnBrk="0" hangingPunct="0">
              <a:lnSpc>
                <a:spcPct val="100000"/>
              </a:lnSpc>
              <a:spcBef>
                <a:spcPct val="0"/>
              </a:spcBef>
              <a:spcAft>
                <a:spcPct val="0"/>
              </a:spcAft>
              <a:buClrTx/>
              <a:buSzTx/>
              <a:tabLst/>
            </a:pPr>
            <a:r>
              <a:rPr kumimoji="0" lang="en-US" altLang="en-US" sz="1600" b="0" i="1" u="none" strike="noStrike" cap="none" normalizeH="0" baseline="0" dirty="0">
                <a:ln>
                  <a:noFill/>
                </a:ln>
                <a:solidFill>
                  <a:schemeClr val="tx1"/>
                </a:solidFill>
                <a:effectLst/>
                <a:latin typeface="Arial "/>
              </a:rPr>
              <a:t>Development 134:1323–1335.</a:t>
            </a:r>
            <a:endParaRPr kumimoji="0" lang="en-US" altLang="en-US" sz="1600" b="0" i="0" u="none" strike="noStrike" cap="none" normalizeH="0" baseline="0" dirty="0">
              <a:ln>
                <a:noFill/>
              </a:ln>
              <a:solidFill>
                <a:schemeClr val="tx1"/>
              </a:solidFill>
              <a:effectLst/>
              <a:latin typeface="Arial "/>
            </a:endParaRPr>
          </a:p>
        </p:txBody>
      </p:sp>
    </p:spTree>
    <p:extLst>
      <p:ext uri="{BB962C8B-B14F-4D97-AF65-F5344CB8AC3E}">
        <p14:creationId xmlns:p14="http://schemas.microsoft.com/office/powerpoint/2010/main" val="20954944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3A31B-1D63-4099-A7FF-CF99B3B0D0AC}" type="slidenum">
              <a:rPr lang="en-US" altLang="en-US" smtClean="0"/>
              <a:pPr/>
              <a:t>61</a:t>
            </a:fld>
            <a:endParaRPr lang="en-US" altLang="en-US" dirty="0"/>
          </a:p>
        </p:txBody>
      </p:sp>
      <p:pic>
        <p:nvPicPr>
          <p:cNvPr id="5" name="Picture 4">
            <a:extLst>
              <a:ext uri="{FF2B5EF4-FFF2-40B4-BE49-F238E27FC236}">
                <a16:creationId xmlns:a16="http://schemas.microsoft.com/office/drawing/2014/main" id="{C5BCA561-0483-5649-9A9D-2B3BCD5B1C9D}"/>
              </a:ext>
            </a:extLst>
          </p:cNvPr>
          <p:cNvPicPr>
            <a:picLocks noChangeAspect="1"/>
          </p:cNvPicPr>
          <p:nvPr/>
        </p:nvPicPr>
        <p:blipFill rotWithShape="1">
          <a:blip r:embed="rId2"/>
          <a:srcRect t="-1236" b="8128"/>
          <a:stretch/>
        </p:blipFill>
        <p:spPr>
          <a:xfrm>
            <a:off x="158503" y="221821"/>
            <a:ext cx="628650" cy="585325"/>
          </a:xfrm>
          <a:prstGeom prst="rect">
            <a:avLst/>
          </a:prstGeom>
          <a:ln>
            <a:solidFill>
              <a:schemeClr val="bg1"/>
            </a:solidFill>
          </a:ln>
        </p:spPr>
      </p:pic>
      <p:sp>
        <p:nvSpPr>
          <p:cNvPr id="6" name="Rectangle 5"/>
          <p:cNvSpPr/>
          <p:nvPr/>
        </p:nvSpPr>
        <p:spPr>
          <a:xfrm>
            <a:off x="787153" y="1099796"/>
            <a:ext cx="8436634" cy="3354765"/>
          </a:xfrm>
          <a:prstGeom prst="rect">
            <a:avLst/>
          </a:prstGeom>
        </p:spPr>
        <p:txBody>
          <a:bodyPr wrap="square">
            <a:spAutoFit/>
          </a:bodyPr>
          <a:lstStyle/>
          <a:p>
            <a:pPr lvl="1"/>
            <a:endParaRPr lang="en-US" sz="2400" b="1" dirty="0">
              <a:latin typeface="Arial" panose="020B0604020202020204" pitchFamily="34" charset="0"/>
              <a:cs typeface="Arial" panose="020B0604020202020204" pitchFamily="34" charset="0"/>
            </a:endParaRPr>
          </a:p>
          <a:p>
            <a:pPr lvl="1"/>
            <a:r>
              <a:rPr lang="en-US" sz="2400" b="1" dirty="0">
                <a:latin typeface="Arial" panose="020B0604020202020204" pitchFamily="34" charset="0"/>
                <a:cs typeface="Arial" panose="020B0604020202020204" pitchFamily="34" charset="0"/>
              </a:rPr>
              <a:t>Are there new </a:t>
            </a:r>
            <a:r>
              <a:rPr lang="en-US" sz="2400" b="1" i="1" dirty="0">
                <a:latin typeface="Arial" panose="020B0604020202020204" pitchFamily="34" charset="0"/>
                <a:cs typeface="Arial" panose="020B0604020202020204" pitchFamily="34" charset="0"/>
              </a:rPr>
              <a:t>in vivo </a:t>
            </a:r>
            <a:r>
              <a:rPr lang="en-US" sz="2400" b="1" dirty="0">
                <a:latin typeface="Arial" panose="020B0604020202020204" pitchFamily="34" charset="0"/>
                <a:cs typeface="Arial" panose="020B0604020202020204" pitchFamily="34" charset="0"/>
              </a:rPr>
              <a:t>tools or </a:t>
            </a:r>
            <a:r>
              <a:rPr lang="en-US" sz="2400" b="1" dirty="0" err="1">
                <a:latin typeface="Arial" panose="020B0604020202020204" pitchFamily="34" charset="0"/>
                <a:cs typeface="Arial" panose="020B0604020202020204" pitchFamily="34" charset="0"/>
              </a:rPr>
              <a:t>iPS</a:t>
            </a:r>
            <a:r>
              <a:rPr lang="en-US" sz="2400" b="1" dirty="0">
                <a:latin typeface="Arial" panose="020B0604020202020204" pitchFamily="34" charset="0"/>
                <a:cs typeface="Arial" panose="020B0604020202020204" pitchFamily="34" charset="0"/>
              </a:rPr>
              <a:t> cell line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reporters which need to be generated?</a:t>
            </a:r>
          </a:p>
          <a:p>
            <a:pPr marL="800100" lvl="1"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genetically encoded fluorescent sensors</a:t>
            </a:r>
          </a:p>
          <a:p>
            <a:pPr marL="1257300" lvl="2"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Ca</a:t>
            </a:r>
            <a:r>
              <a:rPr lang="en-US" sz="2000" b="1" baseline="30000" dirty="0">
                <a:latin typeface="Arial" panose="020B0604020202020204" pitchFamily="34" charset="0"/>
                <a:cs typeface="Arial" panose="020B0604020202020204" pitchFamily="34" charset="0"/>
              </a:rPr>
              <a:t>2+ </a:t>
            </a:r>
            <a:r>
              <a:rPr lang="en-US" sz="2000" b="1" dirty="0">
                <a:latin typeface="Arial" panose="020B0604020202020204" pitchFamily="34" charset="0"/>
                <a:cs typeface="Arial" panose="020B0604020202020204" pitchFamily="34" charset="0"/>
              </a:rPr>
              <a:t>(GCAMPF6)</a:t>
            </a:r>
          </a:p>
          <a:p>
            <a:pPr marL="1257300" lvl="2"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pH</a:t>
            </a:r>
          </a:p>
          <a:p>
            <a:pPr marL="1257300" lvl="2"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Membrane potential</a:t>
            </a:r>
          </a:p>
          <a:p>
            <a:pPr marL="1257300" lvl="2"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Cl</a:t>
            </a:r>
            <a:r>
              <a:rPr lang="en-US" sz="2000" b="1" baseline="30000" dirty="0">
                <a:latin typeface="Arial" panose="020B0604020202020204" pitchFamily="34" charset="0"/>
                <a:cs typeface="Arial" panose="020B0604020202020204" pitchFamily="34" charset="0"/>
              </a:rPr>
              <a:t>-</a:t>
            </a:r>
          </a:p>
          <a:p>
            <a:pPr marL="800100" lvl="1"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fluorescent nanoparticles for measurement of ion concentrations</a:t>
            </a:r>
          </a:p>
        </p:txBody>
      </p:sp>
      <p:sp>
        <p:nvSpPr>
          <p:cNvPr id="2" name="Rectangle 1"/>
          <p:cNvSpPr/>
          <p:nvPr/>
        </p:nvSpPr>
        <p:spPr>
          <a:xfrm>
            <a:off x="1003300" y="4846935"/>
            <a:ext cx="7124700" cy="923330"/>
          </a:xfrm>
          <a:prstGeom prst="rect">
            <a:avLst/>
          </a:prstGeom>
        </p:spPr>
        <p:txBody>
          <a:bodyPr wrap="square">
            <a:spAutoFit/>
          </a:bodyPr>
          <a:lstStyle/>
          <a:p>
            <a:r>
              <a:rPr lang="en-US" b="1" dirty="0">
                <a:solidFill>
                  <a:srgbClr val="333333"/>
                </a:solidFill>
                <a:latin typeface="Helvetica Neue"/>
                <a:ea typeface="Calibri" panose="020F0502020204030204" pitchFamily="34" charset="0"/>
                <a:cs typeface="Calibri" panose="020F0502020204030204" pitchFamily="34" charset="0"/>
              </a:rPr>
              <a:t>Additional references:</a:t>
            </a:r>
          </a:p>
          <a:p>
            <a:r>
              <a:rPr lang="en-US" dirty="0">
                <a:solidFill>
                  <a:srgbClr val="333333"/>
                </a:solidFill>
                <a:latin typeface="Helvetica Neue"/>
                <a:ea typeface="Calibri" panose="020F0502020204030204" pitchFamily="34" charset="0"/>
                <a:cs typeface="Calibri" panose="020F0502020204030204" pitchFamily="34" charset="0"/>
              </a:rPr>
              <a:t>Ryuji Morizane et al: </a:t>
            </a:r>
            <a:r>
              <a:rPr lang="en-US" u="sng" dirty="0">
                <a:solidFill>
                  <a:srgbClr val="337AB7"/>
                </a:solidFill>
                <a:latin typeface="Helvetica Neue"/>
                <a:ea typeface="Calibri" panose="020F0502020204030204" pitchFamily="34" charset="0"/>
                <a:cs typeface="Calibri" panose="020F0502020204030204" pitchFamily="34" charset="0"/>
                <a:hlinkClick r:id="rId3"/>
              </a:rPr>
              <a:t>Bioengineered kidney models: methods and functional assessments</a:t>
            </a:r>
            <a:endParaRPr lang="en-US" dirty="0"/>
          </a:p>
        </p:txBody>
      </p:sp>
    </p:spTree>
    <p:extLst>
      <p:ext uri="{BB962C8B-B14F-4D97-AF65-F5344CB8AC3E}">
        <p14:creationId xmlns:p14="http://schemas.microsoft.com/office/powerpoint/2010/main" val="3697314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9699"/>
            <a:ext cx="8229600" cy="625171"/>
          </a:xfrm>
        </p:spPr>
        <p:txBody>
          <a:bodyPr>
            <a:normAutofit fontScale="90000"/>
          </a:bodyPr>
          <a:lstStyle/>
          <a:p>
            <a:pPr algn="ctr"/>
            <a:r>
              <a:rPr lang="en-US" dirty="0">
                <a:solidFill>
                  <a:schemeClr val="tx1"/>
                </a:solidFill>
                <a:latin typeface="Arial" panose="020B0604020202020204" pitchFamily="34" charset="0"/>
                <a:cs typeface="Arial" panose="020B0604020202020204" pitchFamily="34" charset="0"/>
              </a:rPr>
              <a:t>Transdermal measurement of glomerular filtration rate in mice</a:t>
            </a:r>
            <a:br>
              <a:rPr lang="en-US" dirty="0">
                <a:solidFill>
                  <a:schemeClr val="tx1"/>
                </a:solidFill>
                <a:latin typeface="Arial" panose="020B0604020202020204" pitchFamily="34" charset="0"/>
                <a:cs typeface="Arial" panose="020B0604020202020204" pitchFamily="34" charset="0"/>
              </a:rPr>
            </a:b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F8FBD0B-D5BA-AC4A-B182-CCF391B5588A}" type="slidenum">
              <a:rPr lang="en-US" smtClean="0"/>
              <a:pPr/>
              <a:t>7</a:t>
            </a:fld>
            <a:endParaRPr lang="en-US"/>
          </a:p>
        </p:txBody>
      </p:sp>
      <p:sp>
        <p:nvSpPr>
          <p:cNvPr id="5" name="Text Placeholder 4"/>
          <p:cNvSpPr>
            <a:spLocks noGrp="1"/>
          </p:cNvSpPr>
          <p:nvPr>
            <p:ph type="body" idx="1"/>
          </p:nvPr>
        </p:nvSpPr>
        <p:spPr>
          <a:xfrm>
            <a:off x="550591" y="1159380"/>
            <a:ext cx="8229600" cy="887700"/>
          </a:xfrm>
        </p:spPr>
        <p:txBody>
          <a:bodyPr>
            <a:noAutofit/>
          </a:bodyPr>
          <a:lstStyle/>
          <a:p>
            <a:pPr>
              <a:lnSpc>
                <a:spcPct val="100000"/>
              </a:lnSpc>
              <a:spcBef>
                <a:spcPts val="0"/>
              </a:spcBef>
            </a:pPr>
            <a:r>
              <a:rPr lang="en-US" sz="1800" dirty="0" err="1">
                <a:solidFill>
                  <a:schemeClr val="tx1"/>
                </a:solidFill>
                <a:latin typeface="Arial" panose="020B0604020202020204" pitchFamily="34" charset="0"/>
                <a:cs typeface="Arial" panose="020B0604020202020204" pitchFamily="34" charset="0"/>
                <a:hlinkClick r:id="rId3"/>
              </a:rPr>
              <a:t>Scarfe</a:t>
            </a:r>
            <a:r>
              <a:rPr lang="en-US" sz="1800" dirty="0">
                <a:solidFill>
                  <a:schemeClr val="tx1"/>
                </a:solidFill>
                <a:latin typeface="Arial" panose="020B0604020202020204" pitchFamily="34" charset="0"/>
                <a:cs typeface="Arial" panose="020B0604020202020204" pitchFamily="34" charset="0"/>
              </a:rPr>
              <a:t> L., </a:t>
            </a:r>
            <a:r>
              <a:rPr lang="en-US" sz="1800" dirty="0" err="1">
                <a:solidFill>
                  <a:schemeClr val="tx1"/>
                </a:solidFill>
                <a:latin typeface="Arial" panose="020B0604020202020204" pitchFamily="34" charset="0"/>
                <a:cs typeface="Arial" panose="020B0604020202020204" pitchFamily="34" charset="0"/>
                <a:hlinkClick r:id="rId4"/>
              </a:rPr>
              <a:t>Schock</a:t>
            </a:r>
            <a:r>
              <a:rPr lang="en-US" sz="1800" dirty="0">
                <a:solidFill>
                  <a:schemeClr val="tx1"/>
                </a:solidFill>
                <a:latin typeface="Arial" panose="020B0604020202020204" pitchFamily="34" charset="0"/>
                <a:cs typeface="Arial" panose="020B0604020202020204" pitchFamily="34" charset="0"/>
                <a:hlinkClick r:id="rId4"/>
              </a:rPr>
              <a:t>-Kusch</a:t>
            </a:r>
            <a:r>
              <a:rPr lang="en-US" sz="1800" dirty="0">
                <a:solidFill>
                  <a:schemeClr val="tx1"/>
                </a:solidFill>
                <a:latin typeface="Arial" panose="020B0604020202020204" pitchFamily="34" charset="0"/>
                <a:cs typeface="Arial" panose="020B0604020202020204" pitchFamily="34" charset="0"/>
              </a:rPr>
              <a:t> D, </a:t>
            </a:r>
            <a:r>
              <a:rPr lang="en-US" sz="1800" dirty="0" err="1">
                <a:solidFill>
                  <a:schemeClr val="tx1"/>
                </a:solidFill>
                <a:latin typeface="Arial" panose="020B0604020202020204" pitchFamily="34" charset="0"/>
                <a:cs typeface="Arial" panose="020B0604020202020204" pitchFamily="34" charset="0"/>
                <a:hlinkClick r:id="rId5"/>
              </a:rPr>
              <a:t>Ressel</a:t>
            </a:r>
            <a:r>
              <a:rPr lang="en-US" sz="1800" dirty="0">
                <a:solidFill>
                  <a:schemeClr val="tx1"/>
                </a:solidFill>
                <a:latin typeface="Arial" panose="020B0604020202020204" pitchFamily="34" charset="0"/>
                <a:cs typeface="Arial" panose="020B0604020202020204" pitchFamily="34" charset="0"/>
              </a:rPr>
              <a:t> L., </a:t>
            </a:r>
            <a:r>
              <a:rPr lang="en-US" sz="1800" dirty="0" err="1">
                <a:solidFill>
                  <a:schemeClr val="tx1"/>
                </a:solidFill>
                <a:latin typeface="Arial" panose="020B0604020202020204" pitchFamily="34" charset="0"/>
                <a:cs typeface="Arial" panose="020B0604020202020204" pitchFamily="34" charset="0"/>
                <a:hlinkClick r:id="rId6"/>
              </a:rPr>
              <a:t>Friedemann</a:t>
            </a:r>
            <a:r>
              <a:rPr lang="en-US" sz="1800" dirty="0">
                <a:solidFill>
                  <a:schemeClr val="tx1"/>
                </a:solidFill>
                <a:latin typeface="Arial" panose="020B0604020202020204" pitchFamily="34" charset="0"/>
                <a:cs typeface="Arial" panose="020B0604020202020204" pitchFamily="34" charset="0"/>
              </a:rPr>
              <a:t> J., </a:t>
            </a:r>
            <a:r>
              <a:rPr lang="en-US" sz="1800" dirty="0" err="1">
                <a:solidFill>
                  <a:schemeClr val="tx1"/>
                </a:solidFill>
                <a:latin typeface="Arial" panose="020B0604020202020204" pitchFamily="34" charset="0"/>
                <a:cs typeface="Arial" panose="020B0604020202020204" pitchFamily="34" charset="0"/>
                <a:hlinkClick r:id="rId7"/>
              </a:rPr>
              <a:t>Shulhevich</a:t>
            </a:r>
            <a:r>
              <a:rPr lang="en-US" sz="1800" dirty="0">
                <a:solidFill>
                  <a:schemeClr val="tx1"/>
                </a:solidFill>
                <a:latin typeface="Arial" panose="020B0604020202020204" pitchFamily="34" charset="0"/>
                <a:cs typeface="Arial" panose="020B0604020202020204" pitchFamily="34" charset="0"/>
              </a:rPr>
              <a:t> Y., </a:t>
            </a:r>
            <a:r>
              <a:rPr lang="en-US" sz="1800" dirty="0">
                <a:solidFill>
                  <a:schemeClr val="tx1"/>
                </a:solidFill>
                <a:latin typeface="Arial" panose="020B0604020202020204" pitchFamily="34" charset="0"/>
                <a:cs typeface="Arial" panose="020B0604020202020204" pitchFamily="34" charset="0"/>
                <a:hlinkClick r:id="rId8"/>
              </a:rPr>
              <a:t>Murray</a:t>
            </a:r>
            <a:r>
              <a:rPr lang="en-US" sz="1800" dirty="0">
                <a:solidFill>
                  <a:schemeClr val="tx1"/>
                </a:solidFill>
                <a:latin typeface="Arial" panose="020B0604020202020204" pitchFamily="34" charset="0"/>
                <a:cs typeface="Arial" panose="020B0604020202020204" pitchFamily="34" charset="0"/>
              </a:rPr>
              <a:t> P., </a:t>
            </a:r>
            <a:r>
              <a:rPr lang="en-US" sz="1800" dirty="0">
                <a:solidFill>
                  <a:schemeClr val="tx1"/>
                </a:solidFill>
                <a:latin typeface="Arial" panose="020B0604020202020204" pitchFamily="34" charset="0"/>
                <a:cs typeface="Arial" panose="020B0604020202020204" pitchFamily="34" charset="0"/>
                <a:hlinkClick r:id="rId9"/>
              </a:rPr>
              <a:t>Wil</a:t>
            </a:r>
            <a:r>
              <a:rPr lang="en-US" sz="1800" dirty="0">
                <a:solidFill>
                  <a:schemeClr val="tx1"/>
                </a:solidFill>
                <a:latin typeface="Arial" panose="020B0604020202020204" pitchFamily="34" charset="0"/>
                <a:cs typeface="Arial" panose="020B0604020202020204" pitchFamily="34" charset="0"/>
              </a:rPr>
              <a:t> B., </a:t>
            </a:r>
            <a:r>
              <a:rPr lang="en-US" sz="1800" dirty="0">
                <a:solidFill>
                  <a:schemeClr val="tx1"/>
                </a:solidFill>
                <a:latin typeface="Arial" panose="020B0604020202020204" pitchFamily="34" charset="0"/>
                <a:cs typeface="Arial" panose="020B0604020202020204" pitchFamily="34" charset="0"/>
                <a:hlinkClick r:id="rId10"/>
              </a:rPr>
              <a:t>de Caestecker</a:t>
            </a:r>
            <a:r>
              <a:rPr lang="en-US" sz="1800" dirty="0">
                <a:solidFill>
                  <a:schemeClr val="tx1"/>
                </a:solidFill>
                <a:latin typeface="Arial" panose="020B0604020202020204" pitchFamily="34" charset="0"/>
                <a:cs typeface="Arial" panose="020B0604020202020204" pitchFamily="34" charset="0"/>
              </a:rPr>
              <a:t> M. https://www.jove.com/t/58520/transdermal-measurement-of-glomerular-filtration-rate-in-mice</a:t>
            </a:r>
          </a:p>
          <a:p>
            <a:pPr>
              <a:lnSpc>
                <a:spcPct val="100000"/>
              </a:lnSpc>
              <a:spcBef>
                <a:spcPts val="0"/>
              </a:spcBef>
            </a:pPr>
            <a:endParaRPr lang="en-US" sz="1800" dirty="0">
              <a:solidFill>
                <a:schemeClr val="tx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18F3CB9-5974-7945-966B-9247FD711978}"/>
              </a:ext>
            </a:extLst>
          </p:cNvPr>
          <p:cNvSpPr txBox="1">
            <a:spLocks/>
          </p:cNvSpPr>
          <p:nvPr/>
        </p:nvSpPr>
        <p:spPr>
          <a:xfrm>
            <a:off x="628650" y="179711"/>
            <a:ext cx="7886700" cy="518790"/>
          </a:xfrm>
          <a:prstGeom prst="rect">
            <a:avLst/>
          </a:prstGeom>
        </p:spPr>
        <p:txBody>
          <a:bodyPr>
            <a:no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algn="ctr"/>
            <a:r>
              <a:rPr lang="en-US" sz="2400" dirty="0">
                <a:solidFill>
                  <a:schemeClr val="tx1"/>
                </a:solidFill>
                <a:latin typeface="Arial" panose="020B0604020202020204" pitchFamily="34" charset="0"/>
                <a:cs typeface="Arial" panose="020B0604020202020204" pitchFamily="34" charset="0"/>
              </a:rPr>
              <a:t>Assays for GFR</a:t>
            </a:r>
            <a:endParaRPr lang="en-US" sz="2400" baseline="30000" dirty="0">
              <a:solidFill>
                <a:schemeClr val="tx1"/>
              </a:solidFill>
              <a:latin typeface="Arial" panose="020B0604020202020204" pitchFamily="34" charset="0"/>
              <a:cs typeface="Arial" panose="020B0604020202020204" pitchFamily="34" charset="0"/>
            </a:endParaRPr>
          </a:p>
        </p:txBody>
      </p:sp>
      <p:sp>
        <p:nvSpPr>
          <p:cNvPr id="7" name="Rectangle 6"/>
          <p:cNvSpPr/>
          <p:nvPr/>
        </p:nvSpPr>
        <p:spPr>
          <a:xfrm>
            <a:off x="628650" y="2476880"/>
            <a:ext cx="7734765" cy="3970318"/>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Abstract</a:t>
            </a:r>
          </a:p>
          <a:p>
            <a:r>
              <a:rPr lang="en-US" dirty="0">
                <a:latin typeface="Arial" panose="020B0604020202020204" pitchFamily="34" charset="0"/>
                <a:cs typeface="Arial" panose="020B0604020202020204" pitchFamily="34" charset="0"/>
              </a:rPr>
              <a:t>Transdermal analysis of glomerular filtration rate (GFR) is an established technique that is used to assess renal function in mouse and rat models of acute kidney injury and chronic kidney disease. The measurement system consists of a miniaturized fluorescence detector that is directly attached to the skin on the back of conscious, freely moving animals, and measures the excretion kinetics of the exogenous GFR tracer, fluorescein-</a:t>
            </a:r>
            <a:r>
              <a:rPr lang="en-US" dirty="0" err="1">
                <a:latin typeface="Arial" panose="020B0604020202020204" pitchFamily="34" charset="0"/>
                <a:cs typeface="Arial" panose="020B0604020202020204" pitchFamily="34" charset="0"/>
              </a:rPr>
              <a:t>isothiocyanate</a:t>
            </a:r>
            <a:r>
              <a:rPr lang="en-US" dirty="0">
                <a:latin typeface="Arial" panose="020B0604020202020204" pitchFamily="34" charset="0"/>
                <a:cs typeface="Arial" panose="020B0604020202020204" pitchFamily="34" charset="0"/>
              </a:rPr>
              <a:t> (FITC) conjugated </a:t>
            </a:r>
            <a:r>
              <a:rPr lang="en-US" dirty="0" err="1">
                <a:latin typeface="Arial" panose="020B0604020202020204" pitchFamily="34" charset="0"/>
                <a:cs typeface="Arial" panose="020B0604020202020204" pitchFamily="34" charset="0"/>
              </a:rPr>
              <a:t>sinistrin</a:t>
            </a:r>
            <a:r>
              <a:rPr lang="en-US" dirty="0">
                <a:latin typeface="Arial" panose="020B0604020202020204" pitchFamily="34" charset="0"/>
                <a:cs typeface="Arial" panose="020B0604020202020204" pitchFamily="34" charset="0"/>
              </a:rPr>
              <a:t> (an inulin analog). This system has been described in detail in rats. However, because of their smaller size, measurement of transcutaneous GFR in mice presents additional technical challenges. In this paper we therefore provide the first detailed practical guide to the use of transdermal GFR monitors in mice based on the combined experience of three different investigators who have been performing this assay in mice over a number of years.</a:t>
            </a:r>
          </a:p>
        </p:txBody>
      </p:sp>
      <p:pic>
        <p:nvPicPr>
          <p:cNvPr id="8" name="Picture 7">
            <a:extLst>
              <a:ext uri="{FF2B5EF4-FFF2-40B4-BE49-F238E27FC236}">
                <a16:creationId xmlns:a16="http://schemas.microsoft.com/office/drawing/2014/main" id="{C5BCA561-0483-5649-9A9D-2B3BCD5B1C9D}"/>
              </a:ext>
            </a:extLst>
          </p:cNvPr>
          <p:cNvPicPr>
            <a:picLocks noChangeAspect="1"/>
          </p:cNvPicPr>
          <p:nvPr/>
        </p:nvPicPr>
        <p:blipFill rotWithShape="1">
          <a:blip r:embed="rId11"/>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3042472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53200" y="5838557"/>
            <a:ext cx="2133600" cy="365125"/>
          </a:xfrm>
        </p:spPr>
        <p:txBody>
          <a:bodyPr/>
          <a:lstStyle/>
          <a:p>
            <a:fld id="{D9F3A31B-1D63-4099-A7FF-CF99B3B0D0AC}" type="slidenum">
              <a:rPr lang="en-US" altLang="en-US" smtClean="0"/>
              <a:pPr/>
              <a:t>8</a:t>
            </a:fld>
            <a:endParaRPr lang="en-US" altLang="en-US"/>
          </a:p>
        </p:txBody>
      </p:sp>
      <p:sp>
        <p:nvSpPr>
          <p:cNvPr id="6" name="TextBox 5">
            <a:extLst>
              <a:ext uri="{FF2B5EF4-FFF2-40B4-BE49-F238E27FC236}">
                <a16:creationId xmlns:a16="http://schemas.microsoft.com/office/drawing/2014/main" id="{F154A39C-E0CC-B644-96EF-6A9B8B2EDEA6}"/>
              </a:ext>
            </a:extLst>
          </p:cNvPr>
          <p:cNvSpPr txBox="1"/>
          <p:nvPr/>
        </p:nvSpPr>
        <p:spPr>
          <a:xfrm>
            <a:off x="353820" y="804400"/>
            <a:ext cx="8332980" cy="646331"/>
          </a:xfrm>
          <a:prstGeom prst="rect">
            <a:avLst/>
          </a:prstGeom>
          <a:noFill/>
        </p:spPr>
        <p:txBody>
          <a:bodyPr wrap="square" rtlCol="0">
            <a:spAutoFit/>
          </a:bodyPr>
          <a:lstStyle/>
          <a:p>
            <a:pPr algn="ctr"/>
            <a:r>
              <a:rPr lang="en-US" b="1" dirty="0">
                <a:latin typeface="Arial "/>
              </a:rPr>
              <a:t>Transcutaneous measurement of GFR using FITC-</a:t>
            </a:r>
            <a:r>
              <a:rPr lang="en-US" b="1" dirty="0" err="1">
                <a:latin typeface="Arial "/>
              </a:rPr>
              <a:t>sinistrin</a:t>
            </a:r>
            <a:r>
              <a:rPr lang="en-US" b="1" dirty="0">
                <a:latin typeface="Arial "/>
              </a:rPr>
              <a:t> in rats </a:t>
            </a:r>
          </a:p>
          <a:p>
            <a:pPr algn="ctr"/>
            <a:r>
              <a:rPr lang="en-US" b="1" dirty="0">
                <a:latin typeface="Arial "/>
              </a:rPr>
              <a:t>(</a:t>
            </a:r>
            <a:r>
              <a:rPr lang="en-US" b="1" dirty="0" err="1">
                <a:latin typeface="Arial "/>
              </a:rPr>
              <a:t>Schock</a:t>
            </a:r>
            <a:r>
              <a:rPr lang="en-US" b="1" dirty="0">
                <a:latin typeface="Arial "/>
              </a:rPr>
              <a:t>-Kusch </a:t>
            </a:r>
            <a:r>
              <a:rPr lang="en-US" b="1" i="1" dirty="0">
                <a:latin typeface="Arial "/>
              </a:rPr>
              <a:t>et al</a:t>
            </a:r>
            <a:r>
              <a:rPr lang="en-US" b="1" dirty="0">
                <a:latin typeface="Arial "/>
              </a:rPr>
              <a:t>., </a:t>
            </a:r>
            <a:r>
              <a:rPr lang="en-US" b="1" i="1" dirty="0">
                <a:latin typeface="Arial "/>
              </a:rPr>
              <a:t>Nephrol Dial Transplant </a:t>
            </a:r>
            <a:r>
              <a:rPr lang="en-US" b="1" dirty="0">
                <a:latin typeface="Arial "/>
              </a:rPr>
              <a:t>24: 2997–3001, 2009)</a:t>
            </a:r>
          </a:p>
        </p:txBody>
      </p:sp>
      <p:grpSp>
        <p:nvGrpSpPr>
          <p:cNvPr id="19" name="Group 18">
            <a:extLst>
              <a:ext uri="{FF2B5EF4-FFF2-40B4-BE49-F238E27FC236}">
                <a16:creationId xmlns:a16="http://schemas.microsoft.com/office/drawing/2014/main" id="{8D74F345-DCA6-0645-AF6B-AF74CC00DF13}"/>
              </a:ext>
            </a:extLst>
          </p:cNvPr>
          <p:cNvGrpSpPr/>
          <p:nvPr/>
        </p:nvGrpSpPr>
        <p:grpSpPr>
          <a:xfrm>
            <a:off x="11685" y="1983651"/>
            <a:ext cx="2654551" cy="3768745"/>
            <a:chOff x="-76451" y="2967077"/>
            <a:chExt cx="2654551" cy="3768745"/>
          </a:xfrm>
        </p:grpSpPr>
        <p:pic>
          <p:nvPicPr>
            <p:cNvPr id="9" name="Picture 8" descr="Shape&#10;&#10;Description automatically generated with low confidence">
              <a:extLst>
                <a:ext uri="{FF2B5EF4-FFF2-40B4-BE49-F238E27FC236}">
                  <a16:creationId xmlns:a16="http://schemas.microsoft.com/office/drawing/2014/main" id="{70C46ACE-1099-AC44-B8D8-3360D33089FC}"/>
                </a:ext>
              </a:extLst>
            </p:cNvPr>
            <p:cNvPicPr>
              <a:picLocks noChangeAspect="1"/>
            </p:cNvPicPr>
            <p:nvPr/>
          </p:nvPicPr>
          <p:blipFill>
            <a:blip r:embed="rId3"/>
            <a:stretch>
              <a:fillRect/>
            </a:stretch>
          </p:blipFill>
          <p:spPr>
            <a:xfrm>
              <a:off x="431791" y="2967077"/>
              <a:ext cx="1397000" cy="2832100"/>
            </a:xfrm>
            <a:prstGeom prst="rect">
              <a:avLst/>
            </a:prstGeom>
          </p:spPr>
        </p:pic>
        <p:sp>
          <p:nvSpPr>
            <p:cNvPr id="10" name="TextBox 9">
              <a:extLst>
                <a:ext uri="{FF2B5EF4-FFF2-40B4-BE49-F238E27FC236}">
                  <a16:creationId xmlns:a16="http://schemas.microsoft.com/office/drawing/2014/main" id="{0D007A30-3CE4-C145-BE93-A5975B2CA9DC}"/>
                </a:ext>
              </a:extLst>
            </p:cNvPr>
            <p:cNvSpPr txBox="1"/>
            <p:nvPr/>
          </p:nvSpPr>
          <p:spPr>
            <a:xfrm>
              <a:off x="-76451" y="5812492"/>
              <a:ext cx="2654551" cy="923330"/>
            </a:xfrm>
            <a:prstGeom prst="rect">
              <a:avLst/>
            </a:prstGeom>
            <a:noFill/>
          </p:spPr>
          <p:txBody>
            <a:bodyPr wrap="square" rtlCol="0">
              <a:spAutoFit/>
            </a:bodyPr>
            <a:lstStyle/>
            <a:p>
              <a:pPr algn="ctr"/>
              <a:r>
                <a:rPr lang="en-US" dirty="0" err="1">
                  <a:latin typeface="Arial "/>
                </a:rPr>
                <a:t>sinistrin</a:t>
              </a:r>
              <a:endParaRPr lang="en-US" dirty="0">
                <a:latin typeface="Arial "/>
              </a:endParaRPr>
            </a:p>
            <a:p>
              <a:pPr algn="ctr"/>
              <a:r>
                <a:rPr lang="en-US" dirty="0">
                  <a:latin typeface="Arial "/>
                </a:rPr>
                <a:t>(aka, </a:t>
              </a:r>
              <a:r>
                <a:rPr lang="en-US" dirty="0" err="1">
                  <a:latin typeface="Arial "/>
                </a:rPr>
                <a:t>polyfructosan</a:t>
              </a:r>
              <a:r>
                <a:rPr lang="en-US" dirty="0">
                  <a:latin typeface="Arial "/>
                </a:rPr>
                <a:t> and </a:t>
              </a:r>
              <a:r>
                <a:rPr lang="en-US" dirty="0" err="1">
                  <a:latin typeface="Arial "/>
                </a:rPr>
                <a:t>Inutest</a:t>
              </a:r>
              <a:r>
                <a:rPr lang="en-US" dirty="0">
                  <a:latin typeface="Arial "/>
                </a:rPr>
                <a:t>)</a:t>
              </a:r>
            </a:p>
          </p:txBody>
        </p:sp>
      </p:grpSp>
      <p:grpSp>
        <p:nvGrpSpPr>
          <p:cNvPr id="18" name="Group 17">
            <a:extLst>
              <a:ext uri="{FF2B5EF4-FFF2-40B4-BE49-F238E27FC236}">
                <a16:creationId xmlns:a16="http://schemas.microsoft.com/office/drawing/2014/main" id="{EFFDF333-8DDA-FB4A-B6CB-0EA71E12FC77}"/>
              </a:ext>
            </a:extLst>
          </p:cNvPr>
          <p:cNvGrpSpPr/>
          <p:nvPr/>
        </p:nvGrpSpPr>
        <p:grpSpPr>
          <a:xfrm>
            <a:off x="2083034" y="2126394"/>
            <a:ext cx="6289110" cy="2128545"/>
            <a:chOff x="2188234" y="2626812"/>
            <a:chExt cx="6289110" cy="2128545"/>
          </a:xfrm>
        </p:grpSpPr>
        <p:pic>
          <p:nvPicPr>
            <p:cNvPr id="12" name="Picture 11" descr="A picture containing text&#10;&#10;Description automatically generated">
              <a:extLst>
                <a:ext uri="{FF2B5EF4-FFF2-40B4-BE49-F238E27FC236}">
                  <a16:creationId xmlns:a16="http://schemas.microsoft.com/office/drawing/2014/main" id="{3037C919-6C5E-854A-8D8A-FB8BDA68BD0D}"/>
                </a:ext>
              </a:extLst>
            </p:cNvPr>
            <p:cNvPicPr>
              <a:picLocks noChangeAspect="1"/>
            </p:cNvPicPr>
            <p:nvPr/>
          </p:nvPicPr>
          <p:blipFill>
            <a:blip r:embed="rId4"/>
            <a:stretch>
              <a:fillRect/>
            </a:stretch>
          </p:blipFill>
          <p:spPr>
            <a:xfrm>
              <a:off x="2188234" y="2843669"/>
              <a:ext cx="3971266" cy="1700625"/>
            </a:xfrm>
            <a:prstGeom prst="rect">
              <a:avLst/>
            </a:prstGeom>
          </p:spPr>
        </p:pic>
        <p:pic>
          <p:nvPicPr>
            <p:cNvPr id="14" name="Picture 13" descr="Chart, line chart&#10;&#10;Description automatically generated">
              <a:extLst>
                <a:ext uri="{FF2B5EF4-FFF2-40B4-BE49-F238E27FC236}">
                  <a16:creationId xmlns:a16="http://schemas.microsoft.com/office/drawing/2014/main" id="{24AC6B5E-4E87-6947-BFAF-49ABACFBBE3B}"/>
                </a:ext>
              </a:extLst>
            </p:cNvPr>
            <p:cNvPicPr>
              <a:picLocks noChangeAspect="1"/>
            </p:cNvPicPr>
            <p:nvPr/>
          </p:nvPicPr>
          <p:blipFill>
            <a:blip r:embed="rId5"/>
            <a:stretch>
              <a:fillRect/>
            </a:stretch>
          </p:blipFill>
          <p:spPr>
            <a:xfrm>
              <a:off x="6343743" y="2626812"/>
              <a:ext cx="2133601" cy="2128545"/>
            </a:xfrm>
            <a:prstGeom prst="rect">
              <a:avLst/>
            </a:prstGeom>
          </p:spPr>
        </p:pic>
      </p:grpSp>
      <p:pic>
        <p:nvPicPr>
          <p:cNvPr id="16" name="Picture 15" descr="Table&#10;&#10;Description automatically generated">
            <a:extLst>
              <a:ext uri="{FF2B5EF4-FFF2-40B4-BE49-F238E27FC236}">
                <a16:creationId xmlns:a16="http://schemas.microsoft.com/office/drawing/2014/main" id="{80A5F637-B539-9B43-8822-60B879315524}"/>
              </a:ext>
            </a:extLst>
          </p:cNvPr>
          <p:cNvPicPr>
            <a:picLocks noChangeAspect="1"/>
          </p:cNvPicPr>
          <p:nvPr/>
        </p:nvPicPr>
        <p:blipFill>
          <a:blip r:embed="rId6"/>
          <a:stretch>
            <a:fillRect/>
          </a:stretch>
        </p:blipFill>
        <p:spPr>
          <a:xfrm>
            <a:off x="2730500" y="4360838"/>
            <a:ext cx="4889500" cy="1418981"/>
          </a:xfrm>
          <a:prstGeom prst="rect">
            <a:avLst/>
          </a:prstGeom>
        </p:spPr>
      </p:pic>
      <p:sp>
        <p:nvSpPr>
          <p:cNvPr id="17" name="Title 1">
            <a:extLst>
              <a:ext uri="{FF2B5EF4-FFF2-40B4-BE49-F238E27FC236}">
                <a16:creationId xmlns:a16="http://schemas.microsoft.com/office/drawing/2014/main" id="{C18F3CB9-5974-7945-966B-9247FD711978}"/>
              </a:ext>
            </a:extLst>
          </p:cNvPr>
          <p:cNvSpPr txBox="1">
            <a:spLocks/>
          </p:cNvSpPr>
          <p:nvPr/>
        </p:nvSpPr>
        <p:spPr>
          <a:xfrm>
            <a:off x="628650" y="179711"/>
            <a:ext cx="7886700" cy="518790"/>
          </a:xfrm>
          <a:prstGeom prst="rect">
            <a:avLst/>
          </a:prstGeom>
        </p:spPr>
        <p:txBody>
          <a:bodyPr>
            <a:no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algn="ctr"/>
            <a:r>
              <a:rPr lang="en-US" sz="2400" dirty="0">
                <a:solidFill>
                  <a:schemeClr val="tx1"/>
                </a:solidFill>
                <a:latin typeface="Arial" panose="020B0604020202020204" pitchFamily="34" charset="0"/>
                <a:cs typeface="Arial" panose="020B0604020202020204" pitchFamily="34" charset="0"/>
              </a:rPr>
              <a:t>Assays for GFR</a:t>
            </a:r>
            <a:endParaRPr lang="en-US" sz="2400" baseline="30000"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C5BCA561-0483-5649-9A9D-2B3BCD5B1C9D}"/>
              </a:ext>
            </a:extLst>
          </p:cNvPr>
          <p:cNvPicPr>
            <a:picLocks noChangeAspect="1"/>
          </p:cNvPicPr>
          <p:nvPr/>
        </p:nvPicPr>
        <p:blipFill rotWithShape="1">
          <a:blip r:embed="rId7"/>
          <a:srcRect t="-1236" b="8128"/>
          <a:stretch/>
        </p:blipFill>
        <p:spPr>
          <a:xfrm>
            <a:off x="158503" y="221821"/>
            <a:ext cx="628650" cy="585325"/>
          </a:xfrm>
          <a:prstGeom prst="rect">
            <a:avLst/>
          </a:prstGeom>
          <a:ln>
            <a:solidFill>
              <a:schemeClr val="bg1"/>
            </a:solidFill>
          </a:ln>
        </p:spPr>
      </p:pic>
    </p:spTree>
    <p:extLst>
      <p:ext uri="{BB962C8B-B14F-4D97-AF65-F5344CB8AC3E}">
        <p14:creationId xmlns:p14="http://schemas.microsoft.com/office/powerpoint/2010/main" val="552905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3A31B-1D63-4099-A7FF-CF99B3B0D0AC}" type="slidenum">
              <a:rPr lang="en-US" altLang="en-US" smtClean="0"/>
              <a:pPr/>
              <a:t>9</a:t>
            </a:fld>
            <a:endParaRPr lang="en-US" altLang="en-US"/>
          </a:p>
        </p:txBody>
      </p:sp>
      <p:sp>
        <p:nvSpPr>
          <p:cNvPr id="6" name="TextBox 5">
            <a:extLst>
              <a:ext uri="{FF2B5EF4-FFF2-40B4-BE49-F238E27FC236}">
                <a16:creationId xmlns:a16="http://schemas.microsoft.com/office/drawing/2014/main" id="{F154A39C-E0CC-B644-96EF-6A9B8B2EDEA6}"/>
              </a:ext>
            </a:extLst>
          </p:cNvPr>
          <p:cNvSpPr txBox="1"/>
          <p:nvPr/>
        </p:nvSpPr>
        <p:spPr>
          <a:xfrm>
            <a:off x="306878" y="4664670"/>
            <a:ext cx="8379922" cy="923330"/>
          </a:xfrm>
          <a:prstGeom prst="rect">
            <a:avLst/>
          </a:prstGeom>
          <a:noFill/>
        </p:spPr>
        <p:txBody>
          <a:bodyPr wrap="square" rtlCol="0">
            <a:spAutoFit/>
          </a:bodyPr>
          <a:lstStyle/>
          <a:p>
            <a:pPr algn="just"/>
            <a:r>
              <a:rPr lang="en-US" b="1" dirty="0">
                <a:latin typeface="Arial "/>
              </a:rPr>
              <a:t>Transcutaneous assessment of renal function in conscious rats with a device for measuring FITC-</a:t>
            </a:r>
            <a:r>
              <a:rPr lang="en-US" b="1" dirty="0" err="1">
                <a:latin typeface="Arial "/>
              </a:rPr>
              <a:t>sinistrin</a:t>
            </a:r>
            <a:r>
              <a:rPr lang="en-US" b="1" dirty="0">
                <a:latin typeface="Arial "/>
              </a:rPr>
              <a:t> disappearance curves (</a:t>
            </a:r>
            <a:r>
              <a:rPr lang="en-US" b="1" dirty="0" err="1">
                <a:latin typeface="Arial "/>
              </a:rPr>
              <a:t>Schock</a:t>
            </a:r>
            <a:r>
              <a:rPr lang="en-US" b="1" dirty="0">
                <a:latin typeface="Arial "/>
              </a:rPr>
              <a:t>-Kusch </a:t>
            </a:r>
            <a:r>
              <a:rPr lang="en-US" b="1" i="1" dirty="0">
                <a:latin typeface="Arial "/>
              </a:rPr>
              <a:t>et al</a:t>
            </a:r>
            <a:r>
              <a:rPr lang="en-US" b="1" dirty="0">
                <a:latin typeface="Arial "/>
              </a:rPr>
              <a:t>., </a:t>
            </a:r>
            <a:r>
              <a:rPr lang="en-US" b="1" i="1" dirty="0">
                <a:latin typeface="Arial "/>
              </a:rPr>
              <a:t>Kidney International </a:t>
            </a:r>
            <a:r>
              <a:rPr lang="en-US" b="1" dirty="0">
                <a:latin typeface="Arial "/>
              </a:rPr>
              <a:t>79: 1254–1258, 2011).</a:t>
            </a:r>
          </a:p>
        </p:txBody>
      </p:sp>
      <p:pic>
        <p:nvPicPr>
          <p:cNvPr id="7" name="Picture 6" descr="Diagram&#10;&#10;Description automatically generated">
            <a:extLst>
              <a:ext uri="{FF2B5EF4-FFF2-40B4-BE49-F238E27FC236}">
                <a16:creationId xmlns:a16="http://schemas.microsoft.com/office/drawing/2014/main" id="{7A427D36-D23A-654F-AB2B-A4896738A2D0}"/>
              </a:ext>
            </a:extLst>
          </p:cNvPr>
          <p:cNvPicPr>
            <a:picLocks noChangeAspect="1"/>
          </p:cNvPicPr>
          <p:nvPr/>
        </p:nvPicPr>
        <p:blipFill>
          <a:blip r:embed="rId3"/>
          <a:stretch>
            <a:fillRect/>
          </a:stretch>
        </p:blipFill>
        <p:spPr>
          <a:xfrm>
            <a:off x="306878" y="1483529"/>
            <a:ext cx="8722822" cy="2939084"/>
          </a:xfrm>
          <a:prstGeom prst="rect">
            <a:avLst/>
          </a:prstGeom>
        </p:spPr>
      </p:pic>
      <p:sp>
        <p:nvSpPr>
          <p:cNvPr id="9" name="Title 1">
            <a:extLst>
              <a:ext uri="{FF2B5EF4-FFF2-40B4-BE49-F238E27FC236}">
                <a16:creationId xmlns:a16="http://schemas.microsoft.com/office/drawing/2014/main" id="{C18F3CB9-5974-7945-966B-9247FD711978}"/>
              </a:ext>
            </a:extLst>
          </p:cNvPr>
          <p:cNvSpPr txBox="1">
            <a:spLocks/>
          </p:cNvSpPr>
          <p:nvPr/>
        </p:nvSpPr>
        <p:spPr>
          <a:xfrm>
            <a:off x="628650" y="179711"/>
            <a:ext cx="7886700" cy="518790"/>
          </a:xfrm>
          <a:prstGeom prst="rect">
            <a:avLst/>
          </a:prstGeom>
        </p:spPr>
        <p:txBody>
          <a:bodyPr>
            <a:noAutofit/>
          </a:bodyPr>
          <a:lstStyle>
            <a:lvl1pPr algn="l" defTabSz="457200" rtl="0" eaLnBrk="1" latinLnBrk="0" hangingPunct="1">
              <a:spcBef>
                <a:spcPct val="0"/>
              </a:spcBef>
              <a:buNone/>
              <a:defRPr sz="2000" b="1" kern="1200">
                <a:solidFill>
                  <a:schemeClr val="accent1"/>
                </a:solidFill>
                <a:latin typeface="Times New Roman"/>
                <a:ea typeface="+mj-ea"/>
                <a:cs typeface="Times New Roman"/>
              </a:defRPr>
            </a:lvl1pPr>
          </a:lstStyle>
          <a:p>
            <a:pPr algn="ctr"/>
            <a:r>
              <a:rPr lang="en-US" sz="2400" dirty="0">
                <a:solidFill>
                  <a:schemeClr val="tx1"/>
                </a:solidFill>
                <a:latin typeface="Arial" panose="020B0604020202020204" pitchFamily="34" charset="0"/>
                <a:cs typeface="Arial" panose="020B0604020202020204" pitchFamily="34" charset="0"/>
              </a:rPr>
              <a:t>Assays for GFR</a:t>
            </a:r>
            <a:endParaRPr lang="en-US" sz="2400" baseline="30000" dirty="0">
              <a:solidFill>
                <a:schemeClr val="tx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5BCA561-0483-5649-9A9D-2B3BCD5B1C9D}"/>
              </a:ext>
            </a:extLst>
          </p:cNvPr>
          <p:cNvPicPr>
            <a:picLocks noChangeAspect="1"/>
          </p:cNvPicPr>
          <p:nvPr/>
        </p:nvPicPr>
        <p:blipFill rotWithShape="1">
          <a:blip r:embed="rId4"/>
          <a:srcRect t="-1236" b="8128"/>
          <a:stretch/>
        </p:blipFill>
        <p:spPr>
          <a:xfrm>
            <a:off x="158503" y="234521"/>
            <a:ext cx="628650" cy="585325"/>
          </a:xfrm>
          <a:prstGeom prst="rect">
            <a:avLst/>
          </a:prstGeom>
          <a:ln>
            <a:solidFill>
              <a:schemeClr val="bg1"/>
            </a:solidFill>
          </a:ln>
        </p:spPr>
      </p:pic>
    </p:spTree>
    <p:extLst>
      <p:ext uri="{BB962C8B-B14F-4D97-AF65-F5344CB8AC3E}">
        <p14:creationId xmlns:p14="http://schemas.microsoft.com/office/powerpoint/2010/main" val="1550178653"/>
      </p:ext>
    </p:extLst>
  </p:cSld>
  <p:clrMapOvr>
    <a:masterClrMapping/>
  </p:clrMapOvr>
</p:sld>
</file>

<file path=ppt/theme/theme1.xml><?xml version="1.0" encoding="utf-8"?>
<a:theme xmlns:a="http://schemas.openxmlformats.org/drawingml/2006/main" name="MountSinai">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GUDMA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l'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MountSinai.thmx</Template>
  <TotalTime>102121</TotalTime>
  <Words>5420</Words>
  <Application>Microsoft Macintosh PowerPoint</Application>
  <PresentationFormat>On-screen Show (4:3)</PresentationFormat>
  <Paragraphs>692</Paragraphs>
  <Slides>61</Slides>
  <Notes>28</Notes>
  <HiddenSlides>0</HiddenSlides>
  <MMClips>0</MMClips>
  <ScaleCrop>false</ScaleCrop>
  <HeadingPairs>
    <vt:vector size="8" baseType="variant">
      <vt:variant>
        <vt:lpstr>Fonts Used</vt:lpstr>
      </vt:variant>
      <vt:variant>
        <vt:i4>10</vt:i4>
      </vt:variant>
      <vt:variant>
        <vt:lpstr>Theme</vt:lpstr>
      </vt:variant>
      <vt:variant>
        <vt:i4>11</vt:i4>
      </vt:variant>
      <vt:variant>
        <vt:lpstr>Embedded OLE Servers</vt:lpstr>
      </vt:variant>
      <vt:variant>
        <vt:i4>3</vt:i4>
      </vt:variant>
      <vt:variant>
        <vt:lpstr>Slide Titles</vt:lpstr>
      </vt:variant>
      <vt:variant>
        <vt:i4>61</vt:i4>
      </vt:variant>
    </vt:vector>
  </HeadingPairs>
  <TitlesOfParts>
    <vt:vector size="85" baseType="lpstr">
      <vt:lpstr>游ゴシック</vt:lpstr>
      <vt:lpstr>游ゴシック Light</vt:lpstr>
      <vt:lpstr>Arial</vt:lpstr>
      <vt:lpstr>Arial </vt:lpstr>
      <vt:lpstr>Calibri</vt:lpstr>
      <vt:lpstr>Calibri Light</vt:lpstr>
      <vt:lpstr>Helvetica Neue</vt:lpstr>
      <vt:lpstr>Lucida Grande</vt:lpstr>
      <vt:lpstr>Tahoma</vt:lpstr>
      <vt:lpstr>Times New Roman</vt:lpstr>
      <vt:lpstr>MountSinai</vt:lpstr>
      <vt:lpstr>Office Theme</vt:lpstr>
      <vt:lpstr>3_Office Theme</vt:lpstr>
      <vt:lpstr>2_Office Theme</vt:lpstr>
      <vt:lpstr>Office テーマ</vt:lpstr>
      <vt:lpstr>4_Office Theme</vt:lpstr>
      <vt:lpstr>5_Office Theme</vt:lpstr>
      <vt:lpstr>GUDMAP</vt:lpstr>
      <vt:lpstr>Tema de l'Office</vt:lpstr>
      <vt:lpstr>1_Office Theme</vt:lpstr>
      <vt:lpstr>1_Office テーマ</vt:lpstr>
      <vt:lpstr>SPW 12.0 Graph</vt:lpstr>
      <vt:lpstr>Jandel Graphic</vt:lpstr>
      <vt:lpstr>Prism 6</vt:lpstr>
      <vt:lpstr>PowerPoint Presentation</vt:lpstr>
      <vt:lpstr>Working group members who contributed to this Handbook:</vt:lpstr>
      <vt:lpstr>PowerPoint Presentation</vt:lpstr>
      <vt:lpstr>PowerPoint Presentation</vt:lpstr>
      <vt:lpstr>PowerPoint Presentation</vt:lpstr>
      <vt:lpstr>PowerPoint Presentation</vt:lpstr>
      <vt:lpstr>Transdermal measurement of glomerular filtration rate in mice </vt:lpstr>
      <vt:lpstr>PowerPoint Presentation</vt:lpstr>
      <vt:lpstr>PowerPoint Presentation</vt:lpstr>
      <vt:lpstr>PowerPoint Presentation</vt:lpstr>
      <vt:lpstr>PowerPoint Presentation</vt:lpstr>
      <vt:lpstr>PowerPoint Presentation</vt:lpstr>
      <vt:lpstr>Basic tubular functional assays</vt:lpstr>
      <vt:lpstr>Secretion (and segment ID)</vt:lpstr>
      <vt:lpstr>Assays for H+ transport</vt:lpstr>
      <vt:lpstr>Organoids accumulate methotrexate</vt:lpstr>
      <vt:lpstr>Organoids accumulate methotrexate</vt:lpstr>
      <vt:lpstr>Secretion assay in kidney organoids:  methotrexate</vt:lpstr>
      <vt:lpstr>PowerPoint Presentation</vt:lpstr>
      <vt:lpstr>PowerPoint Presentation</vt:lpstr>
      <vt:lpstr>Organic anion and cation transporters</vt:lpstr>
      <vt:lpstr>PowerPoint Presentation</vt:lpstr>
      <vt:lpstr>Organic anion and cation transporters:  combined OAT and OCT assay</vt:lpstr>
      <vt:lpstr>PowerPoint Presentation</vt:lpstr>
      <vt:lpstr>Assays for Na+ transport</vt:lpstr>
      <vt:lpstr>PowerPoint Presentation</vt:lpstr>
      <vt:lpstr>Measurement of intracellular Na+ concentration ([Na+]i)  and Na+-K+-ATPase activity using CoroNa Green</vt:lpstr>
      <vt:lpstr>PowerPoint Presentation</vt:lpstr>
      <vt:lpstr>Fujishima A, Takahashi K, Goto M, Hirakawa T, Iwasawa T, et al. (2021) Live. PLOS ONE 16(1): e0246337. https://doi.org/10.1371/journal.pone.0246337  </vt:lpstr>
      <vt:lpstr>PowerPoint Presentation</vt:lpstr>
      <vt:lpstr>Assay for basolateral Na+/H+ exchange in  nonperfused organoid tubules</vt:lpstr>
      <vt:lpstr>PowerPoint Presentation</vt:lpstr>
      <vt:lpstr>PowerPoint Presentation</vt:lpstr>
      <vt:lpstr>Advanced tubular functional assays   (will require collaboration within the RBK community)</vt:lpstr>
      <vt:lpstr>Micropuncture of single nephrons for analysis of single nephron function</vt:lpstr>
      <vt:lpstr>Micropuncture of single nephrons: development</vt:lpstr>
      <vt:lpstr>PowerPoint Presentation</vt:lpstr>
      <vt:lpstr>Assays for H+ transport: Na+/H+ exchange and H+-ATPase activity in tubules microperfused in vitro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BK channels are expressed in human kidney organoids</vt:lpstr>
      <vt:lpstr>ROMK channels are expressed in human kidney organoids</vt:lpstr>
      <vt:lpstr>ENaCs are expressed in human kidney organoids</vt:lpstr>
      <vt:lpstr>Measurement of TEER and TEPD   TEER = Trans-Epithelial Electrical Resistance  TEPD = Trans-Epithelial Potential Difference</vt:lpstr>
      <vt:lpstr>PowerPoint Presentation</vt:lpstr>
      <vt:lpstr>PowerPoint Presentation</vt:lpstr>
      <vt:lpstr>Design of Functional Single Unit</vt:lpstr>
      <vt:lpstr>PowerPoint Presentation</vt:lpstr>
      <vt:lpstr>Other assays</vt:lpstr>
      <vt:lpstr>cAMP induces organoid swelling</vt:lpstr>
      <vt:lpstr>Toxicity assays </vt:lpstr>
      <vt:lpstr>PowerPoint Presentation</vt:lpstr>
      <vt:lpstr>Organoids selectively absorb dextran</vt:lpstr>
      <vt:lpstr>Membrane potential fluorescent indicators</vt:lpstr>
      <vt:lpstr>Example: Sun, J et al: Fluid shear stress induces calcium transients in osteoblasts through depolarization of osteoblastic membrane. J. Biomechanics 47:3903-3908, 2014  https://doi.org/10.1016/j.jbiomech.2014.10.003</vt:lpstr>
      <vt:lpstr>PowerPoint Presentation</vt:lpstr>
    </vt:vector>
  </TitlesOfParts>
  <Company>Infinia Group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Times New Roman Bold 45/48 points</dc:title>
  <dc:creator>Ilgin Sezer</dc:creator>
  <cp:lastModifiedBy>Cristina Williams</cp:lastModifiedBy>
  <cp:revision>525</cp:revision>
  <dcterms:created xsi:type="dcterms:W3CDTF">2012-12-06T21:23:44Z</dcterms:created>
  <dcterms:modified xsi:type="dcterms:W3CDTF">2021-12-09T19:09:51Z</dcterms:modified>
</cp:coreProperties>
</file>